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4F4F4F"/>
    <a:srgbClr val="131313"/>
    <a:srgbClr val="95CF8B"/>
    <a:srgbClr val="9DC171"/>
    <a:srgbClr val="73C167"/>
    <a:srgbClr val="00DED3"/>
    <a:srgbClr val="E38303"/>
    <a:srgbClr val="FE9000"/>
    <a:srgbClr val="58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1358" autoAdjust="0"/>
  </p:normalViewPr>
  <p:slideViewPr>
    <p:cSldViewPr>
      <p:cViewPr varScale="1">
        <p:scale>
          <a:sx n="95" d="100"/>
          <a:sy n="95" d="100"/>
        </p:scale>
        <p:origin x="23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56" y="-102"/>
      </p:cViewPr>
      <p:guideLst>
        <p:guide orient="horz" pos="3024"/>
        <p:guide pos="2304"/>
      </p:guideLst>
    </p:cSldViewPr>
  </p:notes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766284-1B85-4352-8AB8-073B4CE3C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B2D145-7641-4CD7-B0BC-6A906780983A}"/>
</file>

<file path=customXml/itemProps2.xml><?xml version="1.0" encoding="utf-8"?>
<ds:datastoreItem xmlns:ds="http://schemas.openxmlformats.org/officeDocument/2006/customXml" ds:itemID="{AE5E9380-D57E-4A77-9691-07C26EC2C758}"/>
</file>

<file path=customXml/itemProps3.xml><?xml version="1.0" encoding="utf-8"?>
<ds:datastoreItem xmlns:ds="http://schemas.openxmlformats.org/officeDocument/2006/customXml" ds:itemID="{6EC4D9BC-B72C-4760-945D-7827A7B4136D}"/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1650</Words>
  <Application>Microsoft Office PowerPoint</Application>
  <PresentationFormat>On-screen Show (4:3)</PresentationFormat>
  <Paragraphs>388</Paragraphs>
  <Slides>40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Helvetica Neue Light</vt:lpstr>
      <vt:lpstr>Tahoma</vt:lpstr>
      <vt:lpstr>Times New Roman</vt:lpstr>
      <vt:lpstr>Wingdings</vt:lpstr>
      <vt:lpstr>1_Office Theme</vt:lpstr>
      <vt:lpstr>A Corporate Accounting and Reporting Standard</vt:lpstr>
      <vt:lpstr>Lesson  Modules</vt:lpstr>
      <vt:lpstr>Operational Boundaries</vt:lpstr>
      <vt:lpstr>Learning Objectives</vt:lpstr>
      <vt:lpstr>“Boundaries” in a GHG inventory</vt:lpstr>
      <vt:lpstr>Organizational and Operational Boundaries</vt:lpstr>
      <vt:lpstr>Why are Operational Boundaries Important?</vt:lpstr>
      <vt:lpstr>Setting Operational Boundaries</vt:lpstr>
      <vt:lpstr>Direct and Indirect Emissions</vt:lpstr>
      <vt:lpstr>Classifying Emissions: Scopes</vt:lpstr>
      <vt:lpstr>Scope 1 Emissions</vt:lpstr>
      <vt:lpstr>Scope 2 Emissions</vt:lpstr>
      <vt:lpstr>Types of differentiated electricity products</vt:lpstr>
      <vt:lpstr>NEW: required conformance with Scope 2 Guidance</vt:lpstr>
      <vt:lpstr>Markets with no choice in electricity supply</vt:lpstr>
      <vt:lpstr>Markets with consumer choice</vt:lpstr>
      <vt:lpstr>Markets with consumer choice</vt:lpstr>
      <vt:lpstr>Markets with consumer choice</vt:lpstr>
      <vt:lpstr>Markets with consumer choice</vt:lpstr>
      <vt:lpstr>The two scope 2 calculation methods</vt:lpstr>
      <vt:lpstr>Pros and cons of the two Scope 2 calculation methods</vt:lpstr>
      <vt:lpstr>When should the different methods be used?</vt:lpstr>
      <vt:lpstr>Scope 3 Emissions</vt:lpstr>
      <vt:lpstr>Scopes 1, 2 and 3</vt:lpstr>
      <vt:lpstr>Biomass</vt:lpstr>
      <vt:lpstr>Determining Scope</vt:lpstr>
      <vt:lpstr>Scopes Across the Value Chain</vt:lpstr>
      <vt:lpstr>How will each action affect each scope?</vt:lpstr>
      <vt:lpstr>Scope 3: Further Guidance</vt:lpstr>
      <vt:lpstr>Special Issue: Electricity Emissions</vt:lpstr>
      <vt:lpstr>Leased Assets, Outsourcing and Franchising</vt:lpstr>
      <vt:lpstr>Types of Leased Assets</vt:lpstr>
      <vt:lpstr>Emissions from Leased Assets</vt:lpstr>
      <vt:lpstr>Classifying Emissions from Leased Assets</vt:lpstr>
      <vt:lpstr>Double Counting</vt:lpstr>
      <vt:lpstr>Summary</vt:lpstr>
      <vt:lpstr>Further Reading</vt:lpstr>
      <vt:lpstr>Additional slides</vt:lpstr>
      <vt:lpstr>Types of contractual instruments</vt:lpstr>
      <vt:lpstr>Pros and cons of the two Scope 2 calculation methods</vt:lpstr>
    </vt:vector>
  </TitlesOfParts>
  <Company>WORLD RESOURCES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171</cp:revision>
  <dcterms:created xsi:type="dcterms:W3CDTF">2009-11-10T22:35:43Z</dcterms:created>
  <dcterms:modified xsi:type="dcterms:W3CDTF">2015-10-14T16:55:47Z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33600</vt:r8>
  </property>
  <property fmtid="{D5CDD505-2E9C-101B-9397-08002B2CF9AE}" pid="4" name="_CopySource">
    <vt:lpwstr>https://onewri-my.sharepoint.com/personal/yelena_akopian_wri_org/Documents/For Kai/Corporate Standard/Day 1/04_Operational Boundaries_final.pptx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