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5"/>
  </p:notesMasterIdLst>
  <p:handoutMasterIdLst>
    <p:handoutMasterId r:id="rId76"/>
  </p:handoutMasterIdLst>
  <p:sldIdLst>
    <p:sldId id="456" r:id="rId5"/>
    <p:sldId id="457" r:id="rId6"/>
    <p:sldId id="458" r:id="rId7"/>
    <p:sldId id="459" r:id="rId8"/>
    <p:sldId id="460" r:id="rId9"/>
    <p:sldId id="461" r:id="rId10"/>
    <p:sldId id="462" r:id="rId11"/>
    <p:sldId id="463" r:id="rId12"/>
    <p:sldId id="464" r:id="rId13"/>
    <p:sldId id="465" r:id="rId14"/>
    <p:sldId id="308" r:id="rId15"/>
    <p:sldId id="426" r:id="rId16"/>
    <p:sldId id="390" r:id="rId17"/>
    <p:sldId id="392" r:id="rId18"/>
    <p:sldId id="393" r:id="rId19"/>
    <p:sldId id="353" r:id="rId20"/>
    <p:sldId id="427" r:id="rId21"/>
    <p:sldId id="314" r:id="rId22"/>
    <p:sldId id="358" r:id="rId23"/>
    <p:sldId id="357" r:id="rId24"/>
    <p:sldId id="441" r:id="rId25"/>
    <p:sldId id="360" r:id="rId26"/>
    <p:sldId id="434" r:id="rId27"/>
    <p:sldId id="373" r:id="rId28"/>
    <p:sldId id="367" r:id="rId29"/>
    <p:sldId id="374" r:id="rId30"/>
    <p:sldId id="428" r:id="rId31"/>
    <p:sldId id="375" r:id="rId32"/>
    <p:sldId id="376" r:id="rId33"/>
    <p:sldId id="442" r:id="rId34"/>
    <p:sldId id="377" r:id="rId35"/>
    <p:sldId id="294" r:id="rId36"/>
    <p:sldId id="382" r:id="rId37"/>
    <p:sldId id="383" r:id="rId38"/>
    <p:sldId id="429" r:id="rId39"/>
    <p:sldId id="423" r:id="rId40"/>
    <p:sldId id="403" r:id="rId41"/>
    <p:sldId id="430" r:id="rId42"/>
    <p:sldId id="443" r:id="rId43"/>
    <p:sldId id="444" r:id="rId44"/>
    <p:sldId id="445" r:id="rId45"/>
    <p:sldId id="446" r:id="rId46"/>
    <p:sldId id="447" r:id="rId47"/>
    <p:sldId id="448" r:id="rId48"/>
    <p:sldId id="449" r:id="rId49"/>
    <p:sldId id="450" r:id="rId50"/>
    <p:sldId id="451" r:id="rId51"/>
    <p:sldId id="452" r:id="rId52"/>
    <p:sldId id="453" r:id="rId53"/>
    <p:sldId id="410" r:id="rId54"/>
    <p:sldId id="436" r:id="rId55"/>
    <p:sldId id="411" r:id="rId56"/>
    <p:sldId id="437" r:id="rId57"/>
    <p:sldId id="419" r:id="rId58"/>
    <p:sldId id="421" r:id="rId59"/>
    <p:sldId id="418" r:id="rId60"/>
    <p:sldId id="420" r:id="rId61"/>
    <p:sldId id="412" r:id="rId62"/>
    <p:sldId id="413" r:id="rId63"/>
    <p:sldId id="414" r:id="rId64"/>
    <p:sldId id="415" r:id="rId65"/>
    <p:sldId id="440" r:id="rId66"/>
    <p:sldId id="402" r:id="rId67"/>
    <p:sldId id="422" r:id="rId68"/>
    <p:sldId id="387" r:id="rId69"/>
    <p:sldId id="395" r:id="rId70"/>
    <p:sldId id="398" r:id="rId71"/>
    <p:sldId id="399" r:id="rId72"/>
    <p:sldId id="455" r:id="rId73"/>
    <p:sldId id="417"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lldog" initials="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56" autoAdjust="0"/>
    <p:restoredTop sz="81391" autoAdjust="0"/>
  </p:normalViewPr>
  <p:slideViewPr>
    <p:cSldViewPr>
      <p:cViewPr varScale="1">
        <p:scale>
          <a:sx n="80" d="100"/>
          <a:sy n="80" d="100"/>
        </p:scale>
        <p:origin x="-342" y="-84"/>
      </p:cViewPr>
      <p:guideLst>
        <p:guide orient="horz" pos="2160"/>
        <p:guide pos="2880"/>
      </p:guideLst>
    </p:cSldViewPr>
  </p:slideViewPr>
  <p:outlineViewPr>
    <p:cViewPr>
      <p:scale>
        <a:sx n="33" d="100"/>
        <a:sy n="33" d="100"/>
      </p:scale>
      <p:origin x="0" y="12030"/>
    </p:cViewPr>
  </p:outlineViewPr>
  <p:notesTextViewPr>
    <p:cViewPr>
      <p:scale>
        <a:sx n="100" d="100"/>
        <a:sy n="100" d="100"/>
      </p:scale>
      <p:origin x="0" y="0"/>
    </p:cViewPr>
  </p:notesTextViewPr>
  <p:sorterViewPr>
    <p:cViewPr>
      <p:scale>
        <a:sx n="66" d="100"/>
        <a:sy n="66" d="100"/>
      </p:scale>
      <p:origin x="0" y="7416"/>
    </p:cViewPr>
  </p:sorterViewPr>
  <p:notesViewPr>
    <p:cSldViewPr>
      <p:cViewPr varScale="1">
        <p:scale>
          <a:sx n="48" d="100"/>
          <a:sy n="48" d="100"/>
        </p:scale>
        <p:origin x="-153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1-14T12:08:04.609" idx="5">
    <p:pos x="10" y="10"/>
    <p:text>It might help to number the slides. E.G: "Second condition: Additionality"; "Third Condition: Grid EF adjustment", etc.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4FFF80C-5A97-44A2-A679-6C9FC5FFFF8B}" type="datetimeFigureOut">
              <a:rPr lang="en-US"/>
              <a:pPr>
                <a:defRPr/>
              </a:pPr>
              <a:t>2/3/2011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7279D13-0923-4D43-8AE7-654980115C5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9FC28A4-F88D-4F08-A317-A7A476A8CFAB}" type="datetimeFigureOut">
              <a:rPr lang="en-US"/>
              <a:pPr>
                <a:defRPr/>
              </a:pPr>
              <a:t>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EF94132-B395-4053-8C7A-5E01CEE3D23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Welcome!</a:t>
            </a:r>
          </a:p>
          <a:p>
            <a:pPr>
              <a:spcBef>
                <a:spcPct val="0"/>
              </a:spcBef>
            </a:pPr>
            <a:endParaRPr lang="en-US" smtClean="0"/>
          </a:p>
          <a:p>
            <a:pPr>
              <a:spcBef>
                <a:spcPct val="0"/>
              </a:spcBef>
            </a:pPr>
            <a:r>
              <a:rPr lang="en-US" smtClean="0"/>
              <a:t>Why are we holding this workshop? The voluntary purchase of green power purchases and other energy- related instruments is a widespread practice, and companies and government organizations have been seeking how to reflect these purchases in their corporate GHG inventories. To date, there is limited widespread consensus on how purchases of RE instruments should be accounted for in inventories, and figuring out the best practices involved can be challenging, particularly in the context of complex regulatory environments, such as cap and trade, renewable energy standards, green tariff programs, etc.</a:t>
            </a:r>
          </a:p>
          <a:p>
            <a:pPr>
              <a:spcBef>
                <a:spcPct val="0"/>
              </a:spcBef>
            </a:pPr>
            <a:endParaRPr lang="en-US" smtClean="0"/>
          </a:p>
          <a:p>
            <a:pPr>
              <a:spcBef>
                <a:spcPct val="0"/>
              </a:spcBef>
            </a:pPr>
            <a:r>
              <a:rPr lang="en-US" smtClean="0"/>
              <a:t>Therefore, the GHG Protocol Initiative (comprised of a partnership between WRI and WBCSD) has sought to examine the relevant accounting issues through a stakeholder process. Today we are partnering with Defra for a workshop focused on the European green energy markets and context. </a:t>
            </a:r>
          </a:p>
          <a:p>
            <a:pPr>
              <a:spcBef>
                <a:spcPct val="0"/>
              </a:spcBef>
            </a:pPr>
            <a:endParaRPr lang="en-US" smtClean="0"/>
          </a:p>
          <a:p>
            <a:pPr>
              <a:spcBef>
                <a:spcPct val="0"/>
              </a:spcBef>
            </a:pPr>
            <a:r>
              <a:rPr lang="en-US" smtClean="0"/>
              <a:t>In this introduction I’ll give an overview of the GHG Protocol Initiative, our vision for this work, and the objectives and structure of today’s workshop.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E941DE-590E-4F15-9310-2E0E4A1B230B}" type="slidenum">
              <a:rPr lang="en-US">
                <a:solidFill>
                  <a:srgbClr val="000000"/>
                </a:solidFill>
              </a:rPr>
              <a:pPr fontAlgn="base">
                <a:spcBef>
                  <a:spcPct val="0"/>
                </a:spcBef>
                <a:spcAft>
                  <a:spcPct val="0"/>
                </a:spcAft>
              </a:pPr>
              <a:t>10</a:t>
            </a:fld>
            <a:endParaRPr lang="en-US">
              <a:solidFill>
                <a:srgbClr val="000000"/>
              </a:solidFill>
            </a:endParaRPr>
          </a:p>
        </p:txBody>
      </p:sp>
      <p:sp>
        <p:nvSpPr>
          <p:cNvPr id="22531" name="Rectangle 2"/>
          <p:cNvSpPr>
            <a:spLocks noGrp="1" noRot="1" noChangeAspect="1" noChangeArrowheads="1" noTextEdit="1"/>
          </p:cNvSpPr>
          <p:nvPr>
            <p:ph type="sldImg"/>
          </p:nvPr>
        </p:nvSpPr>
        <p:spPr bwMode="auto">
          <a:xfrm>
            <a:off x="1146175" y="685800"/>
            <a:ext cx="4572000" cy="3429000"/>
          </a:xfrm>
          <a:noFill/>
          <a:ln>
            <a:solidFill>
              <a:srgbClr val="000000"/>
            </a:solidFill>
            <a:miter lim="800000"/>
            <a:headEnd/>
            <a:tailEnd/>
          </a:ln>
        </p:spPr>
      </p:sp>
      <p:sp>
        <p:nvSpPr>
          <p:cNvPr id="22532" name="Notes Placeholder 4"/>
          <p:cNvSpPr>
            <a:spLocks noGrp="1"/>
          </p:cNvSpPr>
          <p:nvPr/>
        </p:nvSpPr>
        <p:spPr bwMode="auto">
          <a:xfrm>
            <a:off x="914400" y="4343400"/>
            <a:ext cx="5029200" cy="4114800"/>
          </a:xfrm>
          <a:prstGeom prst="rect">
            <a:avLst/>
          </a:prstGeom>
          <a:noFill/>
          <a:ln w="9525">
            <a:noFill/>
            <a:miter lim="800000"/>
            <a:headEnd/>
            <a:tailEnd/>
          </a:ln>
        </p:spPr>
        <p:txBody>
          <a:bodyPr/>
          <a:lstStyle/>
          <a:p>
            <a:pPr eaLnBrk="0" hangingPunct="0">
              <a:spcBef>
                <a:spcPct val="30000"/>
              </a:spcBef>
            </a:pPr>
            <a:endParaRPr lang="en-US" sz="1200">
              <a:solidFill>
                <a:srgbClr val="000000"/>
              </a:solidFill>
              <a:latin typeface="Times"/>
            </a:endParaRPr>
          </a:p>
        </p:txBody>
      </p:sp>
      <p:sp>
        <p:nvSpPr>
          <p:cNvPr id="22533" name="Notes Placeholder 4"/>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an overview presentation that will explain the main issues outlined in the concept note. These are the core issues that WRI has identified through initial stakeholder consultations with EU and U.S. companies, government agencies and other experts. It was also condensed from a discussion draft prepared for a similar workshop in the US on December 13</a:t>
            </a:r>
            <a:r>
              <a:rPr lang="en-US" baseline="30000" smtClean="0"/>
              <a:t>th</a:t>
            </a:r>
            <a:r>
              <a:rPr lang="en-US" smtClean="0"/>
              <a:t>, and reflects some of the honing and clarity of framing that the stakeholder discussion process provides. In turn, we anticipate that the identification and analysis of the issues will be further refined based on this workshop. </a:t>
            </a:r>
          </a:p>
          <a:p>
            <a:pPr>
              <a:spcBef>
                <a:spcPct val="0"/>
              </a:spcBef>
            </a:pPr>
            <a:endParaRPr lang="en-US" smtClean="0"/>
          </a:p>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word “Concept” in our short Concept Note is apt as our purpose is to understand and articulate the core GHG accounting concepts and principles at play with green power purchases, and then apply those concepts to different types of green power products and investments to  determine the appropriate accounting approach. So the two main accounting approaches here are emission rates and avoided emissions (which largely parallel corporate GHG accounting and project-level GHG accounting, respectively). These two in turn impact the accounting of various instruments and offsets which are combined in green tariff programs (#3). As a way to frame our thinking about this, we’ll start with some basic concepts leading up to the GHG action reference map. </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49BD83-87F3-487A-A393-F3BBADC34AC5}"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We’re interested in the accounting implications, so this is just a generic display of an energy supply chain as described by the GHG Protocol framework in the Corporate Standard. There are obviously variations in regulated vs. deregulated environments—suppliers may be utilities or marketers, and energy traders may also play a role. But essentially, these are the key types of entities we are looking at. </a:t>
            </a:r>
          </a:p>
          <a:p>
            <a:pPr>
              <a:spcBef>
                <a:spcPct val="0"/>
              </a:spcBef>
            </a:pPr>
            <a:endParaRPr lang="en-US" smtClean="0"/>
          </a:p>
          <a:p>
            <a:pPr>
              <a:spcBef>
                <a:spcPct val="0"/>
              </a:spcBef>
            </a:pPr>
            <a:r>
              <a:rPr lang="en-US" smtClean="0"/>
              <a:t>It’s electricity that is passed along by the arrows, but the emissions associated with that generation can also be tracked from producer (generator) to consumer (end user). These emissions are categorized by each of these entities into boundaries called “scopes,” shown in the next slide.</a:t>
            </a:r>
          </a:p>
          <a:p>
            <a:pPr>
              <a:spcBef>
                <a:spcPct val="0"/>
              </a:spcBef>
            </a:pPr>
            <a:endParaRPr lang="en-US" smtClean="0"/>
          </a:p>
          <a:p>
            <a:pPr>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6B3CC4-FC47-4DB7-ACD7-714D5CF97188}"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r>
              <a:rPr lang="en-US" smtClean="0"/>
              <a:t>Scope 1 for the generators is a direct emission source occuring in facilities owned or operated by the company. </a:t>
            </a:r>
          </a:p>
          <a:p>
            <a:pPr marL="228600" indent="-228600">
              <a:spcBef>
                <a:spcPct val="0"/>
              </a:spcBef>
            </a:pPr>
            <a:endParaRPr lang="en-US" smtClean="0"/>
          </a:p>
          <a:p>
            <a:pPr marL="228600" indent="-228600">
              <a:spcBef>
                <a:spcPct val="0"/>
              </a:spcBef>
            </a:pPr>
            <a:r>
              <a:rPr lang="en-US" smtClean="0"/>
              <a:t>The energy that is generated is done so for the benefit of consumers, who record the emissions associated with their part of that generation in scope 2. The suppliers here also report T&amp;D loses in scope 2 if they own/operate the T&amp;D equipment as part of their supply function. Both of these are indirect categories because while the electricity consumption takes place onsite, the emissions actually occur offsite at the generator. </a:t>
            </a:r>
          </a:p>
          <a:p>
            <a:pPr marL="228600" indent="-228600">
              <a:spcBef>
                <a:spcPct val="0"/>
              </a:spcBef>
            </a:pPr>
            <a:endParaRPr lang="en-US" smtClean="0"/>
          </a:p>
          <a:p>
            <a:pPr marL="228600" indent="-228600">
              <a:spcBef>
                <a:spcPct val="0"/>
              </a:spcBef>
            </a:pPr>
            <a:r>
              <a:rPr lang="en-US" smtClean="0"/>
              <a:t>There are also scope 3 emissions that reflect energy not generated (scope 1) or consumed (scope 2), but transferred indirectly. For instance, suppliers could report generation emissions with the electricity they supply as scope 3, and end-users could report T&amp;D losses in scope 3. Depending on how far up the supply chain one wishes to go, emissions from the generation fuel source’s extraction and refinement, or a full life-cycle analysis of the fuel source’s impacts, could also be included in scope 3. Many of these categories are specified in the GHG Protocol’s forthcoming Scope 3 and Product Standards.</a:t>
            </a:r>
          </a:p>
          <a:p>
            <a:pPr marL="228600" indent="-228600">
              <a:spcBef>
                <a:spcPct val="0"/>
              </a:spcBef>
            </a:pPr>
            <a:endParaRPr lang="en-US" smtClean="0"/>
          </a:p>
          <a:p>
            <a:pPr marL="228600" indent="-228600">
              <a:spcBef>
                <a:spcPct val="0"/>
              </a:spcBef>
            </a:pPr>
            <a:r>
              <a:rPr lang="en-US" smtClean="0"/>
              <a:t>Thinking about this framework of both the relevant entities and the scope categories can help us assess the GHG accounting impact of various actions and choices by these different entities.</a:t>
            </a:r>
          </a:p>
          <a:p>
            <a:pPr marL="228600" indent="-228600">
              <a:spcBef>
                <a:spcPct val="0"/>
              </a:spcBef>
            </a:pPr>
            <a:endParaRPr lang="en-US" smtClean="0"/>
          </a:p>
          <a:p>
            <a:pPr marL="228600" indent="-228600">
              <a:spcBef>
                <a:spcPct val="0"/>
              </a:spcBef>
            </a:pPr>
            <a:r>
              <a:rPr lang="en-US" smtClean="0"/>
              <a:t>Many of those actions and choices, from fuel source, supply decisions, end-use consumption patterns, etc. are shaped by specific energy policies that target different entities or outputs within this supply chain</a:t>
            </a:r>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A5F729-3815-4DB3-8147-B9CB9360CCEF}"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These regulatory policies are designed with different policy objectives and outcomes in mind, though most also have secondary impacts (on emissions, energy portfolio, etc.) that impact other entities indirectly. The instruments designed to facilitate compliance with these policies – such as emission allowances and renewable energy tracking certificates, known by different names in different contexts (RECs, GOs, etc.)—often convey the information and data that are relevant in calculating emissions in corporate GHG inventories. </a:t>
            </a:r>
          </a:p>
          <a:p>
            <a:pPr>
              <a:spcBef>
                <a:spcPct val="0"/>
              </a:spcBef>
            </a:pPr>
            <a:endParaRPr lang="en-US" smtClean="0"/>
          </a:p>
          <a:p>
            <a:pPr>
              <a:spcBef>
                <a:spcPct val="0"/>
              </a:spcBef>
            </a:pPr>
            <a:r>
              <a:rPr lang="en-US" smtClean="0"/>
              <a:t>*(In the U.S., one of the primary transaction instruments for renewable energy is a renewable energy credit (REC), which has functioned as a tracking instrument for state renewable portfolio standard policies as well as an instrument available to a voluntary market that conveys rights to certain qualities of a renewable energy project. It’s similar to renewable energy guarantees of origin (REGOs) in the EU, which also serve as compliance instruments for fuel mix disclosure requirements from suppliers. In this discussion, the term renewable energy (RE) tracking certificates is often used to encompass RECs and RE-GOs, with the understanding that some countries may have different terminology or instruments that function similarly. </a:t>
            </a:r>
          </a:p>
          <a:p>
            <a:pPr>
              <a:spcBef>
                <a:spcPct val="0"/>
              </a:spcBef>
            </a:pPr>
            <a:endParaRPr lang="en-US" smtClean="0"/>
          </a:p>
          <a:p>
            <a:pPr>
              <a:spcBef>
                <a:spcPct val="0"/>
              </a:spcBef>
            </a:pPr>
            <a:r>
              <a:rPr lang="en-US" smtClean="0"/>
              <a:t>Suppliers and end-users may also want to make choices and have an impact outside of, or in addition to, these regulatory policies. Most participants here are well-aware of the variety of green power purchase choices and investments that are out there, but there has not always been clear connections made between the company/supplier goals, the instruments chosen, and the GHG accounting impact in the corporate inventory. </a:t>
            </a:r>
          </a:p>
          <a:p>
            <a:pPr>
              <a:spcBef>
                <a:spcPct val="0"/>
              </a:spcBef>
            </a:pPr>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572CC0-A338-4318-920D-226DB944589B}"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Therefore, one way to approach the GHG accounting options associated with these issues is through mapping how company goals, actions and instruments align with GHG impacts, shown below under the </a:t>
            </a:r>
            <a:r>
              <a:rPr lang="en-US" b="1" dirty="0" smtClean="0"/>
              <a:t>Action and Reference map</a:t>
            </a:r>
            <a:r>
              <a:rPr lang="en-US" dirty="0" smtClean="0"/>
              <a:t>. </a:t>
            </a:r>
          </a:p>
          <a:p>
            <a:pPr fontAlgn="auto">
              <a:spcBef>
                <a:spcPts val="0"/>
              </a:spcBef>
              <a:spcAft>
                <a:spcPts val="0"/>
              </a:spcAft>
              <a:defRPr/>
            </a:pPr>
            <a:endParaRPr lang="en-US" dirty="0" smtClean="0"/>
          </a:p>
          <a:p>
            <a:pPr fontAlgn="auto">
              <a:spcBef>
                <a:spcPts val="0"/>
              </a:spcBef>
              <a:spcAft>
                <a:spcPts val="0"/>
              </a:spcAft>
              <a:defRPr/>
            </a:pPr>
            <a:r>
              <a:rPr lang="en-US" dirty="0" smtClean="0"/>
              <a:t>There are obviously other goals that feed into these – for instance, conveying a commitment to sustainability, reducing costs, earning a good return on investment from a project, etc. – but for the purposes of assessing the GHG impact, we’ve narrowed the goals down to a handful of objectives we have heard companies emphasize in our discussions. </a:t>
            </a:r>
          </a:p>
          <a:p>
            <a:pPr fontAlgn="auto">
              <a:spcBef>
                <a:spcPts val="0"/>
              </a:spcBef>
              <a:spcAft>
                <a:spcPts val="0"/>
              </a:spcAft>
              <a:defRPr/>
            </a:pPr>
            <a:endParaRPr lang="en-US" dirty="0" smtClean="0"/>
          </a:p>
          <a:p>
            <a:pPr fontAlgn="auto">
              <a:spcBef>
                <a:spcPts val="0"/>
              </a:spcBef>
              <a:spcAft>
                <a:spcPts val="0"/>
              </a:spcAft>
              <a:defRPr/>
            </a:pPr>
            <a:r>
              <a:rPr lang="en-US" dirty="0" smtClean="0"/>
              <a:t>As we discuss some of these accounting scenarios and options, we can think about how the action would fit into this spectrum of dividing up ownership of existing RE </a:t>
            </a:r>
            <a:r>
              <a:rPr lang="en-US" dirty="0" err="1" smtClean="0"/>
              <a:t>soruces</a:t>
            </a:r>
            <a:r>
              <a:rPr lang="en-US" dirty="0" smtClean="0"/>
              <a:t> to spurring new RE development, and what types of actions and instruments could be associated with each of these categories. This does not constitute a cut-in-stone diagram: we envision this being modified based on stakeholder discussions at these workshops. So please think critically and be willing to challenge how we think through these categories.</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marL="228600" indent="-228600" fontAlgn="auto">
              <a:spcBef>
                <a:spcPts val="0"/>
              </a:spcBef>
              <a:spcAft>
                <a:spcPts val="0"/>
              </a:spcAft>
              <a:buFontTx/>
              <a:buAutoNum type="arabicPeriod"/>
              <a:defRPr/>
            </a:pPr>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EC6B78-6A5D-465E-BF01-9FFFE3C8EEF3}"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can first think through the emission rates from RE projects, as this is the piece of information that’s used to develop grid average or supplier-based emission factors that are incorporated into end-user scope 2 inventories. So we can some diagrams to take us through these issues.</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432DE2-9F99-4054-9FD4-E495181327A8}"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Each energy source supplying the grid produces electrons (shown as the white numbers) that, when placed on the grid, flow indistinguishably to the nearest point of use. As a result, consumers cannot link their consumption with a particular source. </a:t>
            </a:r>
          </a:p>
          <a:p>
            <a:pPr>
              <a:spcBef>
                <a:spcPct val="0"/>
              </a:spcBef>
            </a:pPr>
            <a:endParaRPr lang="en-US" smtClean="0"/>
          </a:p>
          <a:p>
            <a:pPr>
              <a:spcBef>
                <a:spcPct val="0"/>
              </a:spcBef>
            </a:pPr>
            <a:r>
              <a:rPr lang="en-US" smtClean="0"/>
              <a:t>These sources also produce different amounts of GHG emissions as part of their operations (shown in blue), which also cannot be linked to a specific end-user.</a:t>
            </a:r>
          </a:p>
          <a:p>
            <a:pPr>
              <a:spcBef>
                <a:spcPct val="0"/>
              </a:spcBef>
            </a:pPr>
            <a:endParaRPr lang="en-US" smtClean="0"/>
          </a:p>
          <a:p>
            <a:pPr>
              <a:spcBef>
                <a:spcPct val="0"/>
              </a:spcBef>
            </a:pPr>
            <a:r>
              <a:rPr lang="en-US" smtClean="0"/>
              <a:t>These emissions are essentially “pooled” into the gray circle in the middle. As it stands, consumers can only determine the slice of generation emissions for which they are indirectly responsible through using the average rate of emissions per energy unit, described as an average grid emissions factor (EF).</a:t>
            </a:r>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D5F0CF-CB11-4075-A153-A1652284F4E6}"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factor is derived by dividing the total emissions associated with all power supplied to the grid region by the total amount of energy that has been supplied (in MWh or kWh). Consumers multiply this EF by the amount of electricity they have consumed to determine their scope 2 emissions.  In the picture, the house is shown as responsible indirectly for a slice of the grid emissions.</a:t>
            </a:r>
          </a:p>
          <a:p>
            <a:pPr>
              <a:spcBef>
                <a:spcPct val="0"/>
              </a:spcBef>
            </a:pPr>
            <a:endParaRPr lang="en-US" smtClean="0"/>
          </a:p>
          <a:p>
            <a:pPr>
              <a:spcBef>
                <a:spcPct val="0"/>
              </a:spcBef>
            </a:pPr>
            <a:r>
              <a:rPr lang="en-US" smtClean="0"/>
              <a:t>In principle, these EF’s are a means of allocating pooled emissions on an energy unit basis, but the jurisdictional boundaries of the grid (in gray) can reflect different groupings – national, sub-national, regional, supplier-specific, etc. The GHG Protocol’s recommendation to date has been to select the most accurate and precise average grid emissions factor that reflects the impact of the electricity “locally” consumed. </a:t>
            </a:r>
          </a:p>
          <a:p>
            <a:pPr>
              <a:spcBef>
                <a:spcPct val="0"/>
              </a:spcBef>
            </a:pPr>
            <a:endParaRPr lang="en-US" smtClean="0"/>
          </a:p>
          <a:p>
            <a:pPr>
              <a:spcBef>
                <a:spcPct val="0"/>
              </a:spcBef>
            </a:pPr>
            <a:r>
              <a:rPr lang="en-US" smtClean="0"/>
              <a:t>While this calculation practice provides a consistent means of tracking electricity emissions, it presents an inherent limitation to users in that the emissions profile of the grid is largely out of their control. The profile may become more or less GHG-intensive due to choices and conditions occurring outside of their inventory boundary. </a:t>
            </a:r>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552FA7-322A-4FD5-ABA9-C5ABFE5576BC}"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The Greenhouse Gas Protocol Initiative (</a:t>
            </a:r>
            <a:r>
              <a:rPr lang="en-US" i="1" dirty="0" smtClean="0"/>
              <a:t>GHG Protocol</a:t>
            </a:r>
            <a:r>
              <a:rPr lang="en-US" dirty="0" smtClean="0"/>
              <a:t>) is a multi-stakeholder partnership of businesses, non-governmental organizations (NGOs), governments and others convened by the World Resources Institute (WRI)  and the World Business Council for Sustainable Development (WBCSD) in Geneva. The GHG Protocol’s mission is to develop internationally accepted accounting and reporting standards for greenhouse gas (GHG) emissions. To date, the GHG Protocol Initiative has produced a number of standards, including our foundational publication in corporate accounting. And that’s called the Corporate Standard, published first in 2001 and then revised in 2004. The </a:t>
            </a:r>
            <a:r>
              <a:rPr lang="en-US" dirty="0" err="1" smtClean="0"/>
              <a:t>Cor</a:t>
            </a:r>
            <a:r>
              <a:rPr lang="en-US" dirty="0" smtClean="0"/>
              <a:t> Std outlines the accounting and reporting steps that companies and others need to follow in developing a corporate-level inventory of their GHG emissions.</a:t>
            </a:r>
          </a:p>
          <a:p>
            <a:pPr fontAlgn="auto">
              <a:spcBef>
                <a:spcPts val="0"/>
              </a:spcBef>
              <a:spcAft>
                <a:spcPts val="0"/>
              </a:spcAft>
              <a:defRPr/>
            </a:pPr>
            <a:endParaRPr lang="en-US" dirty="0" smtClean="0"/>
          </a:p>
          <a:p>
            <a:pPr fontAlgn="auto">
              <a:spcBef>
                <a:spcPts val="0"/>
              </a:spcBef>
              <a:spcAft>
                <a:spcPts val="0"/>
              </a:spcAft>
              <a:defRPr/>
            </a:pPr>
            <a:r>
              <a:rPr lang="en-US" dirty="0" smtClean="0"/>
              <a:t>The CS has since been adopted by virtually every reporting program in the world, including: </a:t>
            </a:r>
          </a:p>
          <a:p>
            <a:pPr fontAlgn="auto">
              <a:spcBef>
                <a:spcPts val="0"/>
              </a:spcBef>
              <a:spcAft>
                <a:spcPts val="0"/>
              </a:spcAft>
              <a:defRPr/>
            </a:pPr>
            <a:endParaRPr lang="en-US" dirty="0" smtClean="0"/>
          </a:p>
          <a:p>
            <a:pPr fontAlgn="auto">
              <a:spcBef>
                <a:spcPts val="0"/>
              </a:spcBef>
              <a:spcAft>
                <a:spcPts val="0"/>
              </a:spcAft>
              <a:buFontTx/>
              <a:buChar char="-"/>
              <a:defRPr/>
            </a:pPr>
            <a:r>
              <a:rPr lang="en-US" dirty="0" smtClean="0"/>
              <a:t>TCR</a:t>
            </a:r>
          </a:p>
          <a:p>
            <a:pPr fontAlgn="auto">
              <a:spcBef>
                <a:spcPts val="0"/>
              </a:spcBef>
              <a:spcAft>
                <a:spcPts val="0"/>
              </a:spcAft>
              <a:buFontTx/>
              <a:buChar char="-"/>
              <a:defRPr/>
            </a:pPr>
            <a:r>
              <a:rPr lang="en-US" dirty="0" smtClean="0"/>
              <a:t>CDP – </a:t>
            </a:r>
          </a:p>
          <a:p>
            <a:pPr fontAlgn="auto">
              <a:spcBef>
                <a:spcPts val="0"/>
              </a:spcBef>
              <a:spcAft>
                <a:spcPts val="0"/>
              </a:spcAft>
              <a:buFontTx/>
              <a:buChar char="-"/>
              <a:defRPr/>
            </a:pPr>
            <a:r>
              <a:rPr lang="en-US" dirty="0" smtClean="0"/>
              <a:t>EO, which requires US federal agencies to report (and reduce) their direct and indirect emissions</a:t>
            </a:r>
          </a:p>
          <a:p>
            <a:pPr fontAlgn="auto">
              <a:spcBef>
                <a:spcPts val="0"/>
              </a:spcBef>
              <a:spcAft>
                <a:spcPts val="0"/>
              </a:spcAft>
              <a:buFontTx/>
              <a:buChar char="-"/>
              <a:defRPr/>
            </a:pPr>
            <a:r>
              <a:rPr lang="en-US" dirty="0" smtClean="0"/>
              <a:t>And last example is that the CS serves as the foundation for an ISO standard – ISO 14064-1</a:t>
            </a:r>
          </a:p>
          <a:p>
            <a:pPr fontAlgn="auto">
              <a:spcBef>
                <a:spcPts val="0"/>
              </a:spcBef>
              <a:spcAft>
                <a:spcPts val="0"/>
              </a:spcAft>
              <a:buFontTx/>
              <a:buChar char="-"/>
              <a:defRPr/>
            </a:pPr>
            <a:endParaRPr lang="en-US" dirty="0" smtClean="0"/>
          </a:p>
          <a:p>
            <a:pPr fontAlgn="auto">
              <a:spcBef>
                <a:spcPts val="0"/>
              </a:spcBef>
              <a:spcAft>
                <a:spcPts val="0"/>
              </a:spcAft>
              <a:defRPr/>
            </a:pPr>
            <a:r>
              <a:rPr lang="en-US" dirty="0" smtClean="0"/>
              <a:t>So, the use of the Corporate Standard is prevalent. </a:t>
            </a:r>
            <a:endParaRPr lang="en-US" dirty="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C97ED8-FCB2-444D-B087-897AD8D35B33}"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One possible alternative to assuming this “default” emissions factor is for consumers to actively select the sources emissions factor or </a:t>
            </a:r>
            <a:r>
              <a:rPr lang="en-US" b="1" dirty="0" smtClean="0"/>
              <a:t>emissions rate</a:t>
            </a:r>
            <a:r>
              <a:rPr lang="en-US" dirty="0" smtClean="0"/>
              <a:t> that will be associated with their electricity consumption—an alternative, “contractual” emission factor from a low-GHG emitting source. In the U.S., some have interpreted Renewable Energy Credits to convey a project’s emission rate, along with other attributes. In the EU, some companies have identified Renewable Energy Guarantees of Origin (REGOs) as a viable instrument for conveying this information, along with information relevant for fuel disclosure or compliance with renewable energy standard policies. There may be other RE certificates which could convey this claim to an emissions’ rate. </a:t>
            </a:r>
          </a:p>
          <a:p>
            <a:pPr marL="228600" indent="-228600" fontAlgn="auto">
              <a:spcBef>
                <a:spcPts val="0"/>
              </a:spcBef>
              <a:spcAft>
                <a:spcPts val="0"/>
              </a:spcAft>
              <a:buFontTx/>
              <a:buAutoNum type="arabicPeriod"/>
              <a:defRPr/>
            </a:pPr>
            <a:endParaRPr lang="en-US" dirty="0" smtClean="0"/>
          </a:p>
          <a:p>
            <a:pPr fontAlgn="auto">
              <a:spcBef>
                <a:spcPts val="0"/>
              </a:spcBef>
              <a:spcAft>
                <a:spcPts val="0"/>
              </a:spcAft>
              <a:defRPr/>
            </a:pPr>
            <a:endParaRPr lang="en-US" dirty="0"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8BA3AA-7270-4100-B204-C1A9493C9E0C}"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One accounting procedure for treating these RE certificates as alternative or contractual emission rates. In the space where the grid average is usually recorded, instead a zero emissions-rate factor is used.</a:t>
            </a:r>
          </a:p>
          <a:p>
            <a:pPr>
              <a:spcBef>
                <a:spcPct val="0"/>
              </a:spcBef>
            </a:pPr>
            <a:endParaRPr lang="en-US" smtClean="0"/>
          </a:p>
          <a:p>
            <a:pPr>
              <a:spcBef>
                <a:spcPct val="0"/>
              </a:spcBef>
            </a:pPr>
            <a:r>
              <a:rPr lang="en-US" smtClean="0"/>
              <a:t>In keeping with the Corporate Standard, total emissions would have to be reported regardless, and the “adjusted” figure could be reported for target-achieving purposes. </a:t>
            </a:r>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74FACA-FB12-4FF7-B0C3-EBEB4AE4C548}"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order to carry out this approach of isolating the emissions rate from RE projects to use as an alternative emissions factor in calculating scope 2, three conditions would need to be met.</a:t>
            </a:r>
          </a:p>
          <a:p>
            <a:pPr>
              <a:spcBef>
                <a:spcPct val="0"/>
              </a:spcBef>
            </a:pPr>
            <a:endParaRPr lang="en-US" smtClean="0"/>
          </a:p>
          <a:p>
            <a:pPr>
              <a:spcBef>
                <a:spcPct val="0"/>
              </a:spcBef>
            </a:pPr>
            <a:r>
              <a:rPr lang="en-US" smtClean="0"/>
              <a:t>The first, a clear system of ownership, is needed to ensure that instruments are not double sold, and then and to ensure that to provide a transparent means of credibly tracking this information. Certificate registries for both regulatory and voluntary purposes already exist in many areas, but several organizations have also focused on harmonizing or in some cases centralizing the registries and tracking systems so as to promote greater consistency and ultimately greater ease for transactions across system boundaries. There is not much more accounting-wise that is relevant here, except that greater clarity in the accounting specifications will assist in a technical harmonization of ownership and tracking.</a:t>
            </a:r>
          </a:p>
          <a:p>
            <a:pPr>
              <a:spcBef>
                <a:spcPct val="0"/>
              </a:spcBef>
            </a:pPr>
            <a:endParaRPr lang="en-US" smtClean="0"/>
          </a:p>
          <a:p>
            <a:pPr>
              <a:spcBef>
                <a:spcPct val="0"/>
              </a:spcBef>
            </a:pPr>
            <a:r>
              <a:rPr lang="en-US" smtClean="0"/>
              <a:t>The other two conditions will be described in greater depth shortly – the role for additionality and the adjustment of the grid Efs.</a:t>
            </a:r>
          </a:p>
          <a:p>
            <a:pPr>
              <a:spcBef>
                <a:spcPct val="0"/>
              </a:spcBef>
            </a:pPr>
            <a:endParaRPr lang="en-US" smtClean="0"/>
          </a:p>
          <a:p>
            <a:pPr>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E7B01B-A95E-4EC4-B979-F64125C47BC2}"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emissions rate information contained in the instrument must be isolated from the pooled data that other users employ in scope 2 calculations. Otherwise, the emissions associated with the instrument still contribute to the GHG grid average, even if the instrument claims that these emissions are separately owned by the purchaser. This constitutes “double counting” of the emission rates. </a:t>
            </a:r>
          </a:p>
          <a:p>
            <a:pPr>
              <a:spcBef>
                <a:spcPct val="0"/>
              </a:spcBef>
            </a:pPr>
            <a:endParaRPr lang="en-US" smtClean="0"/>
          </a:p>
          <a:p>
            <a:pPr>
              <a:spcBef>
                <a:spcPct val="0"/>
              </a:spcBef>
            </a:pPr>
            <a:r>
              <a:rPr lang="en-US" smtClean="0"/>
              <a:t>Grid fuel mixes may be readily available as a consequence of disclosure requirements, and the volumes of voluntary green energy purchases may be factored out to produce a “residual” mix:  but this same practice would need to occur with emissions information in order to produce an analogous “residual” emission factor appropriate for other users on the grid to calculate their scope 2. </a:t>
            </a:r>
          </a:p>
          <a:p>
            <a:pPr>
              <a:spcBef>
                <a:spcPct val="0"/>
              </a:spcBef>
            </a:pPr>
            <a:r>
              <a:rPr lang="en-US" smtClean="0"/>
              <a:t> </a:t>
            </a:r>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BB86B8-9244-4A47-9388-58449C1651FB}"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what would this adjustment actually look like? Here’s an example procedure whereby the emissions from the RE facility – here “0”—are subtracted from the total system emissions in the numerator, and the related megawatt hours (the unit of the RE certificate) are subtracted from the denominator. Obviously the adjusted grid average factor becomes more GHG-intensive when the RE is subtracted out of the mix, meaning that local users of that average factor would have higher GHG emissions associated with their electricity consumption since the RE portion has been isolated and sold off to other consumers to use. </a:t>
            </a:r>
          </a:p>
          <a:p>
            <a:pPr>
              <a:spcBef>
                <a:spcPct val="0"/>
              </a:spcBef>
            </a:pPr>
            <a:endParaRPr lang="en-US" smtClean="0"/>
          </a:p>
          <a:p>
            <a:pPr>
              <a:spcBef>
                <a:spcPct val="0"/>
              </a:spcBef>
            </a:pPr>
            <a:r>
              <a:rPr lang="en-US" smtClean="0"/>
              <a:t>There are several technical issues associated with this adjustment that we’ll discuss later, including how this looks for areas that already have significant RE; what entity would be best positioned to carry out adjustment, given that the government bodies calculating generation-based grid averages typically do not have information on the total volumes of green energy transactions by relevant region; and whether the scale of this issue should impact its prioritization.</a:t>
            </a:r>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EFD4DE-8371-4A13-906B-6A4BC553FF66}"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Additionality is </a:t>
            </a:r>
            <a:r>
              <a:rPr lang="en-US" smtClean="0">
                <a:solidFill>
                  <a:srgbClr val="FFFF00"/>
                </a:solidFill>
              </a:rPr>
              <a:t>*** DEFINITION ** </a:t>
            </a:r>
          </a:p>
          <a:p>
            <a:pPr>
              <a:spcBef>
                <a:spcPct val="0"/>
              </a:spcBef>
            </a:pPr>
            <a:endParaRPr lang="en-US" smtClean="0">
              <a:solidFill>
                <a:srgbClr val="FFFF00"/>
              </a:solidFill>
            </a:endParaRPr>
          </a:p>
          <a:p>
            <a:pPr>
              <a:spcBef>
                <a:spcPct val="0"/>
              </a:spcBef>
            </a:pPr>
            <a:r>
              <a:rPr lang="en-US" smtClean="0">
                <a:solidFill>
                  <a:srgbClr val="FFFF00"/>
                </a:solidFill>
              </a:rPr>
              <a:t>There are two approaches to additionality in this situation: one is that the use of alternative emission rates from RE projects requires no additionality restrictions, as long as the </a:t>
            </a:r>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1E74D1-F668-4576-8797-97A273B61D77}"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In looking at emission rates from on-site energy, the same basic principles regarding the allocation of emission rates and the calculation of grid average emission factors should hold true. First, there is an acknowledgement that ownership of the generated energy in these situations can often be confusing as installations such as on-site solar are often leased by the building owner, or alternatively, the consumer of the on-site electricity is a tenant in a building that is leased. In these cases, while the energy is not purchased from the “grid” </a:t>
            </a:r>
            <a:r>
              <a:rPr lang="en-US" dirty="0" err="1" smtClean="0"/>
              <a:t>perse</a:t>
            </a:r>
            <a:r>
              <a:rPr lang="en-US" dirty="0" smtClean="0"/>
              <a:t>, it is still purchased from an entity not owned or controlled by the consumer. Contracts can be clarified in terms of ownership of the electricity and the associated emission rates. </a:t>
            </a:r>
          </a:p>
          <a:p>
            <a:pPr fontAlgn="auto">
              <a:spcBef>
                <a:spcPts val="0"/>
              </a:spcBef>
              <a:spcAft>
                <a:spcPts val="0"/>
              </a:spcAft>
              <a:defRPr/>
            </a:pPr>
            <a:endParaRPr lang="en-US" dirty="0" smtClean="0"/>
          </a:p>
          <a:p>
            <a:pPr fontAlgn="auto">
              <a:spcBef>
                <a:spcPts val="0"/>
              </a:spcBef>
              <a:spcAft>
                <a:spcPts val="0"/>
              </a:spcAft>
              <a:defRPr/>
            </a:pPr>
            <a:r>
              <a:rPr lang="en-US" dirty="0" smtClean="0"/>
              <a:t>But assuming that such ownership can be delineated, the accounting for the emissions rate from on-site RE depends upon where the electrons go, and whether there are any RE certificates conveying an emissions rates that are generated and transacted by the installation. As for the electrons, there are two basic situations that on-site generation facilities would find themselves in: one is where the energy generated in consumed on-site, and one is where the energy generated is sent back to the grid. Net metering programs would facilitate both of these situations depending on the consuming organization’s needs, as well as the financial situation offered through feed-in tariffs. Consuming electricity on-site decreases the need to purchase grid electricity, thereby decreasing in scope 2 emissions compared to what would be recorded if grid energy were purchased; but if that on-site installation both consumes the electricity and sells an RE certificate with the emissions rate, there may be a situation of double counting. In the case of the electricity sent back to the grid, the same considerations regarding unique ownership and claiming of emission rates would apply.</a:t>
            </a:r>
          </a:p>
          <a:p>
            <a:pPr fontAlgn="auto">
              <a:spcBef>
                <a:spcPts val="0"/>
              </a:spcBef>
              <a:spcAft>
                <a:spcPts val="0"/>
              </a:spcAft>
              <a:defRPr/>
            </a:pPr>
            <a:endParaRPr lang="en-US" dirty="0"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45A089-07BE-470F-9640-2950A6C720D1}"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So that’s an examination of emission rates from RE projects on the grid, where the claim is made in the form of a rate – emissions per </a:t>
            </a:r>
            <a:r>
              <a:rPr lang="en-US" dirty="0" err="1" smtClean="0"/>
              <a:t>MWh</a:t>
            </a:r>
            <a:r>
              <a:rPr lang="en-US" dirty="0" smtClean="0"/>
              <a:t> – which has value for electricity consumers tracking their indirect emissions, and the instrument tracking this is measured in </a:t>
            </a:r>
            <a:r>
              <a:rPr lang="en-US" dirty="0" err="1" smtClean="0"/>
              <a:t>MWh</a:t>
            </a:r>
            <a:r>
              <a:rPr lang="en-US" dirty="0" smtClean="0"/>
              <a:t>. However, some mandatory and voluntary programs have argued that because renewable energy provides electricity with fewer emissions than conventional fossil fuel plants, RE projects should be able to estimate and claim the amount of fossil emissions they are either avoiding or displacing. In other words, it is not the emissions rate that is sought but rather the impact that the project has on other generators on the grid.</a:t>
            </a:r>
          </a:p>
          <a:p>
            <a:pPr fontAlgn="auto">
              <a:spcBef>
                <a:spcPts val="0"/>
              </a:spcBef>
              <a:spcAft>
                <a:spcPts val="0"/>
              </a:spcAft>
              <a:defRPr/>
            </a:pPr>
            <a:endParaRPr lang="en-US" dirty="0" smtClean="0"/>
          </a:p>
          <a:p>
            <a:pPr fontAlgn="auto">
              <a:spcBef>
                <a:spcPts val="0"/>
              </a:spcBef>
              <a:spcAft>
                <a:spcPts val="0"/>
              </a:spcAft>
              <a:defRPr/>
            </a:pPr>
            <a:r>
              <a:rPr lang="en-US" dirty="0" smtClean="0"/>
              <a:t>Evaluating this impact is obviously a task fraught with challenges—challenges which RE offset projects developed as part of CDM markets, etc. have faced. The claim that an RE facility avoids or displaces emissions is fundamentally the same claim as an offset project, and while new RE installations developing in the US or EU are not typically eligible for receiving offset credits to sell on the market, other tracking instruments have been interpreted as conveying a similar claim. For instance, in the U.S., RECs have often been described as distinct from offsets but eligible to “offset scope 2 emissions” through a calculation procedure similar to those used for offset quantification. </a:t>
            </a:r>
          </a:p>
          <a:p>
            <a:pPr fontAlgn="auto">
              <a:spcBef>
                <a:spcPts val="0"/>
              </a:spcBef>
              <a:spcAft>
                <a:spcPts val="0"/>
              </a:spcAft>
              <a:defRPr/>
            </a:pPr>
            <a:endParaRPr lang="en-US" dirty="0" smtClean="0"/>
          </a:p>
          <a:p>
            <a:pPr fontAlgn="auto">
              <a:spcBef>
                <a:spcPts val="0"/>
              </a:spcBef>
              <a:spcAft>
                <a:spcPts val="0"/>
              </a:spcAft>
              <a:defRPr/>
            </a:pPr>
            <a:r>
              <a:rPr lang="en-US" dirty="0" smtClean="0"/>
              <a:t>In the diagram, you see that the RE project (turbine in green) makes a claim about the emissions that were avoided, displaced, or reduced from the fossil fuel plants on the left. This evaluation inherently is a hypothetical scenario, referred to in offset methodology as a baseline scenario or performance benchmark. </a:t>
            </a:r>
          </a:p>
          <a:p>
            <a:pPr fontAlgn="auto">
              <a:spcBef>
                <a:spcPts val="0"/>
              </a:spcBef>
              <a:spcAft>
                <a:spcPts val="0"/>
              </a:spcAft>
              <a:defRPr/>
            </a:pPr>
            <a:endParaRPr lang="en-US" dirty="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6472FE-209C-4C12-8C1E-D02E384935A2}" type="slidenum">
              <a:rPr lang="en-US"/>
              <a:pPr fontAlgn="base">
                <a:spcBef>
                  <a:spcPct val="0"/>
                </a:spcBef>
                <a:spcAft>
                  <a:spcPct val="0"/>
                </a:spcAft>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Graphically, this is how the RE installation’s impact is quantified. The top line is the hypothetical reference case of scope 1 emissions from all fossil generators on the grid, reflecting what would have most likely happened in this situation without the incentive of selling in the offset. Here, it is suggested that various other technologies would have met grid need in a way that increased overall emissions, while with the contribution of the RE project, that increase is much less. </a:t>
            </a:r>
          </a:p>
          <a:p>
            <a:pPr fontAlgn="auto">
              <a:spcBef>
                <a:spcPts val="0"/>
              </a:spcBef>
              <a:spcAft>
                <a:spcPts val="0"/>
              </a:spcAft>
              <a:defRPr/>
            </a:pPr>
            <a:endParaRPr lang="en-US" dirty="0" smtClean="0"/>
          </a:p>
          <a:p>
            <a:pPr fontAlgn="auto">
              <a:spcBef>
                <a:spcPts val="0"/>
              </a:spcBef>
              <a:spcAft>
                <a:spcPts val="0"/>
              </a:spcAft>
              <a:defRPr/>
            </a:pPr>
            <a:r>
              <a:rPr lang="en-US" dirty="0" smtClean="0"/>
              <a:t>Project boundary is the grid range in which the project is determined to have a GHG-impact.</a:t>
            </a:r>
          </a:p>
          <a:p>
            <a:pPr fontAlgn="auto">
              <a:spcBef>
                <a:spcPts val="0"/>
              </a:spcBef>
              <a:spcAft>
                <a:spcPts val="0"/>
              </a:spcAft>
              <a:defRPr/>
            </a:pPr>
            <a:r>
              <a:rPr lang="en-US" dirty="0" smtClean="0"/>
              <a:t>As mentioned previously, the concept of additionality here is the evaluation of whether the project’s development is indeed different than the reference case, or what would have happened in the absence of the offset incentive. Otherwise, one would anticipate that the project would have gone through anyway motivated by other reasons or incentives, and thus the offset credit would not constitute the definitive reason for the project happening. Additionality  is closely linked to the quantification procedure, as the difference between the two lines is required for the project to be quantified at all. This is a different analysis than simply asking, “What emissions are avoided by this project?” which would examine overall emissions and other likely generation sources which would have taken the place. However, that type of analysis does not address the </a:t>
            </a:r>
            <a:r>
              <a:rPr lang="en-US" dirty="0" err="1" smtClean="0"/>
              <a:t>liklihood</a:t>
            </a:r>
            <a:r>
              <a:rPr lang="en-US" dirty="0" smtClean="0"/>
              <a:t> of this “without RE” scenario, making the causal link between the offset and the avoided emissions more tenuous.</a:t>
            </a:r>
            <a:endParaRPr lang="en-US" dirty="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382608-DA52-4264-B31B-96E88547B9EF}" type="slidenum">
              <a:rPr lang="en-US"/>
              <a:pPr fontAlgn="base">
                <a:spcBef>
                  <a:spcPct val="0"/>
                </a:spcBef>
                <a:spcAft>
                  <a:spcPct val="0"/>
                </a:spcAft>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terms of how offsets are treated within a corporate inventory, they have generally been regarded as appropriate mitigation instruments for scope 1 emissions. This largely finds its parallel in national inventories, which mostly reflect collective “scope 1 emissions” at the facility-level for countries, who have the opportunity to use eligible offsets to reach their reduction targets. The rationale is that an offset represents an activity happening elsewhere that is functionally equivalent to a reduction activity taken domestically or internally. </a:t>
            </a:r>
          </a:p>
          <a:p>
            <a:pPr>
              <a:spcBef>
                <a:spcPct val="0"/>
              </a:spcBef>
            </a:pPr>
            <a:endParaRPr lang="en-US" smtClean="0"/>
          </a:p>
          <a:p>
            <a:pPr>
              <a:spcBef>
                <a:spcPct val="0"/>
              </a:spcBef>
            </a:pPr>
            <a:r>
              <a:rPr lang="en-US" smtClean="0"/>
              <a:t>Companies have also used offsets to mitigate their indirect emissions, although some have felt that such emissions could be “offset twice” in that the entity producing the original scope 1 emissions (from which the scope 2 are derived) might also be purchasing offsets. </a:t>
            </a:r>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90FE5A-4442-4E4F-806E-3644FCCBB3D4}" type="slidenum">
              <a:rPr lang="en-US"/>
              <a:pPr fontAlgn="base">
                <a:spcBef>
                  <a:spcPct val="0"/>
                </a:spcBef>
                <a:spcAft>
                  <a:spcPct val="0"/>
                </a:spcAft>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Based on the CS, the GHG Protocol has also developed supplementary guidance documents and Excel-based calculation tools for the emissions sources commonly tracked in a GHG inventory (found on our website). This comprises our “corporate module.”</a:t>
            </a:r>
          </a:p>
          <a:p>
            <a:pPr fontAlgn="auto">
              <a:spcBef>
                <a:spcPts val="0"/>
              </a:spcBef>
              <a:spcAft>
                <a:spcPts val="0"/>
              </a:spcAft>
              <a:defRPr/>
            </a:pPr>
            <a:endParaRPr lang="en-US" dirty="0" smtClean="0"/>
          </a:p>
          <a:p>
            <a:pPr fontAlgn="auto">
              <a:spcBef>
                <a:spcPts val="0"/>
              </a:spcBef>
              <a:spcAft>
                <a:spcPts val="0"/>
              </a:spcAft>
              <a:defRPr/>
            </a:pPr>
            <a:r>
              <a:rPr lang="en-US" dirty="0" smtClean="0"/>
              <a:t>We also developed a module of work on project-level accounting, or the type of accounting that is used typically in offset crediting projects. The </a:t>
            </a:r>
            <a:r>
              <a:rPr lang="en-US" b="1" dirty="0" smtClean="0"/>
              <a:t>Project Protocol </a:t>
            </a:r>
            <a:r>
              <a:rPr lang="en-US" dirty="0" smtClean="0"/>
              <a:t>is the foundational document here, and also includes supplementary guidance documents for grid-connected electricity projects and land-use change projects.</a:t>
            </a:r>
          </a:p>
          <a:p>
            <a:pPr fontAlgn="auto">
              <a:spcBef>
                <a:spcPts val="0"/>
              </a:spcBef>
              <a:spcAft>
                <a:spcPts val="0"/>
              </a:spcAft>
              <a:defRPr/>
            </a:pPr>
            <a:endParaRPr lang="en-US" dirty="0" smtClean="0"/>
          </a:p>
          <a:p>
            <a:pPr fontAlgn="auto">
              <a:spcBef>
                <a:spcPts val="0"/>
              </a:spcBef>
              <a:spcAft>
                <a:spcPts val="0"/>
              </a:spcAft>
              <a:defRPr/>
            </a:pPr>
            <a:r>
              <a:rPr lang="en-US" dirty="0" smtClean="0"/>
              <a:t>We also have a forthcoming module of work not depicted here encompassing Value Chain emissions, and will comprise the Scope 3 Standard and Product Life Cycle standard. These are an elaboration </a:t>
            </a:r>
            <a:r>
              <a:rPr lang="en-US" smtClean="0"/>
              <a:t>and specification of </a:t>
            </a:r>
            <a:r>
              <a:rPr lang="en-US" dirty="0" smtClean="0"/>
              <a:t>categories and methodologies mentioned in the Corporate Standard.</a:t>
            </a:r>
          </a:p>
          <a:p>
            <a:pPr fontAlgn="auto">
              <a:spcBef>
                <a:spcPts val="0"/>
              </a:spcBef>
              <a:spcAft>
                <a:spcPts val="0"/>
              </a:spcAft>
              <a:defRPr/>
            </a:pPr>
            <a:endParaRPr lang="en-US" dirty="0" smtClean="0"/>
          </a:p>
          <a:p>
            <a:pPr fontAlgn="auto">
              <a:spcBef>
                <a:spcPts val="0"/>
              </a:spcBef>
              <a:spcAft>
                <a:spcPts val="0"/>
              </a:spcAft>
              <a:defRPr/>
            </a:pPr>
            <a:r>
              <a:rPr lang="en-US" dirty="0" smtClean="0"/>
              <a:t>Despite the burgeoning increase in the voluntary purchases of RE, the Corp Std essentially provides little guidance on accounting for those purchases, save for a generic case study on purchasing renewable energy credits and the underlying principles of how electricity emissions are currently reflected in the GHG inventories. We see this as a big gap in our portfolio of guidance, and we see this as requiring an application of the insights about the electricity grid and project additionality (found in our </a:t>
            </a:r>
            <a:r>
              <a:rPr lang="en-US" b="1" dirty="0" smtClean="0"/>
              <a:t>project module</a:t>
            </a:r>
            <a:r>
              <a:rPr lang="en-US" dirty="0" smtClean="0"/>
              <a:t>) to the framework of a corporate inventory (</a:t>
            </a:r>
            <a:r>
              <a:rPr lang="en-US" b="1" dirty="0" smtClean="0"/>
              <a:t>corporate module</a:t>
            </a:r>
            <a:r>
              <a:rPr lang="en-US" dirty="0" smtClean="0"/>
              <a:t>).</a:t>
            </a:r>
            <a:endParaRPr lang="en-US" dirty="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B2336A-3FC2-471C-93BC-C8EFD5F2CB06}"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dirty="0" smtClean="0"/>
              <a:t>To ensure that offsets do indeed function as credible mitigation instruments, various organizations have developed quality criteria, which can be distilled to the basic requirements of being real, additional, permanent, verifiable, and enforceable. A given RE project may have concerns in how it fulfills these criteria, but the issues that relate to our discussion on green power accounting have to do mostly with the question of enforceability, and ownership.</a:t>
            </a:r>
          </a:p>
          <a:p>
            <a:pPr fontAlgn="auto">
              <a:spcBef>
                <a:spcPts val="0"/>
              </a:spcBef>
              <a:spcAft>
                <a:spcPts val="0"/>
              </a:spcAft>
              <a:defRPr/>
            </a:pPr>
            <a:endParaRPr lang="en-US" dirty="0" smtClean="0"/>
          </a:p>
          <a:p>
            <a:pPr fontAlgn="auto">
              <a:spcBef>
                <a:spcPts val="0"/>
              </a:spcBef>
              <a:spcAft>
                <a:spcPts val="0"/>
              </a:spcAft>
              <a:defRPr/>
            </a:pPr>
            <a:r>
              <a:rPr lang="en-US" dirty="0" smtClean="0"/>
              <a:t>The first of that plays out in the emissions rate of the RE project: we examined the concept of emission rates previously, and as shown by the blue and white arrows, every energy source feeding the grid can be said to carry an emissions factor (i.e. to have a specific emissions profile); renewable energy offset projects would be no different, regardless of whether they are new projects, additional projects, projects that receive offset credits, etc. The emissions rate from an RE project either blends into the grid average for the region and all grid consumers share the “benefit” of a less GHG-intensive EF. There are a few ways in which the emissions rate might be treated to address this first concern of double counting.</a:t>
            </a:r>
          </a:p>
          <a:p>
            <a:pPr fontAlgn="auto">
              <a:spcBef>
                <a:spcPts val="0"/>
              </a:spcBef>
              <a:spcAft>
                <a:spcPts val="0"/>
              </a:spcAft>
              <a:defRPr/>
            </a:pPr>
            <a:endParaRPr lang="en-US" dirty="0" smtClean="0"/>
          </a:p>
          <a:p>
            <a:pPr fontAlgn="auto">
              <a:spcBef>
                <a:spcPts val="0"/>
              </a:spcBef>
              <a:spcAft>
                <a:spcPts val="0"/>
              </a:spcAft>
              <a:defRPr/>
            </a:pPr>
            <a:r>
              <a:rPr lang="en-US" dirty="0" smtClean="0"/>
              <a:t>The second concerns ownership of the offset itself, ensuring there are sufficient formal agreements between the fossil generators on the grid and the RE project to acknowledge the project’s casual effect. Related to that is the final piece, which is the sense in which there may be double counting between a reduction appearing in fossil generators’ corporate GHG emission inventories over time and the offset itself.</a:t>
            </a:r>
          </a:p>
          <a:p>
            <a:pPr fontAlgn="auto">
              <a:spcBef>
                <a:spcPts val="0"/>
              </a:spcBef>
              <a:spcAft>
                <a:spcPts val="0"/>
              </a:spcAft>
              <a:defRPr/>
            </a:pPr>
            <a:endParaRPr lang="en-US" dirty="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35900A-7AAF-4921-9F5E-694113A8169B}" type="slidenum">
              <a:rPr lang="en-US"/>
              <a:pPr fontAlgn="base">
                <a:spcBef>
                  <a:spcPct val="0"/>
                </a:spcBef>
                <a:spcAft>
                  <a:spcPct val="0"/>
                </a:spcAft>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b="1" i="1" dirty="0" smtClean="0"/>
              <a:t>Green Power in a Capped Power Sector</a:t>
            </a:r>
          </a:p>
          <a:p>
            <a:pPr fontAlgn="auto">
              <a:spcBef>
                <a:spcPts val="0"/>
              </a:spcBef>
              <a:spcAft>
                <a:spcPts val="0"/>
              </a:spcAft>
              <a:defRPr/>
            </a:pPr>
            <a:r>
              <a:rPr lang="en-US" dirty="0" smtClean="0"/>
              <a:t>Much analysis has been done on the question of how VRE purchases operate in a capped power sector such as with the Regional Greenhouse Gas Initiative (RGGI) in the U.S. The concept is that because emissions are pre-determined, green power purchases and growth do not change energy dispatch choices, but rather simply free up allowances by making it easier for emitting facilities to stay within their cap. </a:t>
            </a:r>
          </a:p>
          <a:p>
            <a:pPr fontAlgn="auto">
              <a:spcBef>
                <a:spcPts val="0"/>
              </a:spcBef>
              <a:spcAft>
                <a:spcPts val="0"/>
              </a:spcAft>
              <a:defRPr/>
            </a:pPr>
            <a:endParaRPr lang="en-US" dirty="0" smtClean="0"/>
          </a:p>
          <a:p>
            <a:pPr marL="228600" indent="-228600" fontAlgn="auto">
              <a:spcBef>
                <a:spcPts val="0"/>
              </a:spcBef>
              <a:spcAft>
                <a:spcPts val="0"/>
              </a:spcAft>
              <a:buFontTx/>
              <a:buAutoNum type="arabicPeriod"/>
              <a:defRPr/>
            </a:pPr>
            <a:endParaRPr lang="en-US" dirty="0"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618C71-3B7B-478F-9B21-FDAA1F8F5ED3}" type="slidenum">
              <a:rPr lang="en-US"/>
              <a:pPr fontAlgn="base">
                <a:spcBef>
                  <a:spcPct val="0"/>
                </a:spcBef>
                <a:spcAft>
                  <a:spcPct val="0"/>
                </a:spcAft>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New energy (in red) serves to free up allowances.</a:t>
            </a:r>
          </a:p>
          <a:p>
            <a:pPr>
              <a:spcBef>
                <a:spcPct val="0"/>
              </a:spcBef>
            </a:pPr>
            <a:endParaRPr lang="en-US" smtClean="0"/>
          </a:p>
          <a:p>
            <a:pPr>
              <a:spcBef>
                <a:spcPct val="0"/>
              </a:spcBef>
            </a:pPr>
            <a:r>
              <a:rPr lang="en-US" smtClean="0"/>
              <a:t>This means consumers cannot claim that their purchase resulted in emission reductions; only allowances, and their retirement by non-emitting entities, would be able to demonstrate that emissions within the system have decreased. Consumers could see such a purchase as effectively subsidizing emitting facilities by helping them reach compliance more easily. </a:t>
            </a:r>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AF1A1F-E4F9-4360-882B-2922D5275CF2}" type="slidenum">
              <a:rPr lang="en-US"/>
              <a:pPr fontAlgn="base">
                <a:spcBef>
                  <a:spcPct val="0"/>
                </a:spcBef>
                <a:spcAft>
                  <a:spcPct val="0"/>
                </a:spcAft>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a policy solution to maintain support for green power, green power products from these capped sectors have been paired with allowances. In theory, allowances could be retired by anyone trying to demonstrate environmental commitment, cause a reduction in available allowances for emitting entities and thereby create scarcity (and theoretically, behavior change) in the marketplace. </a:t>
            </a:r>
          </a:p>
          <a:p>
            <a:pPr>
              <a:spcBef>
                <a:spcPct val="0"/>
              </a:spcBef>
            </a:pPr>
            <a:endParaRPr lang="en-US" smtClean="0"/>
          </a:p>
          <a:p>
            <a:pPr>
              <a:spcBef>
                <a:spcPct val="0"/>
              </a:spcBef>
            </a:pPr>
            <a:r>
              <a:rPr lang="en-US" smtClean="0"/>
              <a:t>So, determining the accounting procedures for voluntary renewable energy within a capped environment may technically require two accounting procedures (even though generally treated as one transaction when allowances and green power purchases are paired): one for the retired allowance, which has to do with total system emissions: and possibly one for the emissions rate, depending on how the RE purchase in treated within the grid average and within the corporate inventory.</a:t>
            </a:r>
            <a:endParaRPr lang="en-US" u="sng"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FB64BD-5F55-4318-9C87-89C09F6161C5}" type="slidenum">
              <a:rPr lang="en-US"/>
              <a:pPr fontAlgn="base">
                <a:spcBef>
                  <a:spcPct val="0"/>
                </a:spcBef>
                <a:spcAft>
                  <a:spcPct val="0"/>
                </a:spcAft>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r>
              <a:rPr lang="en-US" dirty="0" smtClean="0"/>
              <a:t>For those consumers who do not have access to individual green power products or contracts, suppliers often provide “greener” energy products than their conventionally supplied mix for those customers willing to pay an additional fee or tariff. The accounting procedures for these programs would depend on how the supplier has structured its offering. Four basic variations have emerged that entail different possible accounting procedures, though there are obviously several other types of programs in </a:t>
            </a:r>
            <a:r>
              <a:rPr lang="en-US" dirty="0" err="1" smtClean="0"/>
              <a:t>existance</a:t>
            </a:r>
            <a:r>
              <a:rPr lang="en-US" dirty="0" smtClean="0"/>
              <a:t>. The </a:t>
            </a:r>
            <a:r>
              <a:rPr lang="en-US" dirty="0" err="1" smtClean="0"/>
              <a:t>accountng</a:t>
            </a:r>
            <a:r>
              <a:rPr lang="en-US" dirty="0" smtClean="0"/>
              <a:t> associated with these four variations depends in part on how we address the issue of emission rates from Session I, and how to view the application of offsets purchased by a supplier. We will go through those scenarios at the end.</a:t>
            </a:r>
            <a:endParaRPr lang="en-US" dirty="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1A55B2-73D0-46F1-9E90-4841D0D26539}" type="slidenum">
              <a:rPr lang="en-US"/>
              <a:pPr fontAlgn="base">
                <a:spcBef>
                  <a:spcPct val="0"/>
                </a:spcBef>
                <a:spcAft>
                  <a:spcPct val="0"/>
                </a:spcAft>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endParaRPr lang="en-US" dirty="0" smtClean="0"/>
          </a:p>
          <a:p>
            <a:pPr fontAlgn="auto">
              <a:spcBef>
                <a:spcPts val="0"/>
              </a:spcBef>
              <a:spcAft>
                <a:spcPts val="0"/>
              </a:spcAft>
              <a:defRPr/>
            </a:pPr>
            <a:r>
              <a:rPr lang="en-US" dirty="0" smtClean="0"/>
              <a:t>Here are the key issues mentioned earlier, and some elaboration on the details associated with each concept</a:t>
            </a:r>
            <a:endParaRPr lang="en-US" dirty="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17FE4E-FFB2-413C-869D-A772316C2CBA}" type="slidenum">
              <a:rPr lang="en-US"/>
              <a:pPr fontAlgn="base">
                <a:spcBef>
                  <a:spcPct val="0"/>
                </a:spcBef>
                <a:spcAft>
                  <a:spcPct val="0"/>
                </a:spcAft>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defTabSz="914303" fontAlgn="auto">
              <a:spcBef>
                <a:spcPts val="0"/>
              </a:spcBef>
              <a:spcAft>
                <a:spcPts val="0"/>
              </a:spcAft>
              <a:defRPr/>
            </a:pPr>
            <a:r>
              <a:rPr lang="en-US" dirty="0" smtClean="0"/>
              <a:t>One approach to account for RE instruments is to use a contractual EF of 0 emissions/MWH, rather than the grid system default. This approach is used extensively in the US by companies accounting for RECs and it is sometimes used by companies in Europe accounting for REGOs. </a:t>
            </a:r>
          </a:p>
          <a:p>
            <a:pPr defTabSz="914303" fontAlgn="auto">
              <a:spcBef>
                <a:spcPts val="0"/>
              </a:spcBef>
              <a:spcAft>
                <a:spcPts val="0"/>
              </a:spcAft>
              <a:defRPr/>
            </a:pPr>
            <a:endParaRPr lang="en-US" dirty="0" smtClean="0"/>
          </a:p>
          <a:p>
            <a:pPr defTabSz="914303" fontAlgn="auto">
              <a:spcBef>
                <a:spcPts val="0"/>
              </a:spcBef>
              <a:spcAft>
                <a:spcPts val="0"/>
              </a:spcAft>
              <a:defRPr/>
            </a:pPr>
            <a:r>
              <a:rPr lang="en-US" dirty="0" smtClean="0"/>
              <a:t>In the CN we propose that three requirements must be met in order for he application of a zero EF to be valid:</a:t>
            </a:r>
          </a:p>
          <a:p>
            <a:pPr defTabSz="914303" fontAlgn="auto">
              <a:spcBef>
                <a:spcPts val="0"/>
              </a:spcBef>
              <a:spcAft>
                <a:spcPts val="0"/>
              </a:spcAft>
              <a:defRPr/>
            </a:pPr>
            <a:endParaRPr lang="en-US" dirty="0" smtClean="0"/>
          </a:p>
          <a:p>
            <a:pPr defTabSz="914303" fontAlgn="auto">
              <a:spcBef>
                <a:spcPts val="0"/>
              </a:spcBef>
              <a:spcAft>
                <a:spcPts val="0"/>
              </a:spcAft>
              <a:defRPr/>
            </a:pPr>
            <a:r>
              <a:rPr lang="en-US" dirty="0" smtClean="0"/>
              <a:t> (1) Need a clear system for tracking and conveying ownership of the emissions profiles. Before a consumer can claim an emissions profile, it must have the right to do so. In other words, ownership of the emissions profile – or the right to claim those profiles - must be transferred from the generator, through the supplier to the consumer, and a suitable registry would also be needed to track these transactions.  </a:t>
            </a:r>
          </a:p>
          <a:p>
            <a:pPr defTabSz="914303" fontAlgn="auto">
              <a:spcBef>
                <a:spcPts val="0"/>
              </a:spcBef>
              <a:spcAft>
                <a:spcPts val="0"/>
              </a:spcAft>
              <a:defRPr/>
            </a:pPr>
            <a:r>
              <a:rPr lang="en-US" dirty="0" smtClean="0"/>
              <a:t>(2) a clear role for additionality; specifically whether a specific RE installation needs to be additional before it can sell its emissions profile as a contractual EF. </a:t>
            </a:r>
          </a:p>
          <a:p>
            <a:pPr defTabSz="914303" fontAlgn="auto">
              <a:spcBef>
                <a:spcPts val="0"/>
              </a:spcBef>
              <a:spcAft>
                <a:spcPts val="0"/>
              </a:spcAft>
              <a:defRPr/>
            </a:pPr>
            <a:r>
              <a:rPr lang="en-US" dirty="0" smtClean="0"/>
              <a:t>(3)  The adjustment of grid </a:t>
            </a:r>
            <a:r>
              <a:rPr lang="en-US" dirty="0" err="1" smtClean="0"/>
              <a:t>sve</a:t>
            </a:r>
            <a:r>
              <a:rPr lang="en-US" dirty="0" smtClean="0"/>
              <a:t> EFs to reflect the sale of emissions profiles. If this adjustment does not take place, then that profile will be double counted by other consumers connected to the grid. </a:t>
            </a:r>
          </a:p>
          <a:p>
            <a:pPr defTabSz="914303" fontAlgn="auto">
              <a:spcBef>
                <a:spcPts val="0"/>
              </a:spcBef>
              <a:spcAft>
                <a:spcPts val="0"/>
              </a:spcAft>
              <a:defRPr/>
            </a:pPr>
            <a:endParaRPr lang="en-US" dirty="0" smtClean="0"/>
          </a:p>
          <a:p>
            <a:pPr defTabSz="914303" fontAlgn="auto">
              <a:spcBef>
                <a:spcPts val="0"/>
              </a:spcBef>
              <a:spcAft>
                <a:spcPts val="0"/>
              </a:spcAft>
              <a:defRPr/>
            </a:pPr>
            <a:r>
              <a:rPr lang="en-US" dirty="0" smtClean="0"/>
              <a:t>During this session we will look at the second and third conditions in detail. During the b/o session I hope we can examine the appropriate role for additionality and also how the grid-average EFs can be adjusted. The general objective will be to further refine and understand the conceptual basis and practicability of the contractual EF approach. </a:t>
            </a:r>
          </a:p>
          <a:p>
            <a:pPr defTabSz="914303" fontAlgn="auto">
              <a:spcBef>
                <a:spcPts val="0"/>
              </a:spcBef>
              <a:spcAft>
                <a:spcPts val="0"/>
              </a:spcAft>
              <a:defRPr/>
            </a:pPr>
            <a:endParaRPr lang="en-US" dirty="0" smtClean="0"/>
          </a:p>
          <a:p>
            <a:pPr defTabSz="914303" fontAlgn="auto">
              <a:spcBef>
                <a:spcPts val="0"/>
              </a:spcBef>
              <a:spcAft>
                <a:spcPts val="0"/>
              </a:spcAft>
              <a:defRPr/>
            </a:pPr>
            <a:r>
              <a:rPr lang="en-US" dirty="0" smtClean="0"/>
              <a:t>Next, we will examine the general situation where RE is generated onsite and either consumed on site or sent back to the grid. We are interested in this because on-site installations pose unique accounting issues that would need to be addressed in applying the contractual EF. approach </a:t>
            </a:r>
          </a:p>
          <a:p>
            <a:pPr defTabSz="914303" fontAlgn="auto">
              <a:spcBef>
                <a:spcPts val="0"/>
              </a:spcBef>
              <a:spcAft>
                <a:spcPts val="0"/>
              </a:spcAft>
              <a:defRPr/>
            </a:pPr>
            <a:endParaRPr lang="en-US" dirty="0" smtClean="0"/>
          </a:p>
          <a:p>
            <a:pPr defTabSz="914303" fontAlgn="auto">
              <a:spcBef>
                <a:spcPts val="0"/>
              </a:spcBef>
              <a:spcAft>
                <a:spcPts val="0"/>
              </a:spcAft>
              <a:defRPr/>
            </a:pPr>
            <a:r>
              <a:rPr lang="en-US" dirty="0" smtClean="0"/>
              <a:t>And, I’ll close the </a:t>
            </a:r>
            <a:r>
              <a:rPr lang="en-US" dirty="0" err="1" smtClean="0"/>
              <a:t>ppt</a:t>
            </a:r>
            <a:r>
              <a:rPr lang="en-US" dirty="0" smtClean="0"/>
              <a:t> with some questions to guide our discussion on these issues.  </a:t>
            </a:r>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4C86E7-1B07-4C34-82F3-094074B1C2DC}" type="slidenum">
              <a:rPr lang="en-US"/>
              <a:pPr fontAlgn="base">
                <a:spcBef>
                  <a:spcPct val="0"/>
                </a:spcBef>
                <a:spcAft>
                  <a:spcPct val="0"/>
                </a:spcAft>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dirty="0" smtClean="0"/>
              <a:t>So, let’s turn to the first condition that we will be considering in depth – that of a clear role for additionality. Here, two distinct options exist:</a:t>
            </a:r>
          </a:p>
          <a:p>
            <a:pPr fontAlgn="auto">
              <a:spcBef>
                <a:spcPts val="0"/>
              </a:spcBef>
              <a:spcAft>
                <a:spcPts val="0"/>
              </a:spcAft>
              <a:defRPr/>
            </a:pPr>
            <a:endParaRPr lang="en-US" dirty="0" smtClean="0"/>
          </a:p>
          <a:p>
            <a:pPr marL="228576" indent="-228576" fontAlgn="auto">
              <a:spcBef>
                <a:spcPts val="0"/>
              </a:spcBef>
              <a:spcAft>
                <a:spcPts val="0"/>
              </a:spcAft>
              <a:buFontTx/>
              <a:buAutoNum type="arabicPeriod"/>
              <a:defRPr/>
            </a:pPr>
            <a:r>
              <a:rPr lang="en-US" dirty="0" smtClean="0"/>
              <a:t>Additionality does not matter. Any RE installation may sell its zero emissions profile, </a:t>
            </a:r>
            <a:r>
              <a:rPr lang="en-US" i="1" dirty="0" smtClean="0">
                <a:solidFill>
                  <a:srgbClr val="FFC000"/>
                </a:solidFill>
              </a:rPr>
              <a:t>including existing plants and those created for regulatory or other financial purposes,</a:t>
            </a:r>
            <a:r>
              <a:rPr lang="en-US" dirty="0" smtClean="0"/>
              <a:t> as long as that profile is backed out of the grid average EF. This has a number of implications:</a:t>
            </a:r>
          </a:p>
          <a:p>
            <a:pPr marL="228576" indent="-228576" fontAlgn="auto">
              <a:spcBef>
                <a:spcPts val="0"/>
              </a:spcBef>
              <a:spcAft>
                <a:spcPts val="0"/>
              </a:spcAft>
              <a:buFontTx/>
              <a:buAutoNum type="arabicPeriod"/>
              <a:defRPr/>
            </a:pPr>
            <a:endParaRPr lang="en-US" dirty="0" smtClean="0"/>
          </a:p>
          <a:p>
            <a:pPr marL="228576" indent="-228576" fontAlgn="auto">
              <a:spcBef>
                <a:spcPts val="0"/>
              </a:spcBef>
              <a:spcAft>
                <a:spcPts val="0"/>
              </a:spcAft>
              <a:defRPr/>
            </a:pPr>
            <a:r>
              <a:rPr lang="en-US" dirty="0" smtClean="0"/>
              <a:t>	- the emissions profile can feasibly be conveyed with any RE certificate (such as a Guarantee of </a:t>
            </a:r>
            <a:r>
              <a:rPr lang="en-US" dirty="0" err="1" smtClean="0"/>
              <a:t>Orgiin</a:t>
            </a:r>
            <a:r>
              <a:rPr lang="en-US" dirty="0" smtClean="0"/>
              <a:t>, etc), </a:t>
            </a:r>
          </a:p>
          <a:p>
            <a:pPr marL="228576" indent="-228576" fontAlgn="auto">
              <a:spcBef>
                <a:spcPts val="0"/>
              </a:spcBef>
              <a:spcAft>
                <a:spcPts val="0"/>
              </a:spcAft>
              <a:defRPr/>
            </a:pPr>
            <a:r>
              <a:rPr lang="en-US" dirty="0" smtClean="0"/>
              <a:t>	-  A second implication is that the purchase does not directly change the GHG intensity of the grid. While claiming zero-</a:t>
            </a:r>
            <a:r>
              <a:rPr lang="en-US" dirty="0" err="1" smtClean="0"/>
              <a:t>emisisons</a:t>
            </a:r>
            <a:r>
              <a:rPr lang="en-US" dirty="0" smtClean="0"/>
              <a:t> profile may “reduce” a company’s scope 2 , the existing emissions from the grid are simply being reallocated amongst consumers, with no net change in GHG intensity.  </a:t>
            </a:r>
          </a:p>
          <a:p>
            <a:pPr marL="228576" indent="-228576" fontAlgn="auto">
              <a:spcBef>
                <a:spcPts val="0"/>
              </a:spcBef>
              <a:spcAft>
                <a:spcPts val="0"/>
              </a:spcAft>
              <a:defRPr/>
            </a:pPr>
            <a:endParaRPr lang="en-US" dirty="0" smtClean="0"/>
          </a:p>
          <a:p>
            <a:pPr marL="228576" indent="-228576" fontAlgn="auto">
              <a:spcBef>
                <a:spcPts val="0"/>
              </a:spcBef>
              <a:spcAft>
                <a:spcPts val="0"/>
              </a:spcAft>
              <a:defRPr/>
            </a:pPr>
            <a:r>
              <a:rPr lang="en-US" dirty="0" smtClean="0"/>
              <a:t>2. Additionality does matter. Here the only plants that would be  eligible to sell their emissions profiles as contractual EFs would be those that have been brought on because of a concern of mitigating climate change. This additionality requirement has been adopted by various GHG reporting programs in the US (e.g., Climate Leaders) for </a:t>
            </a:r>
            <a:r>
              <a:rPr lang="en-US" dirty="0" err="1" smtClean="0"/>
              <a:t>RECs.</a:t>
            </a:r>
            <a:endParaRPr lang="en-US" dirty="0" smtClean="0"/>
          </a:p>
          <a:p>
            <a:pPr marL="228576" indent="-228576" fontAlgn="auto">
              <a:spcBef>
                <a:spcPts val="0"/>
              </a:spcBef>
              <a:spcAft>
                <a:spcPts val="0"/>
              </a:spcAft>
              <a:defRPr/>
            </a:pPr>
            <a:endParaRPr lang="en-US" dirty="0" smtClean="0"/>
          </a:p>
          <a:p>
            <a:pPr marL="228576" indent="-228576" fontAlgn="auto">
              <a:spcBef>
                <a:spcPts val="0"/>
              </a:spcBef>
              <a:spcAft>
                <a:spcPts val="0"/>
              </a:spcAft>
              <a:defRPr/>
            </a:pPr>
            <a:r>
              <a:rPr lang="en-US" dirty="0" smtClean="0"/>
              <a:t>There are a number of implications of this approach: </a:t>
            </a:r>
          </a:p>
          <a:p>
            <a:pPr marL="285719" indent="-285719" fontAlgn="auto">
              <a:spcBef>
                <a:spcPts val="0"/>
              </a:spcBef>
              <a:spcAft>
                <a:spcPts val="0"/>
              </a:spcAft>
              <a:buFont typeface="+mj-lt"/>
              <a:buAutoNum type="romanLcPeriod"/>
              <a:defRPr/>
            </a:pPr>
            <a:r>
              <a:rPr lang="en-US" dirty="0" smtClean="0"/>
              <a:t>1. It would exclude specific projects, such as those that receive public financing or that are built to meet a </a:t>
            </a:r>
            <a:r>
              <a:rPr lang="en-US" dirty="0" err="1" smtClean="0"/>
              <a:t>regualtory</a:t>
            </a:r>
            <a:r>
              <a:rPr lang="en-US" dirty="0" smtClean="0"/>
              <a:t> quota. </a:t>
            </a:r>
          </a:p>
          <a:p>
            <a:pPr marL="285719" indent="-285719" fontAlgn="auto">
              <a:spcBef>
                <a:spcPts val="0"/>
              </a:spcBef>
              <a:spcAft>
                <a:spcPts val="0"/>
              </a:spcAft>
              <a:buFont typeface="+mj-lt"/>
              <a:buAutoNum type="romanLcPeriod"/>
              <a:defRPr/>
            </a:pPr>
            <a:r>
              <a:rPr lang="en-US" dirty="0" smtClean="0"/>
              <a:t>2. By purchasing a contractual EF, the consumer is actually changing the GHG intensity of the grid. </a:t>
            </a:r>
          </a:p>
          <a:p>
            <a:pPr marL="285719" indent="-285719" fontAlgn="auto">
              <a:spcBef>
                <a:spcPts val="0"/>
              </a:spcBef>
              <a:spcAft>
                <a:spcPts val="0"/>
              </a:spcAft>
              <a:buFont typeface="+mj-lt"/>
              <a:buAutoNum type="romanLcPeriod"/>
              <a:defRPr/>
            </a:pPr>
            <a:r>
              <a:rPr lang="en-US" dirty="0" smtClean="0"/>
              <a:t>3. Another implication is that existing instruments may not be useful in conveying the emissions profile, simply because these instruments at the moment simply function to  track the generation of RE from all types of RE projects, whether they are additional or not. </a:t>
            </a:r>
          </a:p>
          <a:p>
            <a:pPr marL="228576" indent="-228576" fontAlgn="auto">
              <a:spcBef>
                <a:spcPts val="0"/>
              </a:spcBef>
              <a:spcAft>
                <a:spcPts val="0"/>
              </a:spcAft>
              <a:defRPr/>
            </a:pPr>
            <a:endParaRPr lang="en-US" dirty="0" smtClean="0"/>
          </a:p>
          <a:p>
            <a:pPr marL="228576" indent="-228576" fontAlgn="auto">
              <a:spcBef>
                <a:spcPts val="0"/>
              </a:spcBef>
              <a:spcAft>
                <a:spcPts val="0"/>
              </a:spcAft>
              <a:defRPr/>
            </a:pPr>
            <a:endParaRPr lang="en-US" dirty="0" smtClean="0"/>
          </a:p>
          <a:p>
            <a:pPr marL="228576" indent="-228576" fontAlgn="auto">
              <a:spcBef>
                <a:spcPts val="0"/>
              </a:spcBef>
              <a:spcAft>
                <a:spcPts val="0"/>
              </a:spcAft>
              <a:defRPr/>
            </a:pPr>
            <a:endParaRPr lang="en-US" dirty="0"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213989-6F68-44EA-8238-A645ACBAC2A0}" type="slidenum">
              <a:rPr lang="en-US"/>
              <a:pPr fontAlgn="base">
                <a:spcBef>
                  <a:spcPct val="0"/>
                </a:spcBef>
                <a:spcAft>
                  <a:spcPct val="0"/>
                </a:spcAft>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GHG reporting programs in the US have advanced various additionality criteria to help evaluate the additionality of projects selling RECs. An installation would be deemed additional if it ………………</a:t>
            </a:r>
          </a:p>
          <a:p>
            <a:pPr>
              <a:spcBef>
                <a:spcPct val="0"/>
              </a:spcBef>
            </a:pPr>
            <a:endParaRPr lang="en-US" smtClean="0"/>
          </a:p>
          <a:p>
            <a:pPr>
              <a:spcBef>
                <a:spcPct val="0"/>
              </a:spcBef>
            </a:pPr>
            <a:endParaRPr lang="en-US" smtClean="0"/>
          </a:p>
          <a:p>
            <a:pPr>
              <a:spcBef>
                <a:spcPct val="0"/>
              </a:spcBef>
            </a:pPr>
            <a:r>
              <a:rPr lang="en-US" smtClean="0"/>
              <a:t>In contrast offset protocols test additionality through a more elaborate procedure that involves the creation of a </a:t>
            </a:r>
            <a:r>
              <a:rPr lang="en-US" b="1" smtClean="0"/>
              <a:t>forward-looking</a:t>
            </a:r>
            <a:r>
              <a:rPr lang="en-US" smtClean="0"/>
              <a:t> scenario or a hypothetical description of what would likely have occurred in the absence of any considerations about mitigating climate change. In other words, RE offset methods evaluate the ghg effects of an offset project by comparing the emissions of a project with what would have occurred under a “business as usual” scenario. Once additionality has been established, these additionality criteria may be used to help identify the reasons why the project is additional. </a:t>
            </a:r>
          </a:p>
          <a:p>
            <a:pPr>
              <a:spcBef>
                <a:spcPct val="0"/>
              </a:spcBef>
            </a:pPr>
            <a:endParaRPr lang="en-US" smtClean="0"/>
          </a:p>
          <a:p>
            <a:pPr>
              <a:spcBef>
                <a:spcPct val="0"/>
              </a:spcBef>
            </a:pPr>
            <a:r>
              <a:rPr lang="en-US" smtClean="0"/>
              <a:t>By themselves, these simple criteria don’t really establish a forward looking, BAU scenario and they don’t offer a rigorous way for testing additionality. So, while these criteria are used by reporting programs to………one challenge in applying our second option – that of requiring installations to be additional before they can sell their emissions profiles as contractual EFs -- is figuring out whether and how these criteria are actually useful for testing additionality. </a:t>
            </a:r>
          </a:p>
          <a:p>
            <a:pPr>
              <a:spcBef>
                <a:spcPct val="0"/>
              </a:spcBef>
            </a:pPr>
            <a:endParaRPr lang="en-US" smtClean="0"/>
          </a:p>
          <a:p>
            <a:pPr>
              <a:spcBef>
                <a:spcPct val="0"/>
              </a:spcBef>
            </a:pPr>
            <a:endParaRPr lang="en-US" smtClean="0"/>
          </a:p>
          <a:p>
            <a:pPr>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E30A8B-BFF3-45AC-BCE3-397DB00B28E0}" type="slidenum">
              <a:rPr lang="en-US"/>
              <a:pPr fontAlgn="base">
                <a:spcBef>
                  <a:spcPct val="0"/>
                </a:spcBef>
                <a:spcAft>
                  <a:spcPct val="0"/>
                </a:spcAft>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576" indent="-228576" fontAlgn="auto">
              <a:spcBef>
                <a:spcPts val="0"/>
              </a:spcBef>
              <a:spcAft>
                <a:spcPts val="0"/>
              </a:spcAft>
              <a:defRPr/>
            </a:pPr>
            <a:endParaRPr lang="en-US" dirty="0" smtClean="0"/>
          </a:p>
          <a:p>
            <a:pPr marL="228576" indent="-228576" fontAlgn="auto">
              <a:spcBef>
                <a:spcPts val="0"/>
              </a:spcBef>
              <a:spcAft>
                <a:spcPts val="0"/>
              </a:spcAft>
              <a:defRPr/>
            </a:pPr>
            <a:endParaRPr lang="en-US" dirty="0" smtClean="0"/>
          </a:p>
          <a:p>
            <a:pPr marL="228576" indent="-228576" fontAlgn="auto">
              <a:spcBef>
                <a:spcPts val="0"/>
              </a:spcBef>
              <a:spcAft>
                <a:spcPts val="0"/>
              </a:spcAft>
              <a:defRPr/>
            </a:pPr>
            <a:r>
              <a:rPr lang="en-US" dirty="0" smtClean="0"/>
              <a:t>There are several other challenges to requiring additionality. </a:t>
            </a:r>
          </a:p>
          <a:p>
            <a:pPr marL="228576" indent="-228576" fontAlgn="auto">
              <a:spcBef>
                <a:spcPts val="0"/>
              </a:spcBef>
              <a:spcAft>
                <a:spcPts val="0"/>
              </a:spcAft>
              <a:defRPr/>
            </a:pPr>
            <a:endParaRPr lang="en-US" dirty="0" smtClean="0"/>
          </a:p>
          <a:p>
            <a:pPr marL="228576" indent="-228576" fontAlgn="auto">
              <a:spcBef>
                <a:spcPts val="0"/>
              </a:spcBef>
              <a:spcAft>
                <a:spcPts val="0"/>
              </a:spcAft>
              <a:defRPr/>
            </a:pPr>
            <a:r>
              <a:rPr lang="en-US" dirty="0" smtClean="0"/>
              <a:t>One concerns what time horizon to apply. </a:t>
            </a:r>
            <a:r>
              <a:rPr lang="en-US" b="1" dirty="0" smtClean="0"/>
              <a:t> </a:t>
            </a:r>
            <a:r>
              <a:rPr lang="en-US" dirty="0" smtClean="0"/>
              <a:t>With RE offsets, the avoided emissions are quantified and credited for a set period of time, usually limited to a few years into the future. This is because uncertainty increases the further out into the future one projects “what would have happened.”  The challenge here is understanding for how long a RE project would be eligible to sell its emissions profiles as contractual emission factors? And also what happens after this time period has elapsed? – Would the project emissions simply be added back into the grid average? These operational parameters would need to be ironed out if we were to require additionality. </a:t>
            </a:r>
          </a:p>
          <a:p>
            <a:pPr fontAlgn="auto">
              <a:spcBef>
                <a:spcPts val="0"/>
              </a:spcBef>
              <a:spcAft>
                <a:spcPts val="0"/>
              </a:spcAft>
              <a:defRPr/>
            </a:pPr>
            <a:r>
              <a:rPr lang="en-US" dirty="0" smtClean="0"/>
              <a:t> </a:t>
            </a:r>
          </a:p>
          <a:p>
            <a:pPr fontAlgn="auto">
              <a:spcBef>
                <a:spcPts val="0"/>
              </a:spcBef>
              <a:spcAft>
                <a:spcPts val="0"/>
              </a:spcAft>
              <a:defRPr/>
            </a:pPr>
            <a:r>
              <a:rPr lang="en-US" dirty="0" smtClean="0"/>
              <a:t>A third and final challenge is that is a RE installation is indeed additional, it will have </a:t>
            </a:r>
            <a:r>
              <a:rPr lang="en-US" dirty="0" err="1" smtClean="0"/>
              <a:t>avoideded</a:t>
            </a:r>
            <a:r>
              <a:rPr lang="en-US" dirty="0" smtClean="0"/>
              <a:t> emissions from elsewhere on the grid. But these effects would not be embodied in the contractual emission factor. And we’ll be talking more about that specific challenge in the next session. </a:t>
            </a:r>
          </a:p>
          <a:p>
            <a:pPr fontAlgn="auto">
              <a:spcBef>
                <a:spcPts val="0"/>
              </a:spcBef>
              <a:spcAft>
                <a:spcPts val="0"/>
              </a:spcAft>
              <a:defRPr/>
            </a:pPr>
            <a:endParaRPr lang="en-US" dirty="0" smtClean="0"/>
          </a:p>
          <a:p>
            <a:pPr marL="228576" indent="-228576" fontAlgn="auto">
              <a:spcBef>
                <a:spcPts val="0"/>
              </a:spcBef>
              <a:spcAft>
                <a:spcPts val="0"/>
              </a:spcAft>
              <a:defRPr/>
            </a:pPr>
            <a:endParaRPr lang="en-US" dirty="0" smtClean="0"/>
          </a:p>
          <a:p>
            <a:pPr marL="228576" indent="-228576" fontAlgn="auto">
              <a:spcBef>
                <a:spcPts val="0"/>
              </a:spcBef>
              <a:spcAft>
                <a:spcPts val="0"/>
              </a:spcAft>
              <a:defRPr/>
            </a:pPr>
            <a:endParaRPr lang="en-US" dirty="0"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32081-53AA-47C7-B8C0-6129110C1046}" type="slidenum">
              <a:rPr lang="en-US"/>
              <a:pPr fontAlgn="base">
                <a:spcBef>
                  <a:spcPct val="0"/>
                </a:spcBef>
                <a:spcAft>
                  <a:spcPct val="0"/>
                </a:spcAft>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771F74-0C56-4E0C-88F5-71BD5348D377}" type="slidenum">
              <a:rPr lang="en-US"/>
              <a:pPr fontAlgn="base">
                <a:spcBef>
                  <a:spcPct val="0"/>
                </a:spcBef>
                <a:spcAft>
                  <a:spcPct val="0"/>
                </a:spcAft>
              </a:pPr>
              <a:t>4</a:t>
            </a:fld>
            <a:endParaRPr lang="en-US"/>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vision for this area of work for WRI is stated here. Clarifying </a:t>
            </a:r>
            <a:r>
              <a:rPr lang="en-US" smtClean="0">
                <a:solidFill>
                  <a:schemeClr val="bg1"/>
                </a:solidFill>
              </a:rPr>
              <a:t>whether and how RE products can be reflected in corporate GHG inventories is also intended to accomplish other goals, including:</a:t>
            </a:r>
          </a:p>
          <a:p>
            <a:pPr>
              <a:spcBef>
                <a:spcPct val="0"/>
              </a:spcBef>
            </a:pPr>
            <a:endParaRPr lang="en-US" smtClean="0">
              <a:solidFill>
                <a:schemeClr val="bg1"/>
              </a:solidFill>
            </a:endParaRPr>
          </a:p>
          <a:p>
            <a:pPr>
              <a:spcBef>
                <a:spcPct val="0"/>
              </a:spcBef>
              <a:buFontTx/>
              <a:buChar char="•"/>
            </a:pPr>
            <a:r>
              <a:rPr lang="en-US" smtClean="0"/>
              <a:t> Ensure accurate and credible disclosure of RE products in inventories</a:t>
            </a:r>
          </a:p>
          <a:p>
            <a:pPr>
              <a:spcBef>
                <a:spcPct val="0"/>
              </a:spcBef>
              <a:buFontTx/>
              <a:buChar char="•"/>
            </a:pPr>
            <a:r>
              <a:rPr lang="en-US" smtClean="0"/>
              <a:t> Harmonize accounting and reporting practices</a:t>
            </a:r>
          </a:p>
          <a:p>
            <a:pPr>
              <a:spcBef>
                <a:spcPct val="0"/>
              </a:spcBef>
              <a:buFontTx/>
              <a:buChar char="•"/>
            </a:pPr>
            <a:r>
              <a:rPr lang="en-US" smtClean="0">
                <a:solidFill>
                  <a:schemeClr val="bg1"/>
                </a:solidFill>
              </a:rPr>
              <a:t> Augment GHG disclosure frameworks, allowing companies, investors and other stakeholders to better gauge corporate environmental performance</a:t>
            </a:r>
          </a:p>
          <a:p>
            <a:pPr>
              <a:spcBef>
                <a:spcPct val="0"/>
              </a:spcBef>
            </a:pPr>
            <a:endParaRPr lang="en-US" smtClean="0">
              <a:solidFill>
                <a:schemeClr val="bg1"/>
              </a:solidFill>
            </a:endParaRPr>
          </a:p>
          <a:p>
            <a:pPr>
              <a:spcBef>
                <a:spcPct val="0"/>
              </a:spcBef>
            </a:pPr>
            <a:r>
              <a:rPr lang="en-US" smtClean="0">
                <a:solidFill>
                  <a:schemeClr val="bg1"/>
                </a:solidFill>
              </a:rPr>
              <a:t>The exact form of the publication that this guidance will take has not yet been determined; some possibilities include a set of guidelines comprehensively covering the issues we’ll be discussing today; or shorter white papers or accounting “notes” on individual issue areas, etc. We welcome your feedback on what form would be most useful.</a:t>
            </a:r>
          </a:p>
          <a:p>
            <a:pPr>
              <a:spcBef>
                <a:spcPct val="0"/>
              </a:spcBef>
            </a:pPr>
            <a:endParaRPr lang="en-US" smtClean="0">
              <a:solidFill>
                <a:schemeClr val="bg1"/>
              </a:solidFill>
            </a:endParaRPr>
          </a:p>
          <a:p>
            <a:pPr>
              <a:spcBef>
                <a:spcPct val="0"/>
              </a:spcBef>
            </a:pPr>
            <a:r>
              <a:rPr lang="en-US" smtClean="0">
                <a:solidFill>
                  <a:schemeClr val="bg1"/>
                </a:solidFill>
              </a:rPr>
              <a:t>The scope of this pub is international…… Of course, we recognize that RE markets differ greatly between different jurisdictions. So, to the extent possible, we hope to distill common principles that can be applied by companies while preparing inventories, regardless of their location. By engaging with governments and voluntary reporting programs based in the US and Europe, two of the most active voluntary RE markets, we have an opportunity to analyze specific policy or programmatic situations and determine best practices.</a:t>
            </a:r>
          </a:p>
          <a:p>
            <a:pPr>
              <a:spcBef>
                <a:spcPct val="0"/>
              </a:spcBef>
            </a:pPr>
            <a:endParaRPr lang="en-US" smtClean="0"/>
          </a:p>
          <a:p>
            <a:pPr>
              <a:spcBef>
                <a:spcPct val="0"/>
              </a:spcBef>
            </a:pPr>
            <a:endParaRPr lang="en-US" smtClean="0">
              <a:solidFill>
                <a:schemeClr val="bg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spcBef>
                <a:spcPct val="0"/>
              </a:spcBef>
            </a:pPr>
            <a:r>
              <a:rPr lang="en-US" smtClean="0"/>
              <a:t>The third and final condition is the adjustment of grid-average EFs to reflect the sale of emission profiles. </a:t>
            </a:r>
          </a:p>
          <a:p>
            <a:pPr defTabSz="912813">
              <a:spcBef>
                <a:spcPct val="0"/>
              </a:spcBef>
            </a:pPr>
            <a:endParaRPr lang="en-US" smtClean="0"/>
          </a:p>
          <a:p>
            <a:pPr defTabSz="912813">
              <a:spcBef>
                <a:spcPct val="0"/>
              </a:spcBef>
            </a:pPr>
            <a:endParaRPr lang="en-US" smtClean="0"/>
          </a:p>
          <a:p>
            <a:pPr defTabSz="912813">
              <a:spcBef>
                <a:spcPct val="0"/>
              </a:spcBef>
            </a:pPr>
            <a:r>
              <a:rPr lang="en-US" smtClean="0"/>
              <a:t>(In this example, 200 MWH of RE is purchased by the consumer and the associated emissions and MWH are subtracted from the pooled average used to calculate the indirect emissions of other grid consumers (in other words the emissions are backed out of the grid average EF). The result of this is that other consumers connected to the grid have a higher grid average EF. )</a:t>
            </a:r>
          </a:p>
          <a:p>
            <a:pPr defTabSz="912813">
              <a:spcBef>
                <a:spcPct val="0"/>
              </a:spcBef>
            </a:pPr>
            <a:endParaRPr lang="en-US" smtClean="0"/>
          </a:p>
          <a:p>
            <a:pPr defTabSz="912813">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1D0698-DC10-417A-8B13-2F4BA50350FA}" type="slidenum">
              <a:rPr lang="en-US"/>
              <a:pPr fontAlgn="base">
                <a:spcBef>
                  <a:spcPct val="0"/>
                </a:spcBef>
                <a:spcAft>
                  <a:spcPct val="0"/>
                </a:spcAft>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1100" smtClean="0"/>
          </a:p>
          <a:p>
            <a:pPr>
              <a:lnSpc>
                <a:spcPct val="80000"/>
              </a:lnSpc>
              <a:spcBef>
                <a:spcPct val="0"/>
              </a:spcBef>
            </a:pPr>
            <a:r>
              <a:rPr lang="en-US" sz="1100" smtClean="0"/>
              <a:t>It’s a straightforward concept. However, voluntary purchases of RE are a small percentage of the total energy supply and so the cumulative effect of adjustments on the grid EF may not be significant and may not be reflected in other grid users’ scope 2 calculations . This begs the question, is there a need to adjust EFs to reflect the sale of RE ? The concept note outlines several arguments for making these adjustments: </a:t>
            </a:r>
          </a:p>
          <a:p>
            <a:pPr>
              <a:lnSpc>
                <a:spcPct val="80000"/>
              </a:lnSpc>
              <a:spcBef>
                <a:spcPct val="0"/>
              </a:spcBef>
            </a:pPr>
            <a:endParaRPr lang="en-US" sz="1100" smtClean="0"/>
          </a:p>
          <a:p>
            <a:pPr>
              <a:lnSpc>
                <a:spcPct val="80000"/>
              </a:lnSpc>
              <a:spcBef>
                <a:spcPct val="0"/>
              </a:spcBef>
            </a:pPr>
            <a:r>
              <a:rPr lang="en-US" sz="1100" u="sng" smtClean="0"/>
              <a:t>The first relates to consumers concerns. </a:t>
            </a:r>
            <a:r>
              <a:rPr lang="en-US" sz="1100" smtClean="0"/>
              <a:t> Purchasers would expect that their purchase conveys unique and exclusive rights to a low or zero-emissions profile. This expectation can not be met if grid EFs are not adjusted. </a:t>
            </a:r>
          </a:p>
          <a:p>
            <a:pPr>
              <a:lnSpc>
                <a:spcPct val="80000"/>
              </a:lnSpc>
              <a:spcBef>
                <a:spcPct val="0"/>
              </a:spcBef>
            </a:pPr>
            <a:endParaRPr lang="en-US" sz="1100" smtClean="0"/>
          </a:p>
          <a:p>
            <a:pPr>
              <a:lnSpc>
                <a:spcPct val="80000"/>
              </a:lnSpc>
              <a:spcBef>
                <a:spcPct val="0"/>
              </a:spcBef>
            </a:pPr>
            <a:r>
              <a:rPr lang="en-US" sz="1100" smtClean="0"/>
              <a:t>(But also, and perhaps more fundamentally, simply stating that Voluntary RE purchases have an inconsequential impact on the grid’s GHG intensity presents a conflict for consumers: if VRE purchases have no impact on the grid intensity, then are the RE instruments fulfilling their advertised promise? …..)</a:t>
            </a:r>
          </a:p>
          <a:p>
            <a:pPr>
              <a:lnSpc>
                <a:spcPct val="80000"/>
              </a:lnSpc>
              <a:spcBef>
                <a:spcPct val="0"/>
              </a:spcBef>
            </a:pPr>
            <a:endParaRPr lang="en-US" sz="1100" smtClean="0"/>
          </a:p>
          <a:p>
            <a:pPr>
              <a:lnSpc>
                <a:spcPct val="80000"/>
              </a:lnSpc>
              <a:spcBef>
                <a:spcPct val="0"/>
              </a:spcBef>
            </a:pPr>
            <a:r>
              <a:rPr lang="en-US" sz="1100" u="sng" smtClean="0"/>
              <a:t>The second argument concerns, Designing a system prepared for the market’s growth:</a:t>
            </a:r>
            <a:r>
              <a:rPr lang="en-US" sz="1100" smtClean="0"/>
              <a:t> If one of the ultimate goals of the voluntary renewable energy (VRE) market is to increase the percentage of renewable energy as part of the overall mix, then the tracking and adjustment infrastructure should be designed to support rather than hinder that growth.  For if current purchases are deemed modest in their impact, at some point these purchases may merit adjustment, and systems should be designed to accommodate those adjustments. . </a:t>
            </a:r>
          </a:p>
          <a:p>
            <a:pPr>
              <a:lnSpc>
                <a:spcPct val="80000"/>
              </a:lnSpc>
              <a:spcBef>
                <a:spcPct val="0"/>
              </a:spcBef>
            </a:pPr>
            <a:endParaRPr lang="en-US" sz="1100" smtClean="0"/>
          </a:p>
          <a:p>
            <a:pPr>
              <a:lnSpc>
                <a:spcPct val="80000"/>
              </a:lnSpc>
              <a:spcBef>
                <a:spcPct val="0"/>
              </a:spcBef>
            </a:pPr>
            <a:r>
              <a:rPr lang="en-US" sz="1100" smtClean="0">
                <a:solidFill>
                  <a:srgbClr val="000000"/>
                </a:solidFill>
              </a:rPr>
              <a:t>(Some programs such as The Climate Registry in the U.S. have addressed this question of timing by setting a threshold that would trigger further inquiry into EF adjustment possibilities, such that if total VRE purchases for reporting members within given energy grid regions would change that region’s average EF by more than 5%, then the program itself would provide adjusted figures for those regions. This procedure offers a way to define “impact” and balance the demands of EF adjustment, but there may be further market benefits to proactively designing a system for region or country-wide purchases and adjustment.)</a:t>
            </a:r>
          </a:p>
          <a:p>
            <a:pPr>
              <a:lnSpc>
                <a:spcPct val="80000"/>
              </a:lnSpc>
              <a:spcBef>
                <a:spcPct val="0"/>
              </a:spcBef>
            </a:pPr>
            <a:endParaRPr lang="en-US" sz="1100" smtClean="0"/>
          </a:p>
          <a:p>
            <a:pPr>
              <a:lnSpc>
                <a:spcPct val="80000"/>
              </a:lnSpc>
              <a:spcBef>
                <a:spcPct val="0"/>
              </a:spcBef>
            </a:pPr>
            <a:endParaRPr lang="en-US" sz="1100" smtClean="0"/>
          </a:p>
          <a:p>
            <a:pPr>
              <a:lnSpc>
                <a:spcPct val="80000"/>
              </a:lnSpc>
              <a:spcBef>
                <a:spcPct val="0"/>
              </a:spcBef>
            </a:pPr>
            <a:endParaRPr lang="en-US" sz="1100"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FED1ED-DE51-45A4-BE91-FF65A7108763}" type="slidenum">
              <a:rPr lang="en-US"/>
              <a:pPr fontAlgn="base">
                <a:spcBef>
                  <a:spcPct val="0"/>
                </a:spcBef>
                <a:spcAft>
                  <a:spcPct val="0"/>
                </a:spcAft>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defTabSz="914303" fontAlgn="auto">
              <a:spcBef>
                <a:spcPts val="0"/>
              </a:spcBef>
              <a:spcAft>
                <a:spcPts val="0"/>
              </a:spcAft>
              <a:defRPr/>
            </a:pPr>
            <a:r>
              <a:rPr lang="en-US" dirty="0" smtClean="0"/>
              <a:t>If we assume that grid </a:t>
            </a:r>
            <a:r>
              <a:rPr lang="en-US" dirty="0" err="1" smtClean="0"/>
              <a:t>ave</a:t>
            </a:r>
            <a:r>
              <a:rPr lang="en-US" dirty="0" smtClean="0"/>
              <a:t> EFs should be adjusted, then the question is how should they be adjusted? There are a number of considerations here.  </a:t>
            </a:r>
          </a:p>
          <a:p>
            <a:pPr fontAlgn="auto">
              <a:spcBef>
                <a:spcPts val="0"/>
              </a:spcBef>
              <a:spcAft>
                <a:spcPts val="0"/>
              </a:spcAft>
              <a:defRPr/>
            </a:pPr>
            <a:endParaRPr lang="en-US" dirty="0" smtClean="0"/>
          </a:p>
          <a:p>
            <a:pPr fontAlgn="auto">
              <a:spcBef>
                <a:spcPts val="0"/>
              </a:spcBef>
              <a:spcAft>
                <a:spcPts val="0"/>
              </a:spcAft>
              <a:defRPr/>
            </a:pPr>
            <a:r>
              <a:rPr lang="en-US" dirty="0" smtClean="0"/>
              <a:t>1. The first is identifying who would be best positioned to conduct these adjustments. For instance, the organizations publishing emission factors do not typically have access to the green power market transactions occurring in individual regions, and so they may not be best positioned. And while individual utilities may disclose emission factors to their customers, GP transactions so frequently cross utility jurisdictions, such that utilities may not be best positioned either. Ultimately, all-generation tracking systems might be best positioned to make the adjustments, but this possibility has not been explored in depth to our knowledge. </a:t>
            </a:r>
          </a:p>
          <a:p>
            <a:pPr fontAlgn="auto">
              <a:spcBef>
                <a:spcPts val="0"/>
              </a:spcBef>
              <a:spcAft>
                <a:spcPts val="0"/>
              </a:spcAft>
              <a:defRPr/>
            </a:pPr>
            <a:endParaRPr lang="en-US" dirty="0" smtClean="0"/>
          </a:p>
          <a:p>
            <a:pPr fontAlgn="auto">
              <a:spcBef>
                <a:spcPts val="0"/>
              </a:spcBef>
              <a:spcAft>
                <a:spcPts val="0"/>
              </a:spcAft>
              <a:defRPr/>
            </a:pPr>
            <a:r>
              <a:rPr lang="en-US" dirty="0" smtClean="0"/>
              <a:t>2.The second is can EFs be adjusted on an adequate timescale. This is because grid average EFs are often published on a 2 or 3 </a:t>
            </a:r>
            <a:r>
              <a:rPr lang="en-US" dirty="0" err="1" smtClean="0"/>
              <a:t>yer</a:t>
            </a:r>
            <a:r>
              <a:rPr lang="en-US" dirty="0" smtClean="0"/>
              <a:t> time lag.  For instance, </a:t>
            </a:r>
            <a:r>
              <a:rPr lang="en-US" dirty="0" err="1" smtClean="0"/>
              <a:t>DEFRa</a:t>
            </a:r>
            <a:r>
              <a:rPr lang="en-US" dirty="0" smtClean="0"/>
              <a:t>, 2 years. As a result, companies would purchase and claim VRE in 2011, and would only see this purchase reflected in their grid </a:t>
            </a:r>
            <a:r>
              <a:rPr lang="en-US" dirty="0" err="1" smtClean="0"/>
              <a:t>ave</a:t>
            </a:r>
            <a:r>
              <a:rPr lang="en-US" dirty="0" smtClean="0"/>
              <a:t> in 2014. The question for you is whether this constitutes a problem. One possible problem is that the adjustment of grid </a:t>
            </a:r>
            <a:r>
              <a:rPr lang="en-US" dirty="0" err="1" smtClean="0"/>
              <a:t>efs</a:t>
            </a:r>
            <a:r>
              <a:rPr lang="en-US" dirty="0" smtClean="0"/>
              <a:t> can serve as an inducement to other consumers to purchase RE, because otherwise they would be left with a higher grid EF, but this inducement may be diminished if the 2 or 3 year time lag persists. There could well be other problems attached to the time lags, and I hope that these can be identified and discussed during the b/out session. </a:t>
            </a:r>
          </a:p>
          <a:p>
            <a:pPr fontAlgn="auto">
              <a:spcBef>
                <a:spcPts val="0"/>
              </a:spcBef>
              <a:spcAft>
                <a:spcPts val="0"/>
              </a:spcAft>
              <a:defRPr/>
            </a:pPr>
            <a:endParaRPr lang="en-US" dirty="0" smtClean="0"/>
          </a:p>
          <a:p>
            <a:pPr fontAlgn="auto">
              <a:spcBef>
                <a:spcPts val="0"/>
              </a:spcBef>
              <a:spcAft>
                <a:spcPts val="0"/>
              </a:spcAft>
              <a:defRPr/>
            </a:pPr>
            <a:endParaRPr lang="en-US" dirty="0"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97E6E7-1453-4D54-94F7-B2BC636F2935}" type="slidenum">
              <a:rPr lang="en-US"/>
              <a:pPr fontAlgn="base">
                <a:spcBef>
                  <a:spcPct val="0"/>
                </a:spcBef>
                <a:spcAft>
                  <a:spcPct val="0"/>
                </a:spcAft>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a:p>
            <a:pPr>
              <a:spcBef>
                <a:spcPct val="0"/>
              </a:spcBef>
            </a:pPr>
            <a:r>
              <a:rPr lang="en-US" smtClean="0"/>
              <a:t>So those are the 3 conditions governing the use of contractual Es. Finally, I just want to quickly touch on the general situation where RE is generated onsite and either consumed on site or sent back to the grid, and mention some if the accounting issues connected with this. </a:t>
            </a:r>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31453A-548D-4892-808A-8CB44A6DE214}" type="slidenum">
              <a:rPr lang="en-US"/>
              <a:pPr fontAlgn="base">
                <a:spcBef>
                  <a:spcPct val="0"/>
                </a:spcBef>
                <a:spcAft>
                  <a:spcPct val="0"/>
                </a:spcAft>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energy is not sent back to the grid, no adjustments to grid EF are needed because the energy and emissions were not reflected in the grid factors in the first place.</a:t>
            </a:r>
          </a:p>
          <a:p>
            <a:pPr>
              <a:spcBef>
                <a:spcPct val="0"/>
              </a:spcBef>
            </a:pPr>
            <a:endParaRPr lang="en-US" smtClean="0"/>
          </a:p>
          <a:p>
            <a:pPr>
              <a:spcBef>
                <a:spcPct val="0"/>
              </a:spcBef>
            </a:pPr>
            <a:r>
              <a:rPr lang="en-US" smtClean="0"/>
              <a:t>But, note that even when on-site RE is not sent to the grid, the associated emissions profile could still be sold. In this case, some type of adjustment would have to take place, not to the grid ave EF, but to the scope 2 emissions of the company, and this would be to avoid the double counting of that emissions profile. One way to do this adjustment would be to multiply the amount of electricity assoc with the emissions profile by the grid ave EF, and this approach might provide a reasonable approximation of the indirect emissions the company would otherwise have had in the absence of the RE installation. </a:t>
            </a:r>
          </a:p>
          <a:p>
            <a:pPr>
              <a:spcBef>
                <a:spcPct val="0"/>
              </a:spcBef>
            </a:pPr>
            <a:endParaRPr lang="en-US" smtClean="0"/>
          </a:p>
          <a:p>
            <a:pPr>
              <a:spcBef>
                <a:spcPct val="0"/>
              </a:spcBef>
              <a:buFontTx/>
              <a:buChar char="-"/>
            </a:pPr>
            <a:r>
              <a:rPr lang="en-US" smtClean="0"/>
              <a:t> If the GHG profile is retained, then the company will have reduced scope 2 emissions because the on-site facility has meant that less grid electricity had to be consumed.</a:t>
            </a:r>
          </a:p>
          <a:p>
            <a:pPr>
              <a:spcBef>
                <a:spcPct val="0"/>
              </a:spcBef>
              <a:buFontTx/>
              <a:buChar char="-"/>
            </a:pPr>
            <a:endParaRPr lang="en-US" smtClean="0"/>
          </a:p>
          <a:p>
            <a:pPr>
              <a:spcBef>
                <a:spcPct val="0"/>
              </a:spcBef>
              <a:buFontTx/>
              <a:buChar char="-"/>
            </a:pPr>
            <a:r>
              <a:rPr lang="en-US" smtClean="0"/>
              <a:t>When energy is sold to the grid, then the grid average EF will always have to be adjusted, regardless of whether the emissions profil is also sold or retained by the on-site installation. </a:t>
            </a:r>
          </a:p>
          <a:p>
            <a:pPr>
              <a:spcBef>
                <a:spcPct val="0"/>
              </a:spcBef>
              <a:buFontTx/>
              <a:buChar char="-"/>
            </a:pPr>
            <a:endParaRPr lang="en-US" smtClean="0"/>
          </a:p>
          <a:p>
            <a:pPr>
              <a:spcBef>
                <a:spcPct val="0"/>
              </a:spcBef>
            </a:pPr>
            <a:r>
              <a:rPr lang="en-US" smtClean="0"/>
              <a:t>A final point here is that these accounting rules may vary depending on who owns or leases the on-site RE installation, so that is something to bear in mind. </a:t>
            </a:r>
          </a:p>
          <a:p>
            <a:pPr>
              <a:spcBef>
                <a:spcPct val="0"/>
              </a:spcBef>
            </a:pPr>
            <a:endParaRPr lang="en-US" smtClean="0"/>
          </a:p>
          <a:p>
            <a:pPr>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960D7C-2946-491A-8812-3866803477DD}" type="slidenum">
              <a:rPr lang="en-US"/>
              <a:pPr fontAlgn="base">
                <a:spcBef>
                  <a:spcPct val="0"/>
                </a:spcBef>
                <a:spcAft>
                  <a:spcPct val="0"/>
                </a:spcAft>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endParaRPr lang="en-US" dirty="0" smtClean="0"/>
          </a:p>
          <a:p>
            <a:pPr marL="457152" indent="-457152" fontAlgn="auto">
              <a:spcBef>
                <a:spcPts val="0"/>
              </a:spcBef>
              <a:spcAft>
                <a:spcPts val="1200"/>
              </a:spcAft>
              <a:buFont typeface="+mj-lt"/>
              <a:buAutoNum type="arabicPeriod"/>
              <a:defRPr/>
            </a:pPr>
            <a:r>
              <a:rPr lang="en-US" dirty="0" smtClean="0"/>
              <a:t>What are organizations’ experiences with using RE instruments as 0 EFs?</a:t>
            </a:r>
          </a:p>
          <a:p>
            <a:pPr marL="457152" indent="-457152" fontAlgn="auto">
              <a:spcBef>
                <a:spcPts val="0"/>
              </a:spcBef>
              <a:spcAft>
                <a:spcPts val="1200"/>
              </a:spcAft>
              <a:buFont typeface="+mj-lt"/>
              <a:buAutoNum type="arabicPeriod"/>
              <a:defRPr/>
            </a:pPr>
            <a:r>
              <a:rPr lang="en-US" dirty="0" smtClean="0"/>
              <a:t>What are the implications of additionality requirements?</a:t>
            </a:r>
          </a:p>
          <a:p>
            <a:pPr marL="457152" indent="-457152" fontAlgn="auto">
              <a:spcBef>
                <a:spcPts val="0"/>
              </a:spcBef>
              <a:spcAft>
                <a:spcPts val="1200"/>
              </a:spcAft>
              <a:buFont typeface="+mj-lt"/>
              <a:buAutoNum type="arabicPeriod"/>
              <a:defRPr/>
            </a:pPr>
            <a:r>
              <a:rPr lang="en-US" dirty="0" smtClean="0"/>
              <a:t>What are the technical challenges in implementing grid-adjustment? And how can they be overcome?</a:t>
            </a:r>
          </a:p>
          <a:p>
            <a:pPr marL="457152" indent="-457152" fontAlgn="auto">
              <a:spcBef>
                <a:spcPts val="0"/>
              </a:spcBef>
              <a:spcAft>
                <a:spcPts val="1200"/>
              </a:spcAft>
              <a:buFont typeface="+mj-lt"/>
              <a:buAutoNum type="arabicPeriod"/>
              <a:defRPr/>
            </a:pPr>
            <a:r>
              <a:rPr lang="en-US" dirty="0" smtClean="0"/>
              <a:t>What are organizations’ experiences with accounting for on-site projects? </a:t>
            </a:r>
          </a:p>
          <a:p>
            <a:pPr marL="457152" indent="-457152" fontAlgn="auto">
              <a:spcBef>
                <a:spcPts val="0"/>
              </a:spcBef>
              <a:spcAft>
                <a:spcPts val="1200"/>
              </a:spcAft>
              <a:buFont typeface="+mj-lt"/>
              <a:buAutoNum type="arabicPeriod"/>
              <a:defRPr/>
            </a:pPr>
            <a:r>
              <a:rPr lang="en-US" dirty="0" smtClean="0"/>
              <a:t>What are other advantages and disadvantages, and the prospects for this approach? This is a catch all question to catch whatever else you think is relevant to the approach. </a:t>
            </a:r>
          </a:p>
          <a:p>
            <a:pPr fontAlgn="auto">
              <a:spcBef>
                <a:spcPts val="0"/>
              </a:spcBef>
              <a:spcAft>
                <a:spcPts val="0"/>
              </a:spcAft>
              <a:defRPr/>
            </a:pPr>
            <a:endParaRPr lang="en-US" dirty="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65B83E-9C9F-4431-A513-2B5780DD6D54}" type="slidenum">
              <a:rPr lang="en-US"/>
              <a:pPr fontAlgn="base">
                <a:spcBef>
                  <a:spcPct val="0"/>
                </a:spcBef>
                <a:spcAft>
                  <a:spcPct val="0"/>
                </a:spcAft>
              </a:pPr>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endParaRPr lang="en-US" dirty="0" smtClean="0"/>
          </a:p>
          <a:p>
            <a:pPr fontAlgn="auto">
              <a:spcBef>
                <a:spcPts val="0"/>
              </a:spcBef>
              <a:spcAft>
                <a:spcPts val="0"/>
              </a:spcAft>
              <a:defRPr/>
            </a:pPr>
            <a:r>
              <a:rPr lang="en-US" dirty="0" smtClean="0"/>
              <a:t>Here are the key issues mentioned earlier, and some elaboration on the details associated with each concept</a:t>
            </a:r>
            <a:endParaRPr lang="en-US" dirty="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CFB774-6165-4985-8CCC-811C22D2B114}" type="slidenum">
              <a:rPr lang="en-US"/>
              <a:pPr fontAlgn="base">
                <a:spcBef>
                  <a:spcPct val="0"/>
                </a:spcBef>
                <a:spcAft>
                  <a:spcPct val="0"/>
                </a:spcAft>
              </a:pPr>
              <a:t>50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E6002C-1630-42B9-A956-FFBE85B82270}" type="slidenum">
              <a:rPr lang="en-US"/>
              <a:pPr fontAlgn="base">
                <a:spcBef>
                  <a:spcPct val="0"/>
                </a:spcBef>
                <a:spcAft>
                  <a:spcPct val="0"/>
                </a:spcAft>
              </a:pPr>
              <a:t>51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When RE projects are evaluated or framed in terms of their avoided emissions impact, the underlying claim is that the project caused fossil fuel generators to produce less electricity and therefore emit fewer GHGs. This is the same fundamental claim as offset projects. There are several concerns regarding double counting when such avoided emissions claims are made, whether as part of crediting an offset or through other instruments. The first concerns emissions rates from an RE project. </a:t>
            </a:r>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FD12E6-67B5-4826-A925-95CEAE8FBF4F}" type="slidenum">
              <a:rPr lang="en-US"/>
              <a:pPr fontAlgn="base">
                <a:spcBef>
                  <a:spcPct val="0"/>
                </a:spcBef>
                <a:spcAft>
                  <a:spcPct val="0"/>
                </a:spcAft>
              </a:pPr>
              <a:t>52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The emissions rate from an RE project blends into the grid average for the region and all grid consumers (shown in the house here) share the “benefit” of a less GHG-intensive EF than they would have without the RE project. </a:t>
            </a:r>
            <a:r>
              <a:rPr lang="en-US" dirty="0" smtClean="0">
                <a:sym typeface="Wingdings" pitchFamily="2" charset="2"/>
              </a:rPr>
              <a:t>Because the emission rate only affects consumers’ scope 2 emissions, some have not deemed this a priority concern. However, t</a:t>
            </a:r>
            <a:r>
              <a:rPr lang="en-US" dirty="0" smtClean="0"/>
              <a:t>here are a few ways in which the emissions rate might be treated to address this first concern of double counting:</a:t>
            </a:r>
          </a:p>
          <a:p>
            <a:pPr fontAlgn="auto">
              <a:spcBef>
                <a:spcPts val="0"/>
              </a:spcBef>
              <a:spcAft>
                <a:spcPts val="0"/>
              </a:spcAft>
              <a:defRPr/>
            </a:pPr>
            <a:endParaRPr lang="en-US" dirty="0" smtClean="0"/>
          </a:p>
          <a:p>
            <a:pPr fontAlgn="auto">
              <a:spcBef>
                <a:spcPts val="0"/>
              </a:spcBef>
              <a:spcAft>
                <a:spcPts val="0"/>
              </a:spcAft>
              <a:defRPr/>
            </a:pPr>
            <a:r>
              <a:rPr lang="en-US" dirty="0" smtClean="0"/>
              <a:t>1. Keep it in the grid average </a:t>
            </a:r>
            <a:r>
              <a:rPr lang="en-US" dirty="0" smtClean="0">
                <a:sym typeface="Wingdings" pitchFamily="2" charset="2"/>
              </a:rPr>
              <a:t> all users of the grid are currently utilizing a less GHG-intensive EF due to the RE project, and that is one of the inherent benefits of the project. </a:t>
            </a: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8B8532-B343-453E-B655-18E19A3B8547}" type="slidenum">
              <a:rPr lang="en-US"/>
              <a:pPr fontAlgn="base">
                <a:spcBef>
                  <a:spcPct val="0"/>
                </a:spcBef>
                <a:spcAft>
                  <a:spcPct val="0"/>
                </a:spcAft>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make this vision happen, we are holding stakeholder workshops focused on specific accounting concepts and issues. The purpose is to gain a better understanding of the technical issues that affect how RE products, and RE certificates and other products, should be accounted for within inventories, and what conditions or requirements might be needed to support these uses. </a:t>
            </a:r>
          </a:p>
          <a:p>
            <a:pPr>
              <a:spcBef>
                <a:spcPct val="0"/>
              </a:spcBef>
            </a:pPr>
            <a:endParaRPr lang="en-US" smtClean="0"/>
          </a:p>
          <a:p>
            <a:pPr>
              <a:spcBef>
                <a:spcPct val="0"/>
              </a:spcBef>
            </a:pPr>
            <a:r>
              <a:rPr lang="en-US" smtClean="0"/>
              <a:t>We held a similar workshop in Washington DC a little over a month ago, which helped hone our identification of the issues. The objectives of both workshops are the same: to gain a deeper understanding of the issues, and to facilitate a discussion and consensus on the issues and options for moving forward. “Options” here indicates both technical GHG accounting recommendations as well as options for publication type that would be most useful to stakeholders</a:t>
            </a:r>
          </a:p>
          <a:p>
            <a:pPr>
              <a:spcBef>
                <a:spcPct val="0"/>
              </a:spcBef>
            </a:pPr>
            <a:endParaRPr lang="en-US" smtClean="0"/>
          </a:p>
          <a:p>
            <a:pPr>
              <a:spcBef>
                <a:spcPct val="0"/>
              </a:spcBef>
            </a:pPr>
            <a:r>
              <a:rPr lang="en-US" smtClean="0"/>
              <a:t>From the workshop, we may combine a summary of discussion with a summary from the DC workshop in order to provide a more comprehensive picture of possible best practices and outstanding issues.</a:t>
            </a:r>
          </a:p>
          <a:p>
            <a:pPr>
              <a:spcBef>
                <a:spcPct val="0"/>
              </a:spcBef>
            </a:pPr>
            <a:endParaRPr lang="en-US" smtClean="0"/>
          </a:p>
          <a:p>
            <a:pPr>
              <a:spcBef>
                <a:spcPct val="0"/>
              </a:spcBef>
            </a:pPr>
            <a:r>
              <a:rPr lang="en-US" smtClean="0"/>
              <a:t>Intangibly, we anticipate improved understanding of each others’ perspectives.</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F91445-BD52-4969-9E53-1C95B63C6DDB}" type="slidenum">
              <a:rPr lang="en-US"/>
              <a:pPr fontAlgn="base">
                <a:spcBef>
                  <a:spcPct val="0"/>
                </a:spcBef>
                <a:spcAft>
                  <a:spcPct val="0"/>
                </a:spcAft>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Others have felt that since RE installation is supplying an emissions rate like any other electricity source, and if it is otherwise reflected in a grid average, then it should equally be eligible to be sold off separately and factored out of the grid average. This could be technically feasible, if a “no additionality” approach were taken to the use of emission rates as alternative emission factors. (By contrast, if additionality tests were required of an RE project in order to use the related emission rates, then a project which is also receiving offset credit would likely be ineligible, as the prospect of selling the RE certificate’s emission rate would not be the decisive reason for a project which has claimed that its offset represents the decisive reason).</a:t>
            </a:r>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0931EC-A59B-4ABE-992C-47883D4D9EEC}" type="slidenum">
              <a:rPr lang="en-US"/>
              <a:pPr fontAlgn="base">
                <a:spcBef>
                  <a:spcPct val="0"/>
                </a:spcBef>
                <a:spcAft>
                  <a:spcPct val="0"/>
                </a:spcAft>
              </a:pPr>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 Another approach would be for </a:t>
            </a:r>
            <a:r>
              <a:rPr lang="en-US" i="1" dirty="0" smtClean="0"/>
              <a:t>no entity</a:t>
            </a:r>
            <a:r>
              <a:rPr lang="en-US" dirty="0" smtClean="0"/>
              <a:t>, whether individual or collective,</a:t>
            </a:r>
            <a:r>
              <a:rPr lang="en-US" i="1" dirty="0" smtClean="0"/>
              <a:t> </a:t>
            </a:r>
            <a:r>
              <a:rPr lang="en-US" dirty="0" smtClean="0"/>
              <a:t>to use the emissions rate from the RE offset project—that is, that the emissions rate instrument (REC, etc.) should be retired </a:t>
            </a:r>
            <a:r>
              <a:rPr lang="en-US" b="1" dirty="0" smtClean="0"/>
              <a:t>and</a:t>
            </a:r>
            <a:r>
              <a:rPr lang="en-US" dirty="0" smtClean="0"/>
              <a:t> the grid average rate adjusted to factor out the rate. In essence, this means that all the grid users would use an emission factor calculated to reflect grid conditions without the RE offset project. This alternative approach may pose a host of technical challenges, including whether to “factor back in” the emissions rate after the duration of the RE offset’s crediting period, and whether at that time the emissions rate might also become available for purchase.</a:t>
            </a:r>
            <a:endParaRPr lang="en-US" dirty="0"/>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CF42B6-BFC4-4A73-908C-ADC4CADE77FF}" type="slidenum">
              <a:rPr lang="en-US"/>
              <a:pPr fontAlgn="base">
                <a:spcBef>
                  <a:spcPct val="0"/>
                </a:spcBef>
                <a:spcAft>
                  <a:spcPct val="0"/>
                </a:spcAft>
              </a:pPr>
              <a:t>55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The discussion surrounding emission rates has to do with a double counting of “GHG impact” between scope 1 emissions (captured in the offset) and the related </a:t>
            </a:r>
            <a:r>
              <a:rPr lang="en-US" dirty="0" err="1" smtClean="0"/>
              <a:t>emisison</a:t>
            </a:r>
            <a:r>
              <a:rPr lang="en-US" dirty="0" smtClean="0"/>
              <a:t> rates that electricity consumers on the grid use. </a:t>
            </a:r>
          </a:p>
          <a:p>
            <a:pPr fontAlgn="auto">
              <a:spcBef>
                <a:spcPts val="0"/>
              </a:spcBef>
              <a:spcAft>
                <a:spcPts val="0"/>
              </a:spcAft>
              <a:defRPr/>
            </a:pPr>
            <a:endParaRPr lang="en-US" dirty="0" smtClean="0"/>
          </a:p>
          <a:p>
            <a:pPr fontAlgn="auto">
              <a:spcBef>
                <a:spcPts val="0"/>
              </a:spcBef>
              <a:spcAft>
                <a:spcPts val="0"/>
              </a:spcAft>
              <a:defRPr/>
            </a:pPr>
            <a:r>
              <a:rPr lang="en-US" dirty="0" smtClean="0"/>
              <a:t>But a more fundamental challenge of offsets concerns ownership itself:  can an RE offset quantify and connote ownership of reductions that are actually taking place in the facilities of other entities (i.e., fossil fuel plants)? The grids in which RE projects are sited may include a range of other generation plants, and identifying and enforcing ownership of particular reductions presents significant challenges. </a:t>
            </a:r>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CCB8E5-6ADC-492A-9CA6-154BBD5A30FA}" type="slidenum">
              <a:rPr lang="en-US"/>
              <a:pPr fontAlgn="base">
                <a:spcBef>
                  <a:spcPct val="0"/>
                </a:spcBef>
                <a:spcAft>
                  <a:spcPct val="0"/>
                </a:spcAft>
              </a:pPr>
              <a:t>56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Finally, there is concern that offsets double count reductions which may appear in fossil generators’ scope 1 emission inventories. </a:t>
            </a:r>
            <a:r>
              <a:rPr lang="en-US" dirty="0" err="1" smtClean="0"/>
              <a:t>ffsets</a:t>
            </a:r>
            <a:r>
              <a:rPr lang="en-US" dirty="0" smtClean="0"/>
              <a:t> are designed to represent emission reductions compared to a hypothetical reference case, not an historical corporate inventory analysis of fossil fuel generation—but in certain cases, fossil fuel plants on the grid may see the scope 1 emissions in their corporate inventory decreasing over time, while the new RE projects on the grid have quantified and sold those same reductions as part of the “impact” of the project.  </a:t>
            </a:r>
          </a:p>
          <a:p>
            <a:pPr fontAlgn="auto">
              <a:spcBef>
                <a:spcPts val="0"/>
              </a:spcBef>
              <a:spcAft>
                <a:spcPts val="0"/>
              </a:spcAft>
              <a:defRPr/>
            </a:pPr>
            <a:endParaRPr lang="en-US" dirty="0" smtClean="0"/>
          </a:p>
          <a:p>
            <a:pPr fontAlgn="auto">
              <a:spcBef>
                <a:spcPts val="0"/>
              </a:spcBef>
              <a:spcAft>
                <a:spcPts val="0"/>
              </a:spcAft>
              <a:defRPr/>
            </a:pPr>
            <a:r>
              <a:rPr lang="en-US" dirty="0" smtClean="0"/>
              <a:t>We’ll go through three scenarios to see where or where this might be a concern:</a:t>
            </a:r>
          </a:p>
          <a:p>
            <a:pPr fontAlgn="auto">
              <a:spcBef>
                <a:spcPts val="0"/>
              </a:spcBef>
              <a:spcAft>
                <a:spcPts val="0"/>
              </a:spcAft>
              <a:defRPr/>
            </a:pPr>
            <a:endParaRPr lang="en-US" dirty="0"/>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7DF5B9-831F-4375-B3B6-623780133F86}" type="slidenum">
              <a:rPr lang="en-US"/>
              <a:pPr fontAlgn="base">
                <a:spcBef>
                  <a:spcPct val="0"/>
                </a:spcBef>
                <a:spcAft>
                  <a:spcPct val="0"/>
                </a:spcAft>
              </a:pPr>
              <a:t>57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r>
              <a:rPr lang="en-US" smtClean="0"/>
              <a:t>The offset credit captures the difference between the reference case and the actual grid emissions.</a:t>
            </a:r>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438808-D4D9-475F-AF34-8A3E41FB83DF}" type="slidenum">
              <a:rPr lang="en-US"/>
              <a:pPr fontAlgn="base">
                <a:spcBef>
                  <a:spcPct val="0"/>
                </a:spcBef>
                <a:spcAft>
                  <a:spcPct val="0"/>
                </a:spcAft>
              </a:pPr>
              <a:t>58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Tx/>
              <a:buAutoNum type="arabicPeriod"/>
            </a:pPr>
            <a:endParaRPr lang="en-US" smtClean="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5181FE-3C5F-4464-A502-86D48D51428E}" type="slidenum">
              <a:rPr lang="en-US"/>
              <a:pPr fontAlgn="base">
                <a:spcBef>
                  <a:spcPct val="0"/>
                </a:spcBef>
                <a:spcAft>
                  <a:spcPct val="0"/>
                </a:spcAft>
              </a:pPr>
              <a:t>59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r>
              <a:rPr lang="en-US" smtClean="0"/>
              <a:t>Double counting of the emission reductions would appear to be present here, in that the offset quantifies and embodies reductions that would also appear in the fossil generators’ scope 1 emission inventory. If the fossil fuel plants are reporting in voluntary or mandatory programs (including national inventory reports), this may present concerns in terms of who owns or can claim “credit” for that reduction. </a:t>
            </a:r>
          </a:p>
          <a:p>
            <a:pPr marL="228600" indent="-228600">
              <a:spcBef>
                <a:spcPct val="0"/>
              </a:spcBef>
            </a:pPr>
            <a:endParaRPr lang="en-US" smtClean="0"/>
          </a:p>
          <a:p>
            <a:pPr marL="228600" indent="-228600">
              <a:spcBef>
                <a:spcPct val="0"/>
              </a:spcBef>
            </a:pPr>
            <a:r>
              <a:rPr lang="en-US" smtClean="0"/>
              <a:t>The challenge of making such reduction claims unique and enforceable has not been addressed to date, and presents an important area for further discussion.</a:t>
            </a:r>
          </a:p>
          <a:p>
            <a:pPr marL="228600" indent="-228600">
              <a:spcBef>
                <a:spcPct val="0"/>
              </a:spcBef>
            </a:pPr>
            <a:endParaRPr lang="en-US" smtClean="0"/>
          </a:p>
          <a:p>
            <a:pPr marL="228600" indent="-228600">
              <a:spcBef>
                <a:spcPct val="0"/>
              </a:spcBef>
            </a:pPr>
            <a:endParaRPr lang="en-US" smtClean="0"/>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E29E20-8295-4BD5-9958-48FE647F527E}" type="slidenum">
              <a:rPr lang="en-US"/>
              <a:pPr fontAlgn="base">
                <a:spcBef>
                  <a:spcPct val="0"/>
                </a:spcBef>
                <a:spcAft>
                  <a:spcPct val="0"/>
                </a:spcAft>
              </a:pPr>
              <a:t>60</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u="sng" smtClean="0"/>
              <a:t>Accounting for a retired allowance:</a:t>
            </a:r>
            <a:r>
              <a:rPr lang="en-US" smtClean="0"/>
              <a:t> Conceptually, retired allowances could be seen to function as offsets in that they represent tons of CO</a:t>
            </a:r>
            <a:r>
              <a:rPr lang="en-US" baseline="-25000" smtClean="0"/>
              <a:t>2</a:t>
            </a:r>
            <a:r>
              <a:rPr lang="en-US" smtClean="0"/>
              <a:t>e that were avoided compared to what would have happened without the purchase and retirement of the allowance. While the reference case in this analysis would be the emissions cap for the sector, it has not always been clear that this cap inherently represents “what would have happened” and that the allowance retirement is therefore additional. On their own, most emission caps are intended to reduce emissions compared to what would have been occurring in the sector: but in oversupplied allowance markets, where the cap level closely follows or even exceeds what would have been occurring anyway, the value of retiring an allowance might be minimized.</a:t>
            </a:r>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D37D25-047A-432C-A58C-077045E73836}" type="slidenum">
              <a:rPr lang="en-US"/>
              <a:pPr fontAlgn="base">
                <a:spcBef>
                  <a:spcPct val="0"/>
                </a:spcBef>
                <a:spcAft>
                  <a:spcPct val="0"/>
                </a:spcAft>
              </a:pPr>
              <a:t>61</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u="sng" smtClean="0"/>
              <a:t>Accounting for VRE paired with the allowance</a:t>
            </a:r>
            <a:r>
              <a:rPr lang="en-US" smtClean="0"/>
              <a:t>: If the emissions rate from the project is represented by a REC, REGO, GO, etc. and is paired with an allowance, the reporting entity may be able to use the emissions rate from the REC to calculate their scope 2, assuming an adjusted grid average emissions factor. </a:t>
            </a:r>
          </a:p>
          <a:p>
            <a:pPr>
              <a:spcBef>
                <a:spcPct val="0"/>
              </a:spcBef>
            </a:pPr>
            <a:r>
              <a:rPr lang="en-US" u="sng" smtClean="0"/>
              <a:t>Matching VRE with allowances: </a:t>
            </a:r>
            <a:r>
              <a:rPr lang="en-US" smtClean="0"/>
              <a:t>The procedures to match MWh’s of VRE with an appropriate amount of allowances have generally relied on marginal emission rates, or an estimate of the emissions this VRE would be avoiding or displacing at the margin. This methodology represents a simplified estimate that may not capture the full effects of various RE projects. </a:t>
            </a:r>
          </a:p>
          <a:p>
            <a:pPr>
              <a:spcBef>
                <a:spcPct val="0"/>
              </a:spcBef>
            </a:pPr>
            <a:endParaRPr lang="en-US"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59D847-0DC6-4D5F-97F0-7E4C41880042}" type="slidenum">
              <a:rPr lang="en-US"/>
              <a:pPr fontAlgn="base">
                <a:spcBef>
                  <a:spcPct val="0"/>
                </a:spcBef>
                <a:spcAft>
                  <a:spcPct val="0"/>
                </a:spcAft>
              </a:pPr>
              <a:t>62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endParaRPr lang="en-US" dirty="0"/>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22EF3E-E475-42BB-A2D0-BABC68165A3B}" type="slidenum">
              <a:rPr lang="en-US"/>
              <a:pPr fontAlgn="base">
                <a:spcBef>
                  <a:spcPct val="0"/>
                </a:spcBef>
                <a:spcAft>
                  <a:spcPct val="0"/>
                </a:spcAft>
              </a:pPr>
              <a:t>63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process that the GHG Protocol takes in regard to decisions for its stakeholder-based publications. In the history of GHG Protocol publication, there have always been issue areas that reflect differing best practices and approaches, and the following is a typology of our process in addressing those differences.</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D690A2-1773-49AC-9DA5-62A0D1F6F120}" type="slidenum">
              <a:rPr lang="en-US"/>
              <a:pPr fontAlgn="base">
                <a:spcBef>
                  <a:spcPct val="0"/>
                </a:spcBef>
                <a:spcAft>
                  <a:spcPct val="0"/>
                </a:spcAft>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endParaRPr lang="en-US" dirty="0" smtClean="0"/>
          </a:p>
          <a:p>
            <a:pPr fontAlgn="auto">
              <a:spcBef>
                <a:spcPts val="0"/>
              </a:spcBef>
              <a:spcAft>
                <a:spcPts val="0"/>
              </a:spcAft>
              <a:defRPr/>
            </a:pPr>
            <a:r>
              <a:rPr lang="en-US" dirty="0" smtClean="0"/>
              <a:t>Here are the key issues mentioned earlier, and some elaboration on the details associated with each concept</a:t>
            </a:r>
            <a:endParaRPr lang="en-US" dirty="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71182E-76F4-43FE-9707-B25DA6F91193}" type="slidenum">
              <a:rPr lang="en-US"/>
              <a:pPr fontAlgn="base">
                <a:spcBef>
                  <a:spcPct val="0"/>
                </a:spcBef>
                <a:spcAft>
                  <a:spcPct val="0"/>
                </a:spcAft>
              </a:pPr>
              <a:t>64</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r>
              <a:rPr lang="en-US" dirty="0" smtClean="0"/>
              <a:t>As noted in the overview, the accounting procedures for these programs would depend on how the supplier has structured its offering. Four basic variations have emerged:</a:t>
            </a:r>
          </a:p>
          <a:p>
            <a:pPr fontAlgn="auto">
              <a:spcBef>
                <a:spcPts val="0"/>
              </a:spcBef>
              <a:spcAft>
                <a:spcPts val="0"/>
              </a:spcAft>
              <a:defRPr/>
            </a:pPr>
            <a:endParaRPr lang="en-US" b="1" dirty="0" smtClean="0"/>
          </a:p>
          <a:p>
            <a:pPr fontAlgn="auto">
              <a:spcBef>
                <a:spcPts val="0"/>
              </a:spcBef>
              <a:spcAft>
                <a:spcPts val="0"/>
              </a:spcAft>
              <a:defRPr/>
            </a:pPr>
            <a:r>
              <a:rPr lang="en-US" b="1" dirty="0" smtClean="0"/>
              <a:t>(</a:t>
            </a:r>
            <a:r>
              <a:rPr lang="en-US" b="1" dirty="0" err="1" smtClean="0"/>
              <a:t>i</a:t>
            </a:r>
            <a:r>
              <a:rPr lang="en-US" b="1" dirty="0" smtClean="0"/>
              <a:t>) The energy supplier puts investment towards new renewable capacity</a:t>
            </a:r>
          </a:p>
          <a:p>
            <a:pPr fontAlgn="auto">
              <a:spcBef>
                <a:spcPts val="0"/>
              </a:spcBef>
              <a:spcAft>
                <a:spcPts val="0"/>
              </a:spcAft>
              <a:defRPr/>
            </a:pPr>
            <a:r>
              <a:rPr lang="en-US" dirty="0" smtClean="0"/>
              <a:t>An investment towards future renewable capacity does not in itself offer a commodity that has GHG accounting relevance. This contribution could be noted as an optional item in the GHG inventory, but it does not relate to a specific project’s emissions or emission profiles.  </a:t>
            </a:r>
            <a:r>
              <a:rPr lang="en-US" dirty="0" smtClean="0">
                <a:solidFill>
                  <a:srgbClr val="FF0000"/>
                </a:solidFill>
              </a:rPr>
              <a:t>Here only part of the project is “completed” in the sense that no actual change in generation sources has changed. Hence, the turbine graphic is “in process.” </a:t>
            </a: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7BFB48-A558-40FC-8343-9AB95297C0F2}" type="slidenum">
              <a:rPr lang="en-US"/>
              <a:pPr fontAlgn="base">
                <a:spcBef>
                  <a:spcPct val="0"/>
                </a:spcBef>
                <a:spcAft>
                  <a:spcPct val="0"/>
                </a:spcAft>
              </a:pPr>
              <a:t>65</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r>
              <a:rPr lang="en-US" b="1" dirty="0" smtClean="0"/>
              <a:t>(ii) The energy supplier changes the physical mix of their supply </a:t>
            </a:r>
          </a:p>
          <a:p>
            <a:pPr fontAlgn="auto">
              <a:spcBef>
                <a:spcPts val="0"/>
              </a:spcBef>
              <a:spcAft>
                <a:spcPts val="0"/>
              </a:spcAft>
              <a:defRPr/>
            </a:pPr>
            <a:r>
              <a:rPr lang="en-US" dirty="0" smtClean="0"/>
              <a:t>Here, the energy supplier may use the tariff to invest in new renewable energy projects who are then contractually obliged to sell both the electricity and the emission rate to the energy supplier for use in their portfolio. The tariff is then partially or wholly responsible for changing the fuel mix of the electricity supplied to all consumers. However, the emissions rate from the new project –zero emissions/</a:t>
            </a:r>
            <a:r>
              <a:rPr lang="en-US" dirty="0" err="1" smtClean="0"/>
              <a:t>MWh</a:t>
            </a:r>
            <a:r>
              <a:rPr lang="en-US" dirty="0" smtClean="0"/>
              <a:t>—could be reserved for the tariff-contributing consumers to use in calculating their scope 2 emissions, and the rest of the consumers receive the residual mix. </a:t>
            </a:r>
          </a:p>
          <a:p>
            <a:pPr fontAlgn="auto">
              <a:spcBef>
                <a:spcPts val="0"/>
              </a:spcBef>
              <a:spcAft>
                <a:spcPts val="0"/>
              </a:spcAft>
              <a:defRPr/>
            </a:pPr>
            <a:endParaRPr lang="en-US" dirty="0" smtClean="0"/>
          </a:p>
          <a:p>
            <a:pPr fontAlgn="auto">
              <a:spcBef>
                <a:spcPts val="0"/>
              </a:spcBef>
              <a:spcAft>
                <a:spcPts val="0"/>
              </a:spcAft>
              <a:defRPr/>
            </a:pPr>
            <a:r>
              <a:rPr lang="en-US" dirty="0" smtClean="0"/>
              <a:t>This would require the supplier to transparently document this information and ownership of various “slices” of the fuel mix. </a:t>
            </a:r>
          </a:p>
          <a:p>
            <a:pPr fontAlgn="auto">
              <a:spcBef>
                <a:spcPts val="0"/>
              </a:spcBef>
              <a:spcAft>
                <a:spcPts val="0"/>
              </a:spcAft>
              <a:defRPr/>
            </a:pPr>
            <a:endParaRPr lang="en-US" dirty="0" smtClean="0"/>
          </a:p>
          <a:p>
            <a:pPr fontAlgn="auto">
              <a:spcBef>
                <a:spcPts val="0"/>
              </a:spcBef>
              <a:spcAft>
                <a:spcPts val="0"/>
              </a:spcAft>
              <a:defRPr/>
            </a:pPr>
            <a:r>
              <a:rPr lang="en-US" dirty="0" smtClean="0"/>
              <a:t>It is also unlikely that the funds from the tariff would be able to immediately result in a new project that consumers could reflect in their annual GHG inventory. </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533A4E-4BA1-4735-A8FC-82608A9F6AA2}" type="slidenum">
              <a:rPr lang="en-US"/>
              <a:pPr fontAlgn="base">
                <a:spcBef>
                  <a:spcPct val="0"/>
                </a:spcBef>
                <a:spcAft>
                  <a:spcPct val="0"/>
                </a:spcAft>
              </a:pPr>
              <a:t>66</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r>
              <a:rPr lang="en-US" b="1" dirty="0" smtClean="0"/>
              <a:t>(iii) The energy supplier purchases renewable energy contracts or tracking instruments</a:t>
            </a:r>
          </a:p>
          <a:p>
            <a:pPr fontAlgn="auto">
              <a:spcBef>
                <a:spcPts val="0"/>
              </a:spcBef>
              <a:spcAft>
                <a:spcPts val="0"/>
              </a:spcAft>
              <a:defRPr/>
            </a:pPr>
            <a:r>
              <a:rPr lang="en-US" dirty="0" smtClean="0"/>
              <a:t>In this situation, the energy supplier has not changed the underlying electricity which it distributes to its grid consumers, but it uses the tariff to source REGOs, GOs or RECs from other grid areas to be a means of greening the emissions profile of their electricity. Tariff-contributing consumers could claim the emissions rate associated with those instruments if those rates are transparently distinguished to avoid double selling of the same instruments to multiple consumers. The supplier here acts as a “middleman” conveying these instruments to the consumer.</a:t>
            </a:r>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2884E8-B4C0-4D78-95F2-B559470C3424}" type="slidenum">
              <a:rPr lang="en-US"/>
              <a:pPr fontAlgn="base">
                <a:spcBef>
                  <a:spcPct val="0"/>
                </a:spcBef>
                <a:spcAft>
                  <a:spcPct val="0"/>
                </a:spcAft>
              </a:pPr>
              <a:t>67</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r>
              <a:rPr lang="en-US" b="1" dirty="0" smtClean="0"/>
              <a:t>(iv)The energy supplier obtains offsets </a:t>
            </a:r>
          </a:p>
          <a:p>
            <a:pPr fontAlgn="auto">
              <a:spcBef>
                <a:spcPts val="0"/>
              </a:spcBef>
              <a:spcAft>
                <a:spcPts val="0"/>
              </a:spcAft>
              <a:defRPr/>
            </a:pPr>
            <a:r>
              <a:rPr lang="en-US" dirty="0" smtClean="0"/>
              <a:t>The supplier in this situation purchases offsets to cover a set quantity of emissions, and then describes the supplied energy’s emissions as being “offset” for those consumers who contribute to the tariff. The underlying electricity mix has not changed, nor has the contractual emission profile of the electricity offered to tariff-contributing consumers. If the offset has met good quality criteria, it should represent an atmospheric reduction, and stand-alone offsets have typically been eligible for use as a mitigation instrument for a company’s scope 1, 2 or 3 emissions. </a:t>
            </a:r>
          </a:p>
          <a:p>
            <a:pPr fontAlgn="auto">
              <a:spcBef>
                <a:spcPts val="0"/>
              </a:spcBef>
              <a:spcAft>
                <a:spcPts val="0"/>
              </a:spcAft>
              <a:defRPr/>
            </a:pPr>
            <a:endParaRPr lang="en-US" dirty="0" smtClean="0"/>
          </a:p>
          <a:p>
            <a:pPr fontAlgn="auto">
              <a:spcBef>
                <a:spcPts val="0"/>
              </a:spcBef>
              <a:spcAft>
                <a:spcPts val="0"/>
              </a:spcAft>
              <a:defRPr/>
            </a:pPr>
            <a:r>
              <a:rPr lang="en-US" dirty="0" smtClean="0"/>
              <a:t>What may need clarity in this situation is whether the offsets would be effectively applied to the fossil generators’ scope 1 emissions (i.e., those who are producing the emissions associated with grid electricity)--in which case, one would ask whether the consumers of the energy would also be able to claim that their indirect emissions are “offset.” </a:t>
            </a:r>
          </a:p>
          <a:p>
            <a:pPr fontAlgn="auto">
              <a:spcBef>
                <a:spcPts val="0"/>
              </a:spcBef>
              <a:spcAft>
                <a:spcPts val="0"/>
              </a:spcAft>
              <a:defRPr/>
            </a:pPr>
            <a:endParaRPr lang="en-US" dirty="0" smtClean="0"/>
          </a:p>
          <a:p>
            <a:pPr fontAlgn="auto">
              <a:spcBef>
                <a:spcPts val="0"/>
              </a:spcBef>
              <a:spcAft>
                <a:spcPts val="0"/>
              </a:spcAft>
              <a:defRPr/>
            </a:pPr>
            <a:r>
              <a:rPr lang="en-US" dirty="0" smtClean="0"/>
              <a:t>Alternatively, the energy supplier may be simply acting as a “middleman” to supply offsets to customers, even though those customers’ emissions are indirect.</a:t>
            </a:r>
          </a:p>
          <a:p>
            <a:pPr fontAlgn="auto">
              <a:spcBef>
                <a:spcPts val="0"/>
              </a:spcBef>
              <a:spcAft>
                <a:spcPts val="0"/>
              </a:spcAft>
              <a:defRPr/>
            </a:pPr>
            <a:endParaRPr lang="en-US" dirty="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5FA1F0-28B8-4E8E-A519-AF80181C9BF0}" type="slidenum">
              <a:rPr lang="en-US"/>
              <a:pPr fontAlgn="base">
                <a:spcBef>
                  <a:spcPct val="0"/>
                </a:spcBef>
                <a:spcAft>
                  <a:spcPct val="0"/>
                </a:spcAft>
              </a:pPr>
              <a:t>68</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endParaRPr lang="en-US" dirty="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6BE2F9-1477-48B7-86AB-04EBCB51CBF3}" type="slidenum">
              <a:rPr lang="en-US"/>
              <a:pPr fontAlgn="base">
                <a:spcBef>
                  <a:spcPct val="0"/>
                </a:spcBef>
                <a:spcAft>
                  <a:spcPct val="0"/>
                </a:spcAft>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dirty="0" smtClean="0"/>
              <a:t>We’ve identified a number of ground rules to help us all interact effectively:</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solidFill>
                  <a:schemeClr val="bg1"/>
                </a:solidFill>
              </a:rPr>
              <a:t>Participate to the fullest of your ability – formulating best practices will require the inclusion of every voice. </a:t>
            </a:r>
          </a:p>
          <a:p>
            <a:pPr fontAlgn="auto">
              <a:spcBef>
                <a:spcPts val="0"/>
              </a:spcBef>
              <a:spcAft>
                <a:spcPts val="0"/>
              </a:spcAft>
              <a:defRPr/>
            </a:pPr>
            <a:r>
              <a:rPr lang="en-US" dirty="0" smtClean="0"/>
              <a:t>Keep jargon to a minimum – this is difficult in such a technical field, but we are a diverse crowd and avoiding jargon can help ensure we are all on the same page</a:t>
            </a:r>
          </a:p>
          <a:p>
            <a:pPr fontAlgn="auto">
              <a:spcBef>
                <a:spcPts val="0"/>
              </a:spcBef>
              <a:spcAft>
                <a:spcPts val="0"/>
              </a:spcAft>
              <a:defRPr/>
            </a:pPr>
            <a:r>
              <a:rPr lang="en-US" dirty="0" smtClean="0"/>
              <a:t>Share your knowledge.</a:t>
            </a:r>
          </a:p>
          <a:p>
            <a:pPr fontAlgn="auto">
              <a:spcBef>
                <a:spcPts val="0"/>
              </a:spcBef>
              <a:spcAft>
                <a:spcPts val="0"/>
              </a:spcAft>
              <a:defRPr/>
            </a:pPr>
            <a:r>
              <a:rPr lang="en-US" dirty="0" smtClean="0"/>
              <a:t>Criticize ideas, not people. Discussions and criticisms will focus on interests, not people</a:t>
            </a:r>
          </a:p>
          <a:p>
            <a:pPr fontAlgn="auto">
              <a:spcBef>
                <a:spcPts val="0"/>
              </a:spcBef>
              <a:spcAft>
                <a:spcPts val="0"/>
              </a:spcAft>
              <a:defRPr/>
            </a:pPr>
            <a:r>
              <a:rPr lang="en-US" dirty="0" smtClean="0"/>
              <a:t> Keep an open mind. No idea is bad.</a:t>
            </a:r>
          </a:p>
          <a:p>
            <a:pPr fontAlgn="auto">
              <a:spcBef>
                <a:spcPts val="0"/>
              </a:spcBef>
              <a:spcAft>
                <a:spcPts val="0"/>
              </a:spcAft>
              <a:defRPr/>
            </a:pPr>
            <a:r>
              <a:rPr lang="en-US" dirty="0" smtClean="0"/>
              <a:t>Every issue identified in the workshop will have follow-up.</a:t>
            </a:r>
          </a:p>
          <a:p>
            <a:pPr fontAlgn="auto">
              <a:spcBef>
                <a:spcPts val="0"/>
              </a:spcBef>
              <a:spcAft>
                <a:spcPts val="0"/>
              </a:spcAft>
              <a:defRPr/>
            </a:pPr>
            <a:r>
              <a:rPr lang="en-US" dirty="0" smtClean="0"/>
              <a:t>Signal when we are going off-track.</a:t>
            </a:r>
          </a:p>
          <a:p>
            <a:pPr fontAlgn="auto">
              <a:spcBef>
                <a:spcPts val="0"/>
              </a:spcBef>
              <a:spcAft>
                <a:spcPts val="0"/>
              </a:spcAft>
              <a:defRPr/>
            </a:pPr>
            <a:endParaRPr lang="en-US" dirty="0" smtClean="0">
              <a:solidFill>
                <a:schemeClr val="bg1"/>
              </a:solidFill>
            </a:endParaRPr>
          </a:p>
          <a:p>
            <a:pPr fontAlgn="auto">
              <a:spcBef>
                <a:spcPts val="0"/>
              </a:spcBef>
              <a:spcAft>
                <a:spcPts val="0"/>
              </a:spcAft>
              <a:defRPr/>
            </a:pPr>
            <a:r>
              <a:rPr lang="en-US" dirty="0" smtClean="0">
                <a:solidFill>
                  <a:schemeClr val="bg1"/>
                </a:solidFill>
              </a:rPr>
              <a:t>Also note: </a:t>
            </a:r>
          </a:p>
          <a:p>
            <a:pPr fontAlgn="auto">
              <a:spcBef>
                <a:spcPts val="0"/>
              </a:spcBef>
              <a:spcAft>
                <a:spcPts val="0"/>
              </a:spcAft>
              <a:defRPr/>
            </a:pPr>
            <a:r>
              <a:rPr lang="en-US" dirty="0" smtClean="0">
                <a:solidFill>
                  <a:schemeClr val="bg1"/>
                </a:solidFill>
              </a:rPr>
              <a:t>Ask clarifying questions at the end of each WRI presentation.</a:t>
            </a:r>
          </a:p>
          <a:p>
            <a:pPr fontAlgn="auto">
              <a:spcBef>
                <a:spcPts val="0"/>
              </a:spcBef>
              <a:spcAft>
                <a:spcPts val="0"/>
              </a:spcAft>
              <a:defRPr/>
            </a:pPr>
            <a:r>
              <a:rPr lang="en-US" dirty="0" smtClean="0">
                <a:solidFill>
                  <a:schemeClr val="bg1"/>
                </a:solidFill>
              </a:rPr>
              <a:t>Substantive issues should be left for the break out groups</a:t>
            </a:r>
          </a:p>
          <a:p>
            <a:pPr fontAlgn="auto">
              <a:spcBef>
                <a:spcPts val="0"/>
              </a:spcBef>
              <a:spcAft>
                <a:spcPts val="0"/>
              </a:spcAft>
              <a:defRPr/>
            </a:pPr>
            <a:endParaRPr lang="en-US" dirty="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D4CAC6-D582-4749-9EDD-48D685D53874}"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GHGP will first present an overview of the draft discussion paper, and then we will hold three breakout sessions.</a:t>
            </a:r>
          </a:p>
          <a:p>
            <a:pPr>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2BD359-B920-4E42-A163-148ACDEC2593}"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3FA869-6235-42B7-8B15-4FA374A8149E}"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9043D3B-9667-4EBC-9D2D-FAD6A023177B}" type="datetimeFigureOut">
              <a:rPr lang="en-US"/>
              <a:pPr>
                <a:defRPr/>
              </a:pPr>
              <a:t>2/3/2011</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771E78-4B4E-4369-9F98-BDAE63901F3D}" type="datetimeFigureOut">
              <a:rPr lang="en-US"/>
              <a:pPr>
                <a:defRPr/>
              </a:pPr>
              <a:t>2/3/2011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57BBFFB-BFAD-478E-B665-294A1F92D7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84DE01-3950-4464-8F73-E7CF7039AB45}" type="datetimeFigureOut">
              <a:rPr lang="en-US"/>
              <a:pPr>
                <a:defRPr/>
              </a:pPr>
              <a:t>2/3/2011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2C27E1-5476-4CC7-98EB-8B72F82456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8313A2-331B-4834-A556-5D19244529E1}" type="datetimeFigureOut">
              <a:rPr lang="en-US"/>
              <a:pPr>
                <a:defRPr/>
              </a:pPr>
              <a:t>2/3/2011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600F729-F285-49CE-86FD-3E609B2676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6A9A88-B476-4075-AD8A-C9DA14A599E6}" type="datetimeFigureOut">
              <a:rPr lang="en-US"/>
              <a:pPr>
                <a:defRPr/>
              </a:pPr>
              <a:t>2/3/2011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08B83C2-92C0-4849-AE6F-638313C305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98D2C5DB-8742-49F2-9AF3-20DA16B02A4E}" type="datetimeFigureOut">
              <a:rPr lang="en-US"/>
              <a:pPr>
                <a:defRPr/>
              </a:pPr>
              <a:t>2/3/2011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C3B3317-C1FF-4F9D-ADDA-7CFC218BCEF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4219AE5-DBED-4B5D-9FA6-BAB42E3CE053}" type="datetimeFigureOut">
              <a:rPr lang="en-US"/>
              <a:pPr>
                <a:defRPr/>
              </a:pPr>
              <a:t>2/3/2011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2B2665-16AA-447C-A1D0-25DC05C9AA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AF07487-7F75-4361-AB34-406475E8BF97}" type="datetimeFigureOut">
              <a:rPr lang="en-US"/>
              <a:pPr>
                <a:defRPr/>
              </a:pPr>
              <a:t>2/3/2011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3A42C5F-92E9-4ADA-90CB-3287C5C085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065B26F-0309-4E6F-97EA-792F96A4A88E}" type="datetimeFigureOut">
              <a:rPr lang="en-US"/>
              <a:pPr>
                <a:defRPr/>
              </a:pPr>
              <a:t>2/3/2011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0DA44C3-ADFB-4F27-9DE2-B8CC5DBB8F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7654FA0-D1FD-4909-8E97-67F5EBAB24C4}" type="datetimeFigureOut">
              <a:rPr lang="en-US"/>
              <a:pPr>
                <a:defRPr/>
              </a:pPr>
              <a:t>2/3/2011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16BD912-54BB-48F7-94D6-330909E9453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B001B13-E6C1-44C3-AC9C-90E5663A2009}" type="datetimeFigureOut">
              <a:rPr lang="en-US"/>
              <a:pPr>
                <a:defRPr/>
              </a:pPr>
              <a:t>2/3/2011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B66D286-08A5-4567-A3F5-8051F36053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56629E1-BCB2-459C-885E-B526A7AA7E35}" type="datetimeFigureOut">
              <a:rPr lang="en-US"/>
              <a:pPr>
                <a:defRPr/>
              </a:pPr>
              <a:t>2/3/2011</a:t>
            </a:fld>
            <a:endParaRPr lang="en-US"/>
          </a:p>
        </p:txBody>
      </p:sp>
    </p:spTree>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Rectangle 46"/>
          <p:cNvSpPr/>
          <p:nvPr/>
        </p:nvSpPr>
        <p:spPr>
          <a:xfrm>
            <a:off x="2057400" y="5867400"/>
            <a:ext cx="48768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3426" name="Rectangle 2"/>
          <p:cNvSpPr>
            <a:spLocks noGrp="1" noChangeArrowheads="1"/>
          </p:cNvSpPr>
          <p:nvPr>
            <p:ph type="subTitle" idx="1"/>
          </p:nvPr>
        </p:nvSpPr>
        <p:spPr>
          <a:xfrm>
            <a:off x="914400" y="2971800"/>
            <a:ext cx="7162800" cy="2895600"/>
          </a:xfrm>
        </p:spPr>
        <p:txBody>
          <a:bodyPr rtlCol="0">
            <a:noAutofit/>
          </a:bodyPr>
          <a:lstStyle/>
          <a:p>
            <a:pPr fontAlgn="auto">
              <a:spcAft>
                <a:spcPts val="0"/>
              </a:spcAft>
              <a:defRPr/>
            </a:pPr>
            <a:endParaRPr lang="en-US" sz="2400" b="1" i="1" dirty="0" smtClean="0">
              <a:solidFill>
                <a:srgbClr val="FFC000"/>
              </a:solidFill>
              <a:effectLst>
                <a:outerShdw blurRad="38100" dist="38100" dir="2700000" algn="tl">
                  <a:srgbClr val="FFFFFF"/>
                </a:outerShdw>
              </a:effectLst>
              <a:latin typeface="+mj-lt"/>
            </a:endParaRPr>
          </a:p>
          <a:p>
            <a:pPr fontAlgn="auto">
              <a:spcAft>
                <a:spcPts val="0"/>
              </a:spcAft>
              <a:defRPr/>
            </a:pPr>
            <a:r>
              <a:rPr lang="en-US" dirty="0" smtClean="0">
                <a:solidFill>
                  <a:srgbClr val="FFC000"/>
                </a:solidFill>
              </a:rPr>
              <a:t>GHG Protocol Workshop on Accounting for Green Power Purchases</a:t>
            </a:r>
            <a:endParaRPr lang="en-US" dirty="0" smtClean="0">
              <a:solidFill>
                <a:srgbClr val="FFC000"/>
              </a:solidFill>
              <a:effectLst>
                <a:outerShdw blurRad="38100" dist="38100" dir="2700000" algn="tl">
                  <a:srgbClr val="FFFFFF"/>
                </a:outerShdw>
              </a:effectLst>
              <a:latin typeface="+mj-lt"/>
            </a:endParaRPr>
          </a:p>
          <a:p>
            <a:pPr fontAlgn="auto">
              <a:spcAft>
                <a:spcPts val="0"/>
              </a:spcAft>
              <a:defRPr/>
            </a:pPr>
            <a:endParaRPr lang="en-US" sz="2400" dirty="0" smtClean="0">
              <a:solidFill>
                <a:srgbClr val="FFC000"/>
              </a:solidFill>
              <a:effectLst>
                <a:outerShdw blurRad="38100" dist="38100" dir="2700000" algn="tl">
                  <a:srgbClr val="FFFFFF"/>
                </a:outerShdw>
              </a:effectLst>
              <a:latin typeface="+mj-lt"/>
            </a:endParaRPr>
          </a:p>
          <a:p>
            <a:pPr fontAlgn="auto">
              <a:spcBef>
                <a:spcPts val="0"/>
              </a:spcBef>
              <a:spcAft>
                <a:spcPts val="0"/>
              </a:spcAft>
              <a:defRPr/>
            </a:pPr>
            <a:r>
              <a:rPr lang="en-US" sz="2400" i="1" dirty="0" smtClean="0">
                <a:solidFill>
                  <a:srgbClr val="FFC000"/>
                </a:solidFill>
                <a:latin typeface="+mj-lt"/>
              </a:rPr>
              <a:t>January 24, 2010</a:t>
            </a:r>
          </a:p>
          <a:p>
            <a:pPr fontAlgn="auto">
              <a:spcBef>
                <a:spcPts val="0"/>
              </a:spcBef>
              <a:spcAft>
                <a:spcPts val="0"/>
              </a:spcAft>
              <a:defRPr/>
            </a:pPr>
            <a:r>
              <a:rPr lang="en-US" sz="2400" i="1" dirty="0" smtClean="0">
                <a:solidFill>
                  <a:srgbClr val="FFC000"/>
                </a:solidFill>
                <a:latin typeface="+mj-lt"/>
              </a:rPr>
              <a:t>London, U.K.</a:t>
            </a:r>
          </a:p>
          <a:p>
            <a:pPr fontAlgn="auto">
              <a:spcBef>
                <a:spcPts val="0"/>
              </a:spcBef>
              <a:spcAft>
                <a:spcPts val="0"/>
              </a:spcAft>
              <a:defRPr/>
            </a:pPr>
            <a:endParaRPr lang="en-US" sz="2400" dirty="0" smtClean="0">
              <a:solidFill>
                <a:srgbClr val="FFC000"/>
              </a:solidFill>
              <a:latin typeface="+mj-lt"/>
            </a:endParaRPr>
          </a:p>
        </p:txBody>
      </p:sp>
      <p:pic>
        <p:nvPicPr>
          <p:cNvPr id="2052" name="Picture 3"/>
          <p:cNvPicPr>
            <a:picLocks noChangeAspect="1" noChangeArrowheads="1"/>
          </p:cNvPicPr>
          <p:nvPr/>
        </p:nvPicPr>
        <p:blipFill>
          <a:blip r:embed="rId3" cstate="print"/>
          <a:srcRect/>
          <a:stretch>
            <a:fillRect/>
          </a:stretch>
        </p:blipFill>
        <p:spPr bwMode="auto">
          <a:xfrm>
            <a:off x="-14288" y="0"/>
            <a:ext cx="9158288" cy="3354388"/>
          </a:xfrm>
          <a:prstGeom prst="rect">
            <a:avLst/>
          </a:prstGeom>
          <a:noFill/>
          <a:ln w="9525">
            <a:noFill/>
            <a:miter lim="800000"/>
            <a:headEnd/>
            <a:tailEnd/>
          </a:ln>
        </p:spPr>
      </p:pic>
      <p:pic>
        <p:nvPicPr>
          <p:cNvPr id="2053" name="Picture 6"/>
          <p:cNvPicPr>
            <a:picLocks noChangeAspect="1" noChangeArrowheads="1"/>
          </p:cNvPicPr>
          <p:nvPr/>
        </p:nvPicPr>
        <p:blipFill>
          <a:blip r:embed="rId4" cstate="print"/>
          <a:srcRect/>
          <a:stretch>
            <a:fillRect/>
          </a:stretch>
        </p:blipFill>
        <p:spPr bwMode="auto">
          <a:xfrm>
            <a:off x="4953000" y="6019800"/>
            <a:ext cx="1893888" cy="762000"/>
          </a:xfrm>
          <a:prstGeom prst="rect">
            <a:avLst/>
          </a:prstGeom>
          <a:noFill/>
          <a:ln w="9525">
            <a:noFill/>
            <a:miter lim="800000"/>
            <a:headEnd/>
            <a:tailEnd/>
          </a:ln>
        </p:spPr>
      </p:pic>
      <p:pic>
        <p:nvPicPr>
          <p:cNvPr id="2054" name="Picture 7"/>
          <p:cNvPicPr>
            <a:picLocks noChangeAspect="1" noChangeArrowheads="1"/>
          </p:cNvPicPr>
          <p:nvPr/>
        </p:nvPicPr>
        <p:blipFill>
          <a:blip r:embed="rId5" cstate="print"/>
          <a:srcRect/>
          <a:stretch>
            <a:fillRect/>
          </a:stretch>
        </p:blipFill>
        <p:spPr bwMode="auto">
          <a:xfrm>
            <a:off x="2286000" y="5900738"/>
            <a:ext cx="1219200" cy="881062"/>
          </a:xfrm>
          <a:prstGeom prst="rect">
            <a:avLst/>
          </a:prstGeom>
          <a:noFill/>
          <a:ln w="9525">
            <a:noFill/>
            <a:miter lim="800000"/>
            <a:headEnd/>
            <a:tailEnd/>
          </a:ln>
        </p:spPr>
      </p:pic>
      <p:pic>
        <p:nvPicPr>
          <p:cNvPr id="2055" name="Picture 8"/>
          <p:cNvPicPr>
            <a:picLocks noChangeAspect="1" noChangeArrowheads="1"/>
          </p:cNvPicPr>
          <p:nvPr/>
        </p:nvPicPr>
        <p:blipFill>
          <a:blip r:embed="rId6" cstate="print"/>
          <a:srcRect/>
          <a:stretch>
            <a:fillRect/>
          </a:stretch>
        </p:blipFill>
        <p:spPr bwMode="auto">
          <a:xfrm>
            <a:off x="3657600" y="6124575"/>
            <a:ext cx="1219200" cy="487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990600" y="1066800"/>
            <a:ext cx="7086600" cy="769938"/>
          </a:xfrm>
          <a:prstGeom prst="rect">
            <a:avLst/>
          </a:prstGeom>
          <a:noFill/>
          <a:ln w="9525" algn="ctr">
            <a:noFill/>
            <a:miter lim="800000"/>
            <a:headEnd/>
            <a:tailEnd/>
          </a:ln>
        </p:spPr>
        <p:txBody>
          <a:bodyPr>
            <a:spAutoFit/>
          </a:bodyPr>
          <a:lstStyle/>
          <a:p>
            <a:pPr algn="ctr">
              <a:spcBef>
                <a:spcPct val="50000"/>
              </a:spcBef>
            </a:pPr>
            <a:r>
              <a:rPr lang="en-US" sz="4400">
                <a:solidFill>
                  <a:srgbClr val="FFCC00"/>
                </a:solidFill>
                <a:latin typeface="Calibri" pitchFamily="34" charset="0"/>
              </a:rPr>
              <a:t>Questions?</a:t>
            </a:r>
          </a:p>
        </p:txBody>
      </p:sp>
      <p:grpSp>
        <p:nvGrpSpPr>
          <p:cNvPr id="2" name="Group 6"/>
          <p:cNvGrpSpPr>
            <a:grpSpLocks/>
          </p:cNvGrpSpPr>
          <p:nvPr/>
        </p:nvGrpSpPr>
        <p:grpSpPr bwMode="auto">
          <a:xfrm>
            <a:off x="6781800" y="6248400"/>
            <a:ext cx="1700213" cy="301625"/>
            <a:chOff x="6656405" y="6248365"/>
            <a:chExt cx="2446680" cy="530221"/>
          </a:xfrm>
        </p:grpSpPr>
        <p:grpSp>
          <p:nvGrpSpPr>
            <p:cNvPr id="3" name="Group 40"/>
            <p:cNvGrpSpPr>
              <a:grpSpLocks/>
            </p:cNvGrpSpPr>
            <p:nvPr/>
          </p:nvGrpSpPr>
          <p:grpSpPr bwMode="auto">
            <a:xfrm>
              <a:off x="6656405" y="6248365"/>
              <a:ext cx="533403" cy="530221"/>
              <a:chOff x="2383" y="3438"/>
              <a:chExt cx="396" cy="394"/>
            </a:xfrm>
          </p:grpSpPr>
          <p:sp>
            <p:nvSpPr>
              <p:cNvPr id="6"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3"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4"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5"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6"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7"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8"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9"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0"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1"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2"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3"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4"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5"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6"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7"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8"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9"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2"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3"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4"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5"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5"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cstate="print"/>
          <a:srcRect/>
          <a:stretch>
            <a:fillRect/>
          </a:stretch>
        </p:blipFill>
        <p:spPr bwMode="auto">
          <a:xfrm>
            <a:off x="0" y="0"/>
            <a:ext cx="4811713" cy="6865938"/>
          </a:xfrm>
          <a:prstGeom prst="rect">
            <a:avLst/>
          </a:prstGeom>
          <a:noFill/>
          <a:ln w="9525">
            <a:noFill/>
            <a:miter lim="800000"/>
            <a:headEnd/>
            <a:tailEnd/>
          </a:ln>
        </p:spPr>
      </p:pic>
      <p:grpSp>
        <p:nvGrpSpPr>
          <p:cNvPr id="12291" name="Group 6"/>
          <p:cNvGrpSpPr>
            <a:grpSpLocks/>
          </p:cNvGrpSpPr>
          <p:nvPr/>
        </p:nvGrpSpPr>
        <p:grpSpPr bwMode="auto">
          <a:xfrm>
            <a:off x="6781800" y="6248400"/>
            <a:ext cx="1700213" cy="301625"/>
            <a:chOff x="6656405" y="6248365"/>
            <a:chExt cx="2446680" cy="530221"/>
          </a:xfrm>
        </p:grpSpPr>
        <p:grpSp>
          <p:nvGrpSpPr>
            <p:cNvPr id="12293" name="Group 40"/>
            <p:cNvGrpSpPr>
              <a:grpSpLocks/>
            </p:cNvGrpSpPr>
            <p:nvPr/>
          </p:nvGrpSpPr>
          <p:grpSpPr bwMode="auto">
            <a:xfrm>
              <a:off x="6656405" y="6248365"/>
              <a:ext cx="533403" cy="530221"/>
              <a:chOff x="2383" y="3438"/>
              <a:chExt cx="396" cy="394"/>
            </a:xfrm>
          </p:grpSpPr>
          <p:sp>
            <p:nvSpPr>
              <p:cNvPr id="12295"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296"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297"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298"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299"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00"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01"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02"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03"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04"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05"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06"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07"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08"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09"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10"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2311"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2312"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13"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14"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2315"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2316"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2317"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2318"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19"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20"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2321"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2322"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23"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24"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325"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12294"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
        <p:nvSpPr>
          <p:cNvPr id="39" name="Rectangle 2"/>
          <p:cNvSpPr>
            <a:spLocks noGrp="1" noChangeArrowheads="1"/>
          </p:cNvSpPr>
          <p:nvPr>
            <p:ph type="subTitle" idx="1"/>
          </p:nvPr>
        </p:nvSpPr>
        <p:spPr>
          <a:xfrm>
            <a:off x="5029200" y="1066800"/>
            <a:ext cx="4114800" cy="4495800"/>
          </a:xfrm>
        </p:spPr>
        <p:txBody>
          <a:bodyPr rtlCol="0">
            <a:normAutofit/>
          </a:bodyPr>
          <a:lstStyle/>
          <a:p>
            <a:pPr fontAlgn="auto">
              <a:spcAft>
                <a:spcPts val="0"/>
              </a:spcAft>
              <a:defRPr/>
            </a:pPr>
            <a:endParaRPr lang="en-US" sz="2000" b="1" i="1" dirty="0" smtClean="0">
              <a:solidFill>
                <a:srgbClr val="FFCC00"/>
              </a:solidFill>
              <a:effectLst>
                <a:outerShdw blurRad="38100" dist="38100" dir="2700000" algn="tl">
                  <a:srgbClr val="FFFFFF"/>
                </a:outerShdw>
              </a:effectLst>
              <a:latin typeface="+mj-lt"/>
            </a:endParaRPr>
          </a:p>
          <a:p>
            <a:pPr fontAlgn="auto">
              <a:spcAft>
                <a:spcPts val="0"/>
              </a:spcAft>
              <a:defRPr/>
            </a:pPr>
            <a:r>
              <a:rPr lang="en-US" sz="3600" dirty="0" smtClean="0">
                <a:solidFill>
                  <a:srgbClr val="FFC000"/>
                </a:solidFill>
              </a:rPr>
              <a:t>Overview of Issues from Concept Note</a:t>
            </a:r>
          </a:p>
          <a:p>
            <a:pPr fontAlgn="auto">
              <a:spcAft>
                <a:spcPts val="0"/>
              </a:spcAft>
              <a:defRPr/>
            </a:pPr>
            <a:endParaRPr lang="en-US" sz="2000" dirty="0" smtClean="0">
              <a:solidFill>
                <a:srgbClr val="FFCC00"/>
              </a:solidFill>
              <a:effectLst>
                <a:outerShdw blurRad="38100" dist="38100" dir="2700000" algn="tl">
                  <a:srgbClr val="FFFFFF"/>
                </a:outerShdw>
              </a:effectLst>
              <a:latin typeface="+mj-lt"/>
            </a:endParaRPr>
          </a:p>
          <a:p>
            <a:pPr fontAlgn="auto">
              <a:spcAft>
                <a:spcPts val="0"/>
              </a:spcAft>
              <a:defRPr/>
            </a:pPr>
            <a:endParaRPr lang="en-US" sz="2000" dirty="0">
              <a:solidFill>
                <a:srgbClr val="FFCC00"/>
              </a:solidFill>
              <a:effectLst>
                <a:outerShdw blurRad="38100" dist="38100" dir="2700000" algn="tl">
                  <a:srgbClr val="FFFFFF"/>
                </a:outerShdw>
              </a:effectLst>
              <a:latin typeface="+mj-lt"/>
            </a:endParaRPr>
          </a:p>
          <a:p>
            <a:pPr fontAlgn="auto">
              <a:spcAft>
                <a:spcPts val="0"/>
              </a:spcAft>
              <a:defRPr/>
            </a:pPr>
            <a:r>
              <a:rPr lang="en-US" sz="2000" dirty="0" smtClean="0">
                <a:solidFill>
                  <a:srgbClr val="FFCC00"/>
                </a:solidFill>
                <a:effectLst>
                  <a:outerShdw blurRad="38100" dist="38100" dir="2700000" algn="tl">
                    <a:srgbClr val="FFFFFF"/>
                  </a:outerShdw>
                </a:effectLst>
                <a:latin typeface="+mj-lt"/>
              </a:rPr>
              <a:t>Mary </a:t>
            </a:r>
            <a:r>
              <a:rPr lang="en-US" sz="2000" dirty="0" err="1" smtClean="0">
                <a:solidFill>
                  <a:srgbClr val="FFCC00"/>
                </a:solidFill>
                <a:effectLst>
                  <a:outerShdw blurRad="38100" dist="38100" dir="2700000" algn="tl">
                    <a:srgbClr val="FFFFFF"/>
                  </a:outerShdw>
                </a:effectLst>
                <a:latin typeface="+mj-lt"/>
              </a:rPr>
              <a:t>Sotos</a:t>
            </a:r>
            <a:r>
              <a:rPr lang="en-US" sz="2000" dirty="0" smtClean="0">
                <a:solidFill>
                  <a:srgbClr val="FFCC00"/>
                </a:solidFill>
                <a:effectLst>
                  <a:outerShdw blurRad="38100" dist="38100" dir="2700000" algn="tl">
                    <a:srgbClr val="FFFFFF"/>
                  </a:outerShdw>
                </a:effectLst>
                <a:latin typeface="+mj-lt"/>
              </a:rPr>
              <a:t> </a:t>
            </a:r>
          </a:p>
          <a:p>
            <a:pPr fontAlgn="auto">
              <a:spcAft>
                <a:spcPts val="0"/>
              </a:spcAft>
              <a:defRPr/>
            </a:pPr>
            <a:r>
              <a:rPr lang="en-US" sz="2000" dirty="0" smtClean="0">
                <a:solidFill>
                  <a:srgbClr val="FFCC00"/>
                </a:solidFill>
                <a:effectLst>
                  <a:outerShdw blurRad="38100" dist="38100" dir="2700000" algn="tl">
                    <a:srgbClr val="FFFFFF"/>
                  </a:outerShdw>
                </a:effectLst>
                <a:latin typeface="+mj-lt"/>
              </a:rPr>
              <a:t>World Resources Institute</a:t>
            </a:r>
          </a:p>
          <a:p>
            <a:pPr fontAlgn="auto">
              <a:spcAft>
                <a:spcPts val="0"/>
              </a:spcAft>
              <a:defRPr/>
            </a:pPr>
            <a:r>
              <a:rPr lang="en-US" sz="2000" dirty="0" smtClean="0">
                <a:solidFill>
                  <a:schemeClr val="bg1"/>
                </a:solidFill>
                <a:latin typeface="+mj-lt"/>
              </a:rPr>
              <a:t>Stephen Russell, WRI</a:t>
            </a:r>
            <a:endParaRPr lang="en-US" sz="2000" i="1" dirty="0" smtClean="0">
              <a:solidFill>
                <a:schemeClr val="bg1"/>
              </a:solidFill>
              <a:latin typeface="+mj-lt"/>
            </a:endParaRPr>
          </a:p>
          <a:p>
            <a:pPr fontAlgn="auto">
              <a:spcBef>
                <a:spcPts val="0"/>
              </a:spcBef>
              <a:spcAft>
                <a:spcPts val="0"/>
              </a:spcAft>
              <a:defRPr/>
            </a:pPr>
            <a:endParaRPr lang="en-US" sz="2000" dirty="0" smtClean="0">
              <a:solidFill>
                <a:schemeClr val="bg1"/>
              </a:solidFill>
              <a:latin typeface="+mj-l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4000" smtClean="0">
                <a:solidFill>
                  <a:srgbClr val="FFC000"/>
                </a:solidFill>
              </a:rPr>
              <a:t>Outline</a:t>
            </a:r>
          </a:p>
        </p:txBody>
      </p:sp>
      <p:sp>
        <p:nvSpPr>
          <p:cNvPr id="13315" name="Content Placeholder 2"/>
          <p:cNvSpPr>
            <a:spLocks noGrp="1"/>
          </p:cNvSpPr>
          <p:nvPr>
            <p:ph idx="1"/>
          </p:nvPr>
        </p:nvSpPr>
        <p:spPr>
          <a:xfrm>
            <a:off x="457200" y="1570038"/>
            <a:ext cx="8229600" cy="4525962"/>
          </a:xfrm>
        </p:spPr>
        <p:txBody>
          <a:bodyPr/>
          <a:lstStyle/>
          <a:p>
            <a:pPr>
              <a:buFont typeface="Arial" pitchFamily="34" charset="0"/>
              <a:buNone/>
            </a:pPr>
            <a:endParaRPr lang="en-US" smtClean="0"/>
          </a:p>
          <a:p>
            <a:pPr>
              <a:spcAft>
                <a:spcPts val="1200"/>
              </a:spcAft>
            </a:pPr>
            <a:r>
              <a:rPr lang="en-US" smtClean="0"/>
              <a:t>The GHG action reference map</a:t>
            </a:r>
          </a:p>
          <a:p>
            <a:pPr>
              <a:spcAft>
                <a:spcPts val="1200"/>
              </a:spcAft>
            </a:pPr>
            <a:r>
              <a:rPr lang="en-US" smtClean="0"/>
              <a:t>Emission rates from RE projects</a:t>
            </a:r>
          </a:p>
          <a:p>
            <a:pPr>
              <a:spcAft>
                <a:spcPts val="1200"/>
              </a:spcAft>
            </a:pPr>
            <a:r>
              <a:rPr lang="en-US" smtClean="0"/>
              <a:t>Avoided emissions from RE projects</a:t>
            </a:r>
          </a:p>
          <a:p>
            <a:pPr>
              <a:spcAft>
                <a:spcPts val="1200"/>
              </a:spcAft>
            </a:pPr>
            <a:r>
              <a:rPr lang="en-US" smtClean="0"/>
              <a:t>Green tariffs</a:t>
            </a:r>
          </a:p>
        </p:txBody>
      </p:sp>
      <p:sp>
        <p:nvSpPr>
          <p:cNvPr id="4" name="Rectangle 3"/>
          <p:cNvSpPr/>
          <p:nvPr/>
        </p:nvSpPr>
        <p:spPr>
          <a:xfrm>
            <a:off x="381000" y="2209800"/>
            <a:ext cx="7848600" cy="6858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6"/>
          <p:cNvGrpSpPr>
            <a:grpSpLocks/>
          </p:cNvGrpSpPr>
          <p:nvPr/>
        </p:nvGrpSpPr>
        <p:grpSpPr bwMode="auto">
          <a:xfrm>
            <a:off x="6781800" y="6248400"/>
            <a:ext cx="1700213" cy="301625"/>
            <a:chOff x="6656405" y="6248365"/>
            <a:chExt cx="2446680" cy="530221"/>
          </a:xfrm>
        </p:grpSpPr>
        <p:grpSp>
          <p:nvGrpSpPr>
            <p:cNvPr id="6" name="Group 40"/>
            <p:cNvGrpSpPr>
              <a:grpSpLocks/>
            </p:cNvGrpSpPr>
            <p:nvPr/>
          </p:nvGrpSpPr>
          <p:grpSpPr bwMode="auto">
            <a:xfrm>
              <a:off x="6656405" y="6248365"/>
              <a:ext cx="533403" cy="530221"/>
              <a:chOff x="2383" y="3438"/>
              <a:chExt cx="396" cy="394"/>
            </a:xfrm>
          </p:grpSpPr>
          <p:sp>
            <p:nvSpPr>
              <p:cNvPr id="8"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3"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4"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5"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6"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7"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8"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9"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0"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1"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2"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3"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4"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5"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6"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7"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8"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9"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0"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1"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3"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4"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5"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8"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7"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a:t/>
            </a:r>
            <a:br>
              <a:rPr lang="en-US"/>
            </a:br>
            <a:endParaRPr lang="en-US"/>
          </a:p>
        </p:txBody>
      </p:sp>
      <p:pic>
        <p:nvPicPr>
          <p:cNvPr id="14339" name="Picture 29"/>
          <p:cNvPicPr>
            <a:picLocks noChangeAspect="1" noChangeArrowheads="1"/>
          </p:cNvPicPr>
          <p:nvPr/>
        </p:nvPicPr>
        <p:blipFill>
          <a:blip r:embed="rId3" cstate="print"/>
          <a:srcRect/>
          <a:stretch>
            <a:fillRect/>
          </a:stretch>
        </p:blipFill>
        <p:spPr bwMode="auto">
          <a:xfrm>
            <a:off x="1295400" y="5105400"/>
            <a:ext cx="762000" cy="442913"/>
          </a:xfrm>
          <a:prstGeom prst="rect">
            <a:avLst/>
          </a:prstGeom>
          <a:noFill/>
          <a:ln w="9525">
            <a:noFill/>
            <a:miter lim="800000"/>
            <a:headEnd/>
            <a:tailEnd/>
          </a:ln>
        </p:spPr>
      </p:pic>
      <p:pic>
        <p:nvPicPr>
          <p:cNvPr id="14340" name="Picture 2" descr="C:\Documents and Settings\Mary.Sotos\Local Settings\Temporary Internet Files\Content.IE5\CG4PWF05\MC900239475[1].wmf"/>
          <p:cNvPicPr>
            <a:picLocks noChangeAspect="1" noChangeArrowheads="1"/>
          </p:cNvPicPr>
          <p:nvPr/>
        </p:nvPicPr>
        <p:blipFill>
          <a:blip r:embed="rId4" cstate="print"/>
          <a:srcRect/>
          <a:stretch>
            <a:fillRect/>
          </a:stretch>
        </p:blipFill>
        <p:spPr bwMode="auto">
          <a:xfrm>
            <a:off x="4114800" y="4572000"/>
            <a:ext cx="685800" cy="711200"/>
          </a:xfrm>
          <a:prstGeom prst="rect">
            <a:avLst/>
          </a:prstGeom>
          <a:solidFill>
            <a:schemeClr val="tx1"/>
          </a:solidFill>
          <a:ln w="9525">
            <a:noFill/>
            <a:miter lim="800000"/>
            <a:headEnd/>
            <a:tailEnd/>
          </a:ln>
        </p:spPr>
      </p:pic>
      <p:sp>
        <p:nvSpPr>
          <p:cNvPr id="32" name="Rectangle 31"/>
          <p:cNvSpPr/>
          <p:nvPr/>
        </p:nvSpPr>
        <p:spPr>
          <a:xfrm>
            <a:off x="3810000" y="5638800"/>
            <a:ext cx="1143000" cy="3048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bg1"/>
                </a:solidFill>
              </a:rPr>
              <a:t>SUPPLIERS</a:t>
            </a:r>
          </a:p>
        </p:txBody>
      </p:sp>
      <p:sp>
        <p:nvSpPr>
          <p:cNvPr id="33" name="Right Arrow 32"/>
          <p:cNvSpPr/>
          <p:nvPr/>
        </p:nvSpPr>
        <p:spPr>
          <a:xfrm>
            <a:off x="2743200" y="4648200"/>
            <a:ext cx="9144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3" name="Picture 2" descr="C:\Program Files\Microsoft Office\MEDIA\CAGCAT10\j0185604.wmf"/>
          <p:cNvPicPr>
            <a:picLocks noChangeAspect="1" noChangeArrowheads="1"/>
          </p:cNvPicPr>
          <p:nvPr/>
        </p:nvPicPr>
        <p:blipFill>
          <a:blip r:embed="rId5" cstate="print"/>
          <a:srcRect/>
          <a:stretch>
            <a:fillRect/>
          </a:stretch>
        </p:blipFill>
        <p:spPr bwMode="auto">
          <a:xfrm>
            <a:off x="6934200" y="4648200"/>
            <a:ext cx="609600" cy="609600"/>
          </a:xfrm>
          <a:prstGeom prst="rect">
            <a:avLst/>
          </a:prstGeom>
          <a:noFill/>
          <a:ln w="9525">
            <a:noFill/>
            <a:miter lim="800000"/>
            <a:headEnd/>
            <a:tailEnd/>
          </a:ln>
        </p:spPr>
      </p:pic>
      <p:sp>
        <p:nvSpPr>
          <p:cNvPr id="35" name="Rectangle 34"/>
          <p:cNvSpPr/>
          <p:nvPr/>
        </p:nvSpPr>
        <p:spPr>
          <a:xfrm>
            <a:off x="6172200" y="5638800"/>
            <a:ext cx="1143000" cy="3048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bg1"/>
                </a:solidFill>
              </a:rPr>
              <a:t>END USERS</a:t>
            </a:r>
          </a:p>
        </p:txBody>
      </p:sp>
      <p:sp>
        <p:nvSpPr>
          <p:cNvPr id="36" name="Rectangle 35"/>
          <p:cNvSpPr/>
          <p:nvPr/>
        </p:nvSpPr>
        <p:spPr>
          <a:xfrm>
            <a:off x="914400" y="5638800"/>
            <a:ext cx="1447800" cy="3048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bg1"/>
                </a:solidFill>
              </a:rPr>
              <a:t>GENERATORS</a:t>
            </a:r>
          </a:p>
        </p:txBody>
      </p:sp>
      <p:sp>
        <p:nvSpPr>
          <p:cNvPr id="37" name="Right Arrow 36"/>
          <p:cNvSpPr/>
          <p:nvPr/>
        </p:nvSpPr>
        <p:spPr>
          <a:xfrm>
            <a:off x="5181600" y="4648200"/>
            <a:ext cx="9906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347" name="Group 87"/>
          <p:cNvGrpSpPr>
            <a:grpSpLocks/>
          </p:cNvGrpSpPr>
          <p:nvPr/>
        </p:nvGrpSpPr>
        <p:grpSpPr bwMode="auto">
          <a:xfrm>
            <a:off x="533400" y="4495800"/>
            <a:ext cx="762000" cy="733425"/>
            <a:chOff x="5334000" y="1066800"/>
            <a:chExt cx="1219200" cy="1266189"/>
          </a:xfrm>
        </p:grpSpPr>
        <p:sp>
          <p:nvSpPr>
            <p:cNvPr id="39" name="Rectangle 38"/>
            <p:cNvSpPr/>
            <p:nvPr/>
          </p:nvSpPr>
          <p:spPr>
            <a:xfrm>
              <a:off x="5334000" y="1066800"/>
              <a:ext cx="1219200" cy="1219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72" y="1166460"/>
              <a:ext cx="853704" cy="1166533"/>
              <a:chOff x="4287093" y="3944433"/>
              <a:chExt cx="694435" cy="1203363"/>
            </a:xfrm>
            <a:solidFill>
              <a:schemeClr val="bg1"/>
            </a:solidFill>
          </p:grpSpPr>
          <p:sp>
            <p:nvSpPr>
              <p:cNvPr id="49"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1"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8"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9" name="Rectangle 58"/>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pic>
        <p:nvPicPr>
          <p:cNvPr id="14348" name="Picture 2" descr="C:\Program Files\Microsoft Office\MEDIA\CAGCAT10\j0185604.wmf"/>
          <p:cNvPicPr>
            <a:picLocks noChangeAspect="1" noChangeArrowheads="1"/>
          </p:cNvPicPr>
          <p:nvPr/>
        </p:nvPicPr>
        <p:blipFill>
          <a:blip r:embed="rId5" cstate="print"/>
          <a:srcRect/>
          <a:stretch>
            <a:fillRect/>
          </a:stretch>
        </p:blipFill>
        <p:spPr bwMode="auto">
          <a:xfrm>
            <a:off x="6400800" y="4876800"/>
            <a:ext cx="609600" cy="609600"/>
          </a:xfrm>
          <a:prstGeom prst="rect">
            <a:avLst/>
          </a:prstGeom>
          <a:noFill/>
          <a:ln w="9525">
            <a:noFill/>
            <a:miter lim="800000"/>
            <a:headEnd/>
            <a:tailEnd/>
          </a:ln>
        </p:spPr>
      </p:pic>
      <p:pic>
        <p:nvPicPr>
          <p:cNvPr id="14349" name="Picture 2" descr="C:\Program Files\Microsoft Office\MEDIA\CAGCAT10\j0185604.wmf"/>
          <p:cNvPicPr>
            <a:picLocks noChangeAspect="1" noChangeArrowheads="1"/>
          </p:cNvPicPr>
          <p:nvPr/>
        </p:nvPicPr>
        <p:blipFill>
          <a:blip r:embed="rId5" cstate="print"/>
          <a:srcRect/>
          <a:stretch>
            <a:fillRect/>
          </a:stretch>
        </p:blipFill>
        <p:spPr bwMode="auto">
          <a:xfrm>
            <a:off x="6477000" y="4267200"/>
            <a:ext cx="609600" cy="609600"/>
          </a:xfrm>
          <a:prstGeom prst="rect">
            <a:avLst/>
          </a:prstGeom>
          <a:noFill/>
          <a:ln w="9525">
            <a:noFill/>
            <a:miter lim="800000"/>
            <a:headEnd/>
            <a:tailEnd/>
          </a:ln>
        </p:spPr>
      </p:pic>
      <p:pic>
        <p:nvPicPr>
          <p:cNvPr id="14350" name="Picture 11"/>
          <p:cNvPicPr>
            <a:picLocks noChangeAspect="1" noChangeArrowheads="1"/>
          </p:cNvPicPr>
          <p:nvPr/>
        </p:nvPicPr>
        <p:blipFill>
          <a:blip r:embed="rId3" cstate="print"/>
          <a:srcRect/>
          <a:stretch>
            <a:fillRect/>
          </a:stretch>
        </p:blipFill>
        <p:spPr bwMode="auto">
          <a:xfrm>
            <a:off x="1447800" y="4419600"/>
            <a:ext cx="914400" cy="531813"/>
          </a:xfrm>
          <a:prstGeom prst="rect">
            <a:avLst/>
          </a:prstGeom>
          <a:noFill/>
          <a:ln w="9525">
            <a:noFill/>
            <a:miter lim="800000"/>
            <a:headEnd/>
            <a:tailEnd/>
          </a:ln>
        </p:spPr>
      </p:pic>
      <p:sp>
        <p:nvSpPr>
          <p:cNvPr id="38" name="Title 1"/>
          <p:cNvSpPr txBox="1">
            <a:spLocks/>
          </p:cNvSpPr>
          <p:nvPr/>
        </p:nvSpPr>
        <p:spPr>
          <a:xfrm>
            <a:off x="0" y="0"/>
            <a:ext cx="7391400" cy="914400"/>
          </a:xfrm>
          <a:prstGeom prst="rect">
            <a:avLst/>
          </a:prstGeom>
        </p:spPr>
        <p:txBody>
          <a:bodyPr anchor="ctr"/>
          <a:lstStyle/>
          <a:p>
            <a:pPr fontAlgn="auto">
              <a:spcAft>
                <a:spcPts val="0"/>
              </a:spcAft>
              <a:defRPr/>
            </a:pPr>
            <a:r>
              <a:rPr lang="en-US" sz="4000" dirty="0">
                <a:solidFill>
                  <a:srgbClr val="FFC000"/>
                </a:solidFill>
                <a:latin typeface="+mj-lt"/>
                <a:ea typeface="+mj-ea"/>
                <a:cs typeface="+mj-cs"/>
              </a:rPr>
              <a:t>Energy Supply Chain (generic)</a:t>
            </a:r>
          </a:p>
        </p:txBody>
      </p:sp>
      <p:sp>
        <p:nvSpPr>
          <p:cNvPr id="22" name="Rectangle 21"/>
          <p:cNvSpPr/>
          <p:nvPr/>
        </p:nvSpPr>
        <p:spPr>
          <a:xfrm>
            <a:off x="3810000" y="5638800"/>
            <a:ext cx="1447800" cy="381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SUPPLIERS</a:t>
            </a:r>
          </a:p>
        </p:txBody>
      </p:sp>
      <p:sp>
        <p:nvSpPr>
          <p:cNvPr id="23" name="Rectangle 22"/>
          <p:cNvSpPr/>
          <p:nvPr/>
        </p:nvSpPr>
        <p:spPr>
          <a:xfrm>
            <a:off x="6172200" y="5638800"/>
            <a:ext cx="1447800" cy="381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END USERS</a:t>
            </a:r>
          </a:p>
        </p:txBody>
      </p:sp>
      <p:sp>
        <p:nvSpPr>
          <p:cNvPr id="24" name="Rectangle 23"/>
          <p:cNvSpPr/>
          <p:nvPr/>
        </p:nvSpPr>
        <p:spPr>
          <a:xfrm>
            <a:off x="914400" y="5638800"/>
            <a:ext cx="1828800" cy="381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GENERATORS</a:t>
            </a:r>
          </a:p>
        </p:txBody>
      </p:sp>
      <p:grpSp>
        <p:nvGrpSpPr>
          <p:cNvPr id="25" name="Group 6"/>
          <p:cNvGrpSpPr>
            <a:grpSpLocks/>
          </p:cNvGrpSpPr>
          <p:nvPr/>
        </p:nvGrpSpPr>
        <p:grpSpPr bwMode="auto">
          <a:xfrm>
            <a:off x="6781800" y="6248400"/>
            <a:ext cx="1700213" cy="301625"/>
            <a:chOff x="6656405" y="6248365"/>
            <a:chExt cx="2446680" cy="530221"/>
          </a:xfrm>
        </p:grpSpPr>
        <p:grpSp>
          <p:nvGrpSpPr>
            <p:cNvPr id="26" name="Group 40"/>
            <p:cNvGrpSpPr>
              <a:grpSpLocks/>
            </p:cNvGrpSpPr>
            <p:nvPr/>
          </p:nvGrpSpPr>
          <p:grpSpPr bwMode="auto">
            <a:xfrm>
              <a:off x="6656405" y="6248365"/>
              <a:ext cx="533403" cy="530221"/>
              <a:chOff x="2383" y="3438"/>
              <a:chExt cx="396" cy="394"/>
            </a:xfrm>
          </p:grpSpPr>
          <p:sp>
            <p:nvSpPr>
              <p:cNvPr id="28"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9"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4"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0"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2"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3"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4"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5"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6"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7"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0"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1"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2"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3"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4"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5"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6"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7"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8"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9"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27"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a:t/>
            </a:r>
            <a:br>
              <a:rPr lang="en-US"/>
            </a:br>
            <a:endParaRPr lang="en-US"/>
          </a:p>
        </p:txBody>
      </p:sp>
      <p:sp>
        <p:nvSpPr>
          <p:cNvPr id="45" name="Title 1"/>
          <p:cNvSpPr txBox="1">
            <a:spLocks/>
          </p:cNvSpPr>
          <p:nvPr/>
        </p:nvSpPr>
        <p:spPr>
          <a:xfrm>
            <a:off x="457200" y="0"/>
            <a:ext cx="8915400" cy="1143000"/>
          </a:xfrm>
          <a:prstGeom prst="rect">
            <a:avLst/>
          </a:prstGeom>
        </p:spPr>
        <p:txBody>
          <a:bodyPr anchor="ctr">
            <a:normAutofit/>
          </a:bodyPr>
          <a:lstStyle/>
          <a:p>
            <a:pPr fontAlgn="auto">
              <a:spcAft>
                <a:spcPts val="0"/>
              </a:spcAft>
              <a:defRPr/>
            </a:pPr>
            <a:endParaRPr lang="en-US" sz="3200" dirty="0">
              <a:solidFill>
                <a:srgbClr val="FFC000"/>
              </a:solidFill>
              <a:latin typeface="+mj-lt"/>
              <a:ea typeface="+mj-ea"/>
              <a:cs typeface="+mj-cs"/>
            </a:endParaRPr>
          </a:p>
        </p:txBody>
      </p:sp>
      <p:sp>
        <p:nvSpPr>
          <p:cNvPr id="57" name="Up Arrow 56"/>
          <p:cNvSpPr/>
          <p:nvPr/>
        </p:nvSpPr>
        <p:spPr>
          <a:xfrm>
            <a:off x="1219200" y="1905000"/>
            <a:ext cx="304800" cy="2514600"/>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Up Arrow 59"/>
          <p:cNvSpPr/>
          <p:nvPr/>
        </p:nvSpPr>
        <p:spPr>
          <a:xfrm>
            <a:off x="4191000" y="2667000"/>
            <a:ext cx="304800" cy="1524000"/>
          </a:xfrm>
          <a:prstGeom prs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6" name="Rectangle 61"/>
          <p:cNvSpPr>
            <a:spLocks noChangeArrowheads="1"/>
          </p:cNvSpPr>
          <p:nvPr/>
        </p:nvSpPr>
        <p:spPr bwMode="auto">
          <a:xfrm>
            <a:off x="868363" y="1447800"/>
            <a:ext cx="1120775" cy="400050"/>
          </a:xfrm>
          <a:prstGeom prst="rect">
            <a:avLst/>
          </a:prstGeom>
          <a:noFill/>
          <a:ln w="9525">
            <a:noFill/>
            <a:miter lim="800000"/>
            <a:headEnd/>
            <a:tailEnd/>
          </a:ln>
        </p:spPr>
        <p:txBody>
          <a:bodyPr wrap="none">
            <a:spAutoFit/>
          </a:bodyPr>
          <a:lstStyle/>
          <a:p>
            <a:pPr algn="ctr"/>
            <a:r>
              <a:rPr lang="en-US" sz="2000" b="1">
                <a:latin typeface="Calibri" pitchFamily="34" charset="0"/>
              </a:rPr>
              <a:t>SCOPE 1 </a:t>
            </a:r>
          </a:p>
        </p:txBody>
      </p:sp>
      <p:sp>
        <p:nvSpPr>
          <p:cNvPr id="63" name="Rectangle 62"/>
          <p:cNvSpPr>
            <a:spLocks noChangeArrowheads="1"/>
          </p:cNvSpPr>
          <p:nvPr/>
        </p:nvSpPr>
        <p:spPr bwMode="auto">
          <a:xfrm>
            <a:off x="3597275" y="1752600"/>
            <a:ext cx="1411288" cy="708025"/>
          </a:xfrm>
          <a:prstGeom prst="rect">
            <a:avLst/>
          </a:prstGeom>
          <a:noFill/>
          <a:ln w="9525">
            <a:noFill/>
            <a:miter lim="800000"/>
            <a:headEnd/>
            <a:tailEnd/>
          </a:ln>
        </p:spPr>
        <p:txBody>
          <a:bodyPr wrap="none">
            <a:spAutoFit/>
          </a:bodyPr>
          <a:lstStyle/>
          <a:p>
            <a:pPr algn="ctr"/>
            <a:r>
              <a:rPr lang="en-US" sz="2000" b="1">
                <a:latin typeface="Calibri" pitchFamily="34" charset="0"/>
              </a:rPr>
              <a:t>SCOPE 2 </a:t>
            </a:r>
          </a:p>
          <a:p>
            <a:pPr algn="ctr"/>
            <a:r>
              <a:rPr lang="en-US" sz="2000" b="1">
                <a:latin typeface="Calibri" pitchFamily="34" charset="0"/>
              </a:rPr>
              <a:t>( for T &amp; D) </a:t>
            </a:r>
          </a:p>
        </p:txBody>
      </p:sp>
      <p:sp>
        <p:nvSpPr>
          <p:cNvPr id="64" name="Rectangle 63"/>
          <p:cNvSpPr>
            <a:spLocks noChangeArrowheads="1"/>
          </p:cNvSpPr>
          <p:nvPr/>
        </p:nvSpPr>
        <p:spPr bwMode="auto">
          <a:xfrm>
            <a:off x="6203950" y="1828800"/>
            <a:ext cx="1063625" cy="400050"/>
          </a:xfrm>
          <a:prstGeom prst="rect">
            <a:avLst/>
          </a:prstGeom>
          <a:noFill/>
          <a:ln w="9525">
            <a:noFill/>
            <a:miter lim="800000"/>
            <a:headEnd/>
            <a:tailEnd/>
          </a:ln>
        </p:spPr>
        <p:txBody>
          <a:bodyPr wrap="none">
            <a:spAutoFit/>
          </a:bodyPr>
          <a:lstStyle/>
          <a:p>
            <a:pPr algn="ctr"/>
            <a:r>
              <a:rPr lang="en-US" sz="2000" b="1">
                <a:latin typeface="Calibri" pitchFamily="34" charset="0"/>
              </a:rPr>
              <a:t>SCOPE 2</a:t>
            </a:r>
          </a:p>
        </p:txBody>
      </p:sp>
      <p:sp>
        <p:nvSpPr>
          <p:cNvPr id="65" name="Up Arrow 64"/>
          <p:cNvSpPr/>
          <p:nvPr/>
        </p:nvSpPr>
        <p:spPr>
          <a:xfrm>
            <a:off x="6553200" y="2590800"/>
            <a:ext cx="304800" cy="1524000"/>
          </a:xfrm>
          <a:prstGeom prs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70" name="Picture 29"/>
          <p:cNvPicPr>
            <a:picLocks noChangeAspect="1" noChangeArrowheads="1"/>
          </p:cNvPicPr>
          <p:nvPr/>
        </p:nvPicPr>
        <p:blipFill>
          <a:blip r:embed="rId3" cstate="print"/>
          <a:srcRect/>
          <a:stretch>
            <a:fillRect/>
          </a:stretch>
        </p:blipFill>
        <p:spPr bwMode="auto">
          <a:xfrm>
            <a:off x="1295400" y="5105400"/>
            <a:ext cx="762000" cy="442913"/>
          </a:xfrm>
          <a:prstGeom prst="rect">
            <a:avLst/>
          </a:prstGeom>
          <a:noFill/>
          <a:ln w="9525">
            <a:noFill/>
            <a:miter lim="800000"/>
            <a:headEnd/>
            <a:tailEnd/>
          </a:ln>
        </p:spPr>
      </p:pic>
      <p:pic>
        <p:nvPicPr>
          <p:cNvPr id="15371" name="Picture 2" descr="C:\Documents and Settings\Mary.Sotos\Local Settings\Temporary Internet Files\Content.IE5\CG4PWF05\MC900239475[1].wmf"/>
          <p:cNvPicPr>
            <a:picLocks noChangeAspect="1" noChangeArrowheads="1"/>
          </p:cNvPicPr>
          <p:nvPr/>
        </p:nvPicPr>
        <p:blipFill>
          <a:blip r:embed="rId4" cstate="print"/>
          <a:srcRect/>
          <a:stretch>
            <a:fillRect/>
          </a:stretch>
        </p:blipFill>
        <p:spPr bwMode="auto">
          <a:xfrm>
            <a:off x="4114800" y="4572000"/>
            <a:ext cx="685800" cy="711200"/>
          </a:xfrm>
          <a:prstGeom prst="rect">
            <a:avLst/>
          </a:prstGeom>
          <a:solidFill>
            <a:schemeClr val="tx1"/>
          </a:solidFill>
          <a:ln w="9525">
            <a:noFill/>
            <a:miter lim="800000"/>
            <a:headEnd/>
            <a:tailEnd/>
          </a:ln>
        </p:spPr>
      </p:pic>
      <p:sp>
        <p:nvSpPr>
          <p:cNvPr id="32" name="Rectangle 31"/>
          <p:cNvSpPr/>
          <p:nvPr/>
        </p:nvSpPr>
        <p:spPr>
          <a:xfrm>
            <a:off x="3810000" y="5638800"/>
            <a:ext cx="1447800" cy="381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SUPPLIERS</a:t>
            </a:r>
          </a:p>
        </p:txBody>
      </p:sp>
      <p:sp>
        <p:nvSpPr>
          <p:cNvPr id="33" name="Right Arrow 32"/>
          <p:cNvSpPr/>
          <p:nvPr/>
        </p:nvSpPr>
        <p:spPr>
          <a:xfrm>
            <a:off x="2743200" y="4648200"/>
            <a:ext cx="9144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74" name="Picture 2" descr="C:\Program Files\Microsoft Office\MEDIA\CAGCAT10\j0185604.wmf"/>
          <p:cNvPicPr>
            <a:picLocks noChangeAspect="1" noChangeArrowheads="1"/>
          </p:cNvPicPr>
          <p:nvPr/>
        </p:nvPicPr>
        <p:blipFill>
          <a:blip r:embed="rId5" cstate="print"/>
          <a:srcRect/>
          <a:stretch>
            <a:fillRect/>
          </a:stretch>
        </p:blipFill>
        <p:spPr bwMode="auto">
          <a:xfrm>
            <a:off x="6934200" y="4648200"/>
            <a:ext cx="609600" cy="609600"/>
          </a:xfrm>
          <a:prstGeom prst="rect">
            <a:avLst/>
          </a:prstGeom>
          <a:noFill/>
          <a:ln w="9525">
            <a:noFill/>
            <a:miter lim="800000"/>
            <a:headEnd/>
            <a:tailEnd/>
          </a:ln>
        </p:spPr>
      </p:pic>
      <p:sp>
        <p:nvSpPr>
          <p:cNvPr id="35" name="Rectangle 34"/>
          <p:cNvSpPr/>
          <p:nvPr/>
        </p:nvSpPr>
        <p:spPr>
          <a:xfrm>
            <a:off x="6172200" y="5638800"/>
            <a:ext cx="1447800" cy="381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END USERS</a:t>
            </a:r>
          </a:p>
        </p:txBody>
      </p:sp>
      <p:sp>
        <p:nvSpPr>
          <p:cNvPr id="36" name="Rectangle 35"/>
          <p:cNvSpPr/>
          <p:nvPr/>
        </p:nvSpPr>
        <p:spPr>
          <a:xfrm>
            <a:off x="914400" y="5638800"/>
            <a:ext cx="1828800" cy="381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GENERATORS</a:t>
            </a:r>
          </a:p>
        </p:txBody>
      </p:sp>
      <p:sp>
        <p:nvSpPr>
          <p:cNvPr id="37" name="Right Arrow 36"/>
          <p:cNvSpPr/>
          <p:nvPr/>
        </p:nvSpPr>
        <p:spPr>
          <a:xfrm>
            <a:off x="5181600" y="4648200"/>
            <a:ext cx="9906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5378" name="Group 87"/>
          <p:cNvGrpSpPr>
            <a:grpSpLocks/>
          </p:cNvGrpSpPr>
          <p:nvPr/>
        </p:nvGrpSpPr>
        <p:grpSpPr bwMode="auto">
          <a:xfrm>
            <a:off x="533400" y="4495800"/>
            <a:ext cx="762000" cy="733425"/>
            <a:chOff x="5334000" y="1066800"/>
            <a:chExt cx="1219200" cy="1266189"/>
          </a:xfrm>
        </p:grpSpPr>
        <p:sp>
          <p:nvSpPr>
            <p:cNvPr id="39" name="Rectangle 38"/>
            <p:cNvSpPr/>
            <p:nvPr/>
          </p:nvSpPr>
          <p:spPr>
            <a:xfrm>
              <a:off x="5334000" y="1066800"/>
              <a:ext cx="1219200" cy="1219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72" y="1166460"/>
              <a:ext cx="853704" cy="1166533"/>
              <a:chOff x="4287093" y="3944433"/>
              <a:chExt cx="694435" cy="1203363"/>
            </a:xfrm>
            <a:solidFill>
              <a:schemeClr val="bg1"/>
            </a:solidFill>
          </p:grpSpPr>
          <p:sp>
            <p:nvSpPr>
              <p:cNvPr id="49"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1"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8"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9" name="Rectangle 58"/>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pic>
        <p:nvPicPr>
          <p:cNvPr id="15379" name="Picture 2" descr="C:\Program Files\Microsoft Office\MEDIA\CAGCAT10\j0185604.wmf"/>
          <p:cNvPicPr>
            <a:picLocks noChangeAspect="1" noChangeArrowheads="1"/>
          </p:cNvPicPr>
          <p:nvPr/>
        </p:nvPicPr>
        <p:blipFill>
          <a:blip r:embed="rId5" cstate="print"/>
          <a:srcRect/>
          <a:stretch>
            <a:fillRect/>
          </a:stretch>
        </p:blipFill>
        <p:spPr bwMode="auto">
          <a:xfrm>
            <a:off x="6400800" y="4876800"/>
            <a:ext cx="609600" cy="609600"/>
          </a:xfrm>
          <a:prstGeom prst="rect">
            <a:avLst/>
          </a:prstGeom>
          <a:noFill/>
          <a:ln w="9525">
            <a:noFill/>
            <a:miter lim="800000"/>
            <a:headEnd/>
            <a:tailEnd/>
          </a:ln>
        </p:spPr>
      </p:pic>
      <p:pic>
        <p:nvPicPr>
          <p:cNvPr id="15380" name="Picture 2" descr="C:\Program Files\Microsoft Office\MEDIA\CAGCAT10\j0185604.wmf"/>
          <p:cNvPicPr>
            <a:picLocks noChangeAspect="1" noChangeArrowheads="1"/>
          </p:cNvPicPr>
          <p:nvPr/>
        </p:nvPicPr>
        <p:blipFill>
          <a:blip r:embed="rId5" cstate="print"/>
          <a:srcRect/>
          <a:stretch>
            <a:fillRect/>
          </a:stretch>
        </p:blipFill>
        <p:spPr bwMode="auto">
          <a:xfrm>
            <a:off x="6477000" y="4267200"/>
            <a:ext cx="609600" cy="609600"/>
          </a:xfrm>
          <a:prstGeom prst="rect">
            <a:avLst/>
          </a:prstGeom>
          <a:noFill/>
          <a:ln w="9525">
            <a:noFill/>
            <a:miter lim="800000"/>
            <a:headEnd/>
            <a:tailEnd/>
          </a:ln>
        </p:spPr>
      </p:pic>
      <p:pic>
        <p:nvPicPr>
          <p:cNvPr id="15381" name="Picture 11"/>
          <p:cNvPicPr>
            <a:picLocks noChangeAspect="1" noChangeArrowheads="1"/>
          </p:cNvPicPr>
          <p:nvPr/>
        </p:nvPicPr>
        <p:blipFill>
          <a:blip r:embed="rId3" cstate="print"/>
          <a:srcRect/>
          <a:stretch>
            <a:fillRect/>
          </a:stretch>
        </p:blipFill>
        <p:spPr bwMode="auto">
          <a:xfrm>
            <a:off x="1447800" y="4419600"/>
            <a:ext cx="914400" cy="531813"/>
          </a:xfrm>
          <a:prstGeom prst="rect">
            <a:avLst/>
          </a:prstGeom>
          <a:noFill/>
          <a:ln w="9525">
            <a:noFill/>
            <a:miter lim="800000"/>
            <a:headEnd/>
            <a:tailEnd/>
          </a:ln>
        </p:spPr>
      </p:pic>
      <p:sp>
        <p:nvSpPr>
          <p:cNvPr id="29" name="Title 1"/>
          <p:cNvSpPr txBox="1">
            <a:spLocks/>
          </p:cNvSpPr>
          <p:nvPr/>
        </p:nvSpPr>
        <p:spPr>
          <a:xfrm>
            <a:off x="0" y="0"/>
            <a:ext cx="7391400" cy="914400"/>
          </a:xfrm>
          <a:prstGeom prst="rect">
            <a:avLst/>
          </a:prstGeom>
        </p:spPr>
        <p:txBody>
          <a:bodyPr anchor="ctr"/>
          <a:lstStyle/>
          <a:p>
            <a:pPr fontAlgn="auto">
              <a:spcAft>
                <a:spcPts val="0"/>
              </a:spcAft>
              <a:defRPr/>
            </a:pPr>
            <a:r>
              <a:rPr lang="en-US" sz="4000" dirty="0">
                <a:solidFill>
                  <a:srgbClr val="FFC000"/>
                </a:solidFill>
                <a:latin typeface="+mj-lt"/>
                <a:ea typeface="+mj-ea"/>
                <a:cs typeface="+mj-cs"/>
              </a:rPr>
              <a:t>Energy Supply Chain (generic)</a:t>
            </a:r>
          </a:p>
        </p:txBody>
      </p:sp>
      <p:grpSp>
        <p:nvGrpSpPr>
          <p:cNvPr id="30" name="Group 6"/>
          <p:cNvGrpSpPr>
            <a:grpSpLocks/>
          </p:cNvGrpSpPr>
          <p:nvPr/>
        </p:nvGrpSpPr>
        <p:grpSpPr bwMode="auto">
          <a:xfrm>
            <a:off x="6781800" y="6248400"/>
            <a:ext cx="1700213" cy="301625"/>
            <a:chOff x="6656405" y="6248365"/>
            <a:chExt cx="2446680" cy="530221"/>
          </a:xfrm>
        </p:grpSpPr>
        <p:grpSp>
          <p:nvGrpSpPr>
            <p:cNvPr id="31" name="Group 40"/>
            <p:cNvGrpSpPr>
              <a:grpSpLocks/>
            </p:cNvGrpSpPr>
            <p:nvPr/>
          </p:nvGrpSpPr>
          <p:grpSpPr bwMode="auto">
            <a:xfrm>
              <a:off x="6656405" y="6248365"/>
              <a:ext cx="533403" cy="530221"/>
              <a:chOff x="2383" y="3438"/>
              <a:chExt cx="396" cy="394"/>
            </a:xfrm>
          </p:grpSpPr>
          <p:sp>
            <p:nvSpPr>
              <p:cNvPr id="38"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0"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2"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3"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4"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5"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6"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2"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6"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7"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8"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9"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0"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1"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2"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3"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4"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5"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6"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7"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8"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9"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34"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3" grpId="0"/>
      <p:bldP spid="64" grpId="0"/>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a:t/>
            </a:r>
            <a:br>
              <a:rPr lang="en-US"/>
            </a:br>
            <a:endParaRPr lang="en-US"/>
          </a:p>
        </p:txBody>
      </p:sp>
      <p:sp>
        <p:nvSpPr>
          <p:cNvPr id="45" name="Title 1"/>
          <p:cNvSpPr txBox="1">
            <a:spLocks/>
          </p:cNvSpPr>
          <p:nvPr/>
        </p:nvSpPr>
        <p:spPr>
          <a:xfrm>
            <a:off x="457200" y="0"/>
            <a:ext cx="8915400" cy="1143000"/>
          </a:xfrm>
          <a:prstGeom prst="rect">
            <a:avLst/>
          </a:prstGeom>
        </p:spPr>
        <p:txBody>
          <a:bodyPr anchor="ctr">
            <a:normAutofit/>
          </a:bodyPr>
          <a:lstStyle/>
          <a:p>
            <a:pPr fontAlgn="auto">
              <a:spcAft>
                <a:spcPts val="0"/>
              </a:spcAft>
              <a:defRPr/>
            </a:pPr>
            <a:endParaRPr lang="en-US" sz="3200" dirty="0">
              <a:solidFill>
                <a:srgbClr val="FFC000"/>
              </a:solidFill>
              <a:latin typeface="+mj-lt"/>
              <a:ea typeface="+mj-ea"/>
              <a:cs typeface="+mj-cs"/>
            </a:endParaRPr>
          </a:p>
        </p:txBody>
      </p:sp>
      <p:sp>
        <p:nvSpPr>
          <p:cNvPr id="33" name="Right Arrow 32"/>
          <p:cNvSpPr/>
          <p:nvPr/>
        </p:nvSpPr>
        <p:spPr>
          <a:xfrm>
            <a:off x="2743200" y="4648200"/>
            <a:ext cx="9144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a:spLocks noChangeArrowheads="1"/>
          </p:cNvSpPr>
          <p:nvPr/>
        </p:nvSpPr>
        <p:spPr bwMode="auto">
          <a:xfrm>
            <a:off x="0" y="685800"/>
            <a:ext cx="2743200" cy="708025"/>
          </a:xfrm>
          <a:prstGeom prst="rect">
            <a:avLst/>
          </a:prstGeom>
          <a:noFill/>
          <a:ln w="9525">
            <a:noFill/>
            <a:miter lim="800000"/>
            <a:headEnd/>
            <a:tailEnd/>
          </a:ln>
        </p:spPr>
        <p:txBody>
          <a:bodyPr>
            <a:spAutoFit/>
          </a:bodyPr>
          <a:lstStyle/>
          <a:p>
            <a:pPr algn="ctr"/>
            <a:r>
              <a:rPr lang="en-US" sz="2000" b="1">
                <a:solidFill>
                  <a:srgbClr val="FFC000"/>
                </a:solidFill>
                <a:latin typeface="Calibri" pitchFamily="34" charset="0"/>
              </a:rPr>
              <a:t>EMISSIONS CAP on POWER SECTOR</a:t>
            </a:r>
          </a:p>
        </p:txBody>
      </p:sp>
      <p:sp>
        <p:nvSpPr>
          <p:cNvPr id="29" name="Rectangle 28"/>
          <p:cNvSpPr>
            <a:spLocks noChangeArrowheads="1"/>
          </p:cNvSpPr>
          <p:nvPr/>
        </p:nvSpPr>
        <p:spPr bwMode="auto">
          <a:xfrm>
            <a:off x="2133600" y="2667000"/>
            <a:ext cx="1905000" cy="923925"/>
          </a:xfrm>
          <a:prstGeom prst="rect">
            <a:avLst/>
          </a:prstGeom>
          <a:noFill/>
          <a:ln w="9525">
            <a:noFill/>
            <a:miter lim="800000"/>
            <a:headEnd/>
            <a:tailEnd/>
          </a:ln>
        </p:spPr>
        <p:txBody>
          <a:bodyPr>
            <a:spAutoFit/>
          </a:bodyPr>
          <a:lstStyle/>
          <a:p>
            <a:pPr algn="ctr"/>
            <a:r>
              <a:rPr lang="en-US" b="1">
                <a:solidFill>
                  <a:srgbClr val="FFC000"/>
                </a:solidFill>
                <a:latin typeface="Calibri" pitchFamily="34" charset="0"/>
              </a:rPr>
              <a:t>RENEWABLE ENERGY STANDARD</a:t>
            </a:r>
          </a:p>
        </p:txBody>
      </p:sp>
      <p:sp>
        <p:nvSpPr>
          <p:cNvPr id="38" name="Arc 37"/>
          <p:cNvSpPr/>
          <p:nvPr/>
        </p:nvSpPr>
        <p:spPr>
          <a:xfrm>
            <a:off x="533400" y="1447800"/>
            <a:ext cx="1828800" cy="838200"/>
          </a:xfrm>
          <a:prstGeom prst="arc">
            <a:avLst>
              <a:gd name="adj1" fmla="val 10733745"/>
              <a:gd name="adj2" fmla="val 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0" name="Arc 39"/>
          <p:cNvSpPr/>
          <p:nvPr/>
        </p:nvSpPr>
        <p:spPr>
          <a:xfrm rot="5400000">
            <a:off x="2019300" y="4305300"/>
            <a:ext cx="2438400" cy="1143000"/>
          </a:xfrm>
          <a:prstGeom prst="arc">
            <a:avLst>
              <a:gd name="adj1" fmla="val 10501685"/>
              <a:gd name="adj2" fmla="val 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1" name="Title 1"/>
          <p:cNvSpPr txBox="1">
            <a:spLocks/>
          </p:cNvSpPr>
          <p:nvPr/>
        </p:nvSpPr>
        <p:spPr>
          <a:xfrm>
            <a:off x="914400" y="0"/>
            <a:ext cx="8229600" cy="1066800"/>
          </a:xfrm>
          <a:prstGeom prst="rect">
            <a:avLst/>
          </a:prstGeom>
        </p:spPr>
        <p:txBody>
          <a:bodyPr anchor="ctr"/>
          <a:lstStyle/>
          <a:p>
            <a:pPr algn="r" fontAlgn="auto">
              <a:spcAft>
                <a:spcPts val="0"/>
              </a:spcAft>
              <a:defRPr/>
            </a:pPr>
            <a:r>
              <a:rPr lang="en-US" sz="4000" dirty="0">
                <a:solidFill>
                  <a:srgbClr val="FFC000"/>
                </a:solidFill>
                <a:latin typeface="+mj-lt"/>
                <a:ea typeface="+mj-ea"/>
                <a:cs typeface="+mj-cs"/>
              </a:rPr>
              <a:t>Example energy policies within the energy supply chain</a:t>
            </a:r>
          </a:p>
        </p:txBody>
      </p:sp>
      <p:sp>
        <p:nvSpPr>
          <p:cNvPr id="42" name="Up Arrow 41"/>
          <p:cNvSpPr/>
          <p:nvPr/>
        </p:nvSpPr>
        <p:spPr>
          <a:xfrm>
            <a:off x="1219200" y="1905000"/>
            <a:ext cx="304800" cy="2514600"/>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Up Arrow 42"/>
          <p:cNvSpPr/>
          <p:nvPr/>
        </p:nvSpPr>
        <p:spPr>
          <a:xfrm>
            <a:off x="4191000" y="2667000"/>
            <a:ext cx="304800" cy="1524000"/>
          </a:xfrm>
          <a:prstGeom prs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6" name="Rectangle 43"/>
          <p:cNvSpPr>
            <a:spLocks noChangeArrowheads="1"/>
          </p:cNvSpPr>
          <p:nvPr/>
        </p:nvSpPr>
        <p:spPr bwMode="auto">
          <a:xfrm>
            <a:off x="868363" y="1447800"/>
            <a:ext cx="1120775" cy="400050"/>
          </a:xfrm>
          <a:prstGeom prst="rect">
            <a:avLst/>
          </a:prstGeom>
          <a:noFill/>
          <a:ln w="9525">
            <a:noFill/>
            <a:miter lim="800000"/>
            <a:headEnd/>
            <a:tailEnd/>
          </a:ln>
        </p:spPr>
        <p:txBody>
          <a:bodyPr wrap="none">
            <a:spAutoFit/>
          </a:bodyPr>
          <a:lstStyle/>
          <a:p>
            <a:pPr algn="ctr"/>
            <a:r>
              <a:rPr lang="en-US" sz="2000" b="1">
                <a:latin typeface="Calibri" pitchFamily="34" charset="0"/>
              </a:rPr>
              <a:t>SCOPE 1 </a:t>
            </a:r>
          </a:p>
        </p:txBody>
      </p:sp>
      <p:sp>
        <p:nvSpPr>
          <p:cNvPr id="16397" name="Rectangle 45"/>
          <p:cNvSpPr>
            <a:spLocks noChangeArrowheads="1"/>
          </p:cNvSpPr>
          <p:nvPr/>
        </p:nvSpPr>
        <p:spPr bwMode="auto">
          <a:xfrm>
            <a:off x="3597275" y="1752600"/>
            <a:ext cx="1411288" cy="708025"/>
          </a:xfrm>
          <a:prstGeom prst="rect">
            <a:avLst/>
          </a:prstGeom>
          <a:noFill/>
          <a:ln w="9525">
            <a:noFill/>
            <a:miter lim="800000"/>
            <a:headEnd/>
            <a:tailEnd/>
          </a:ln>
        </p:spPr>
        <p:txBody>
          <a:bodyPr wrap="none">
            <a:spAutoFit/>
          </a:bodyPr>
          <a:lstStyle/>
          <a:p>
            <a:pPr algn="ctr"/>
            <a:r>
              <a:rPr lang="en-US" sz="2000" b="1">
                <a:latin typeface="Calibri" pitchFamily="34" charset="0"/>
              </a:rPr>
              <a:t>SCOPE 2 </a:t>
            </a:r>
          </a:p>
          <a:p>
            <a:pPr algn="ctr"/>
            <a:r>
              <a:rPr lang="en-US" sz="2000" b="1">
                <a:latin typeface="Calibri" pitchFamily="34" charset="0"/>
              </a:rPr>
              <a:t>( for T &amp; D) </a:t>
            </a:r>
          </a:p>
        </p:txBody>
      </p:sp>
      <p:sp>
        <p:nvSpPr>
          <p:cNvPr id="16398" name="Rectangle 46"/>
          <p:cNvSpPr>
            <a:spLocks noChangeArrowheads="1"/>
          </p:cNvSpPr>
          <p:nvPr/>
        </p:nvSpPr>
        <p:spPr bwMode="auto">
          <a:xfrm>
            <a:off x="6203950" y="1828800"/>
            <a:ext cx="1063625" cy="400050"/>
          </a:xfrm>
          <a:prstGeom prst="rect">
            <a:avLst/>
          </a:prstGeom>
          <a:noFill/>
          <a:ln w="9525">
            <a:noFill/>
            <a:miter lim="800000"/>
            <a:headEnd/>
            <a:tailEnd/>
          </a:ln>
        </p:spPr>
        <p:txBody>
          <a:bodyPr wrap="none">
            <a:spAutoFit/>
          </a:bodyPr>
          <a:lstStyle/>
          <a:p>
            <a:pPr algn="ctr"/>
            <a:r>
              <a:rPr lang="en-US" sz="2000" b="1">
                <a:latin typeface="Calibri" pitchFamily="34" charset="0"/>
              </a:rPr>
              <a:t>SCOPE 2</a:t>
            </a:r>
          </a:p>
        </p:txBody>
      </p:sp>
      <p:sp>
        <p:nvSpPr>
          <p:cNvPr id="48" name="Up Arrow 47"/>
          <p:cNvSpPr/>
          <p:nvPr/>
        </p:nvSpPr>
        <p:spPr>
          <a:xfrm>
            <a:off x="6553200" y="2590800"/>
            <a:ext cx="304800" cy="1524000"/>
          </a:xfrm>
          <a:prstGeom prs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400" name="Picture 49"/>
          <p:cNvPicPr>
            <a:picLocks noChangeAspect="1" noChangeArrowheads="1"/>
          </p:cNvPicPr>
          <p:nvPr/>
        </p:nvPicPr>
        <p:blipFill>
          <a:blip r:embed="rId3" cstate="print"/>
          <a:srcRect/>
          <a:stretch>
            <a:fillRect/>
          </a:stretch>
        </p:blipFill>
        <p:spPr bwMode="auto">
          <a:xfrm>
            <a:off x="1295400" y="5105400"/>
            <a:ext cx="762000" cy="442913"/>
          </a:xfrm>
          <a:prstGeom prst="rect">
            <a:avLst/>
          </a:prstGeom>
          <a:noFill/>
          <a:ln w="9525">
            <a:noFill/>
            <a:miter lim="800000"/>
            <a:headEnd/>
            <a:tailEnd/>
          </a:ln>
        </p:spPr>
      </p:pic>
      <p:pic>
        <p:nvPicPr>
          <p:cNvPr id="16401" name="Picture 2" descr="C:\Documents and Settings\Mary.Sotos\Local Settings\Temporary Internet Files\Content.IE5\CG4PWF05\MC900239475[1].wmf"/>
          <p:cNvPicPr>
            <a:picLocks noChangeAspect="1" noChangeArrowheads="1"/>
          </p:cNvPicPr>
          <p:nvPr/>
        </p:nvPicPr>
        <p:blipFill>
          <a:blip r:embed="rId4" cstate="print"/>
          <a:srcRect/>
          <a:stretch>
            <a:fillRect/>
          </a:stretch>
        </p:blipFill>
        <p:spPr bwMode="auto">
          <a:xfrm>
            <a:off x="4114800" y="4572000"/>
            <a:ext cx="685800" cy="711200"/>
          </a:xfrm>
          <a:prstGeom prst="rect">
            <a:avLst/>
          </a:prstGeom>
          <a:solidFill>
            <a:schemeClr val="tx1"/>
          </a:solidFill>
          <a:ln w="9525">
            <a:noFill/>
            <a:miter lim="800000"/>
            <a:headEnd/>
            <a:tailEnd/>
          </a:ln>
        </p:spPr>
      </p:pic>
      <p:sp>
        <p:nvSpPr>
          <p:cNvPr id="53" name="Rectangle 52"/>
          <p:cNvSpPr/>
          <p:nvPr/>
        </p:nvSpPr>
        <p:spPr>
          <a:xfrm>
            <a:off x="3810000" y="5638800"/>
            <a:ext cx="1447800" cy="381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SUPPLIERS</a:t>
            </a:r>
          </a:p>
        </p:txBody>
      </p:sp>
      <p:sp>
        <p:nvSpPr>
          <p:cNvPr id="54" name="Right Arrow 53"/>
          <p:cNvSpPr/>
          <p:nvPr/>
        </p:nvSpPr>
        <p:spPr>
          <a:xfrm>
            <a:off x="2743200" y="4648200"/>
            <a:ext cx="9144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404" name="Picture 2" descr="C:\Program Files\Microsoft Office\MEDIA\CAGCAT10\j0185604.wmf"/>
          <p:cNvPicPr>
            <a:picLocks noChangeAspect="1" noChangeArrowheads="1"/>
          </p:cNvPicPr>
          <p:nvPr/>
        </p:nvPicPr>
        <p:blipFill>
          <a:blip r:embed="rId5" cstate="print"/>
          <a:srcRect/>
          <a:stretch>
            <a:fillRect/>
          </a:stretch>
        </p:blipFill>
        <p:spPr bwMode="auto">
          <a:xfrm>
            <a:off x="6934200" y="4648200"/>
            <a:ext cx="609600" cy="609600"/>
          </a:xfrm>
          <a:prstGeom prst="rect">
            <a:avLst/>
          </a:prstGeom>
          <a:noFill/>
          <a:ln w="9525">
            <a:noFill/>
            <a:miter lim="800000"/>
            <a:headEnd/>
            <a:tailEnd/>
          </a:ln>
        </p:spPr>
      </p:pic>
      <p:sp>
        <p:nvSpPr>
          <p:cNvPr id="56" name="Rectangle 55"/>
          <p:cNvSpPr/>
          <p:nvPr/>
        </p:nvSpPr>
        <p:spPr>
          <a:xfrm>
            <a:off x="6172200" y="5638800"/>
            <a:ext cx="1447800" cy="381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END USERS</a:t>
            </a:r>
          </a:p>
        </p:txBody>
      </p:sp>
      <p:sp>
        <p:nvSpPr>
          <p:cNvPr id="68" name="Rectangle 67"/>
          <p:cNvSpPr/>
          <p:nvPr/>
        </p:nvSpPr>
        <p:spPr>
          <a:xfrm>
            <a:off x="914400" y="5638800"/>
            <a:ext cx="1828800" cy="381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GENERATORS</a:t>
            </a:r>
          </a:p>
        </p:txBody>
      </p:sp>
      <p:sp>
        <p:nvSpPr>
          <p:cNvPr id="69" name="Right Arrow 68"/>
          <p:cNvSpPr/>
          <p:nvPr/>
        </p:nvSpPr>
        <p:spPr>
          <a:xfrm>
            <a:off x="5181600" y="4648200"/>
            <a:ext cx="9906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408" name="Group 87"/>
          <p:cNvGrpSpPr>
            <a:grpSpLocks/>
          </p:cNvGrpSpPr>
          <p:nvPr/>
        </p:nvGrpSpPr>
        <p:grpSpPr bwMode="auto">
          <a:xfrm>
            <a:off x="533400" y="4495800"/>
            <a:ext cx="762000" cy="733425"/>
            <a:chOff x="5334000" y="1066800"/>
            <a:chExt cx="1219200" cy="1266189"/>
          </a:xfrm>
        </p:grpSpPr>
        <p:sp>
          <p:nvSpPr>
            <p:cNvPr id="71" name="Rectangle 70"/>
            <p:cNvSpPr/>
            <p:nvPr/>
          </p:nvSpPr>
          <p:spPr>
            <a:xfrm>
              <a:off x="5334000" y="1066800"/>
              <a:ext cx="1219200" cy="1219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72" y="1166460"/>
              <a:ext cx="853704" cy="1166533"/>
              <a:chOff x="4287093" y="3944433"/>
              <a:chExt cx="694435" cy="1203363"/>
            </a:xfrm>
            <a:solidFill>
              <a:schemeClr val="bg1"/>
            </a:solidFill>
          </p:grpSpPr>
          <p:sp>
            <p:nvSpPr>
              <p:cNvPr id="73"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4"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5"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6" name="Rectangle 75"/>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pic>
        <p:nvPicPr>
          <p:cNvPr id="16409" name="Picture 2" descr="C:\Program Files\Microsoft Office\MEDIA\CAGCAT10\j0185604.wmf"/>
          <p:cNvPicPr>
            <a:picLocks noChangeAspect="1" noChangeArrowheads="1"/>
          </p:cNvPicPr>
          <p:nvPr/>
        </p:nvPicPr>
        <p:blipFill>
          <a:blip r:embed="rId5" cstate="print"/>
          <a:srcRect/>
          <a:stretch>
            <a:fillRect/>
          </a:stretch>
        </p:blipFill>
        <p:spPr bwMode="auto">
          <a:xfrm>
            <a:off x="6400800" y="4876800"/>
            <a:ext cx="609600" cy="609600"/>
          </a:xfrm>
          <a:prstGeom prst="rect">
            <a:avLst/>
          </a:prstGeom>
          <a:noFill/>
          <a:ln w="9525">
            <a:noFill/>
            <a:miter lim="800000"/>
            <a:headEnd/>
            <a:tailEnd/>
          </a:ln>
        </p:spPr>
      </p:pic>
      <p:pic>
        <p:nvPicPr>
          <p:cNvPr id="16410" name="Picture 2" descr="C:\Program Files\Microsoft Office\MEDIA\CAGCAT10\j0185604.wmf"/>
          <p:cNvPicPr>
            <a:picLocks noChangeAspect="1" noChangeArrowheads="1"/>
          </p:cNvPicPr>
          <p:nvPr/>
        </p:nvPicPr>
        <p:blipFill>
          <a:blip r:embed="rId5" cstate="print"/>
          <a:srcRect/>
          <a:stretch>
            <a:fillRect/>
          </a:stretch>
        </p:blipFill>
        <p:spPr bwMode="auto">
          <a:xfrm>
            <a:off x="6477000" y="4267200"/>
            <a:ext cx="609600" cy="609600"/>
          </a:xfrm>
          <a:prstGeom prst="rect">
            <a:avLst/>
          </a:prstGeom>
          <a:noFill/>
          <a:ln w="9525">
            <a:noFill/>
            <a:miter lim="800000"/>
            <a:headEnd/>
            <a:tailEnd/>
          </a:ln>
        </p:spPr>
      </p:pic>
      <p:pic>
        <p:nvPicPr>
          <p:cNvPr id="16411" name="Picture 11"/>
          <p:cNvPicPr>
            <a:picLocks noChangeAspect="1" noChangeArrowheads="1"/>
          </p:cNvPicPr>
          <p:nvPr/>
        </p:nvPicPr>
        <p:blipFill>
          <a:blip r:embed="rId3" cstate="print"/>
          <a:srcRect/>
          <a:stretch>
            <a:fillRect/>
          </a:stretch>
        </p:blipFill>
        <p:spPr bwMode="auto">
          <a:xfrm>
            <a:off x="1447800" y="4419600"/>
            <a:ext cx="914400" cy="531813"/>
          </a:xfrm>
          <a:prstGeom prst="rect">
            <a:avLst/>
          </a:prstGeom>
          <a:noFill/>
          <a:ln w="9525">
            <a:noFill/>
            <a:miter lim="800000"/>
            <a:headEnd/>
            <a:tailEnd/>
          </a:ln>
        </p:spPr>
      </p:pic>
      <p:grpSp>
        <p:nvGrpSpPr>
          <p:cNvPr id="34" name="Group 6"/>
          <p:cNvGrpSpPr>
            <a:grpSpLocks/>
          </p:cNvGrpSpPr>
          <p:nvPr/>
        </p:nvGrpSpPr>
        <p:grpSpPr bwMode="auto">
          <a:xfrm>
            <a:off x="6781800" y="6248400"/>
            <a:ext cx="1700213" cy="301625"/>
            <a:chOff x="6656405" y="6248365"/>
            <a:chExt cx="2446680" cy="530221"/>
          </a:xfrm>
        </p:grpSpPr>
        <p:grpSp>
          <p:nvGrpSpPr>
            <p:cNvPr id="35" name="Group 40"/>
            <p:cNvGrpSpPr>
              <a:grpSpLocks/>
            </p:cNvGrpSpPr>
            <p:nvPr/>
          </p:nvGrpSpPr>
          <p:grpSpPr bwMode="auto">
            <a:xfrm>
              <a:off x="6656405" y="6248365"/>
              <a:ext cx="533403" cy="530221"/>
              <a:chOff x="2383" y="3438"/>
              <a:chExt cx="396" cy="394"/>
            </a:xfrm>
          </p:grpSpPr>
          <p:sp>
            <p:nvSpPr>
              <p:cNvPr id="37"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9"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0"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2"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5"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7"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8"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9"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0"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2"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3"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4"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5"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6"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7"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0"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2"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7"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8"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9"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0"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1"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3"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4"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36"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8"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0"/>
          <p:cNvGrpSpPr>
            <a:grpSpLocks/>
          </p:cNvGrpSpPr>
          <p:nvPr/>
        </p:nvGrpSpPr>
        <p:grpSpPr bwMode="auto">
          <a:xfrm>
            <a:off x="76200" y="1828800"/>
            <a:ext cx="2209800" cy="4876800"/>
            <a:chOff x="76200" y="1828800"/>
            <a:chExt cx="2209800" cy="4876800"/>
          </a:xfrm>
        </p:grpSpPr>
        <p:sp>
          <p:nvSpPr>
            <p:cNvPr id="59" name="Rectangle 58"/>
            <p:cNvSpPr/>
            <p:nvPr/>
          </p:nvSpPr>
          <p:spPr>
            <a:xfrm>
              <a:off x="76200" y="1828800"/>
              <a:ext cx="2133600" cy="48768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000" dirty="0">
                  <a:solidFill>
                    <a:schemeClr val="tx1">
                      <a:lumMod val="75000"/>
                    </a:schemeClr>
                  </a:solidFill>
                </a:rPr>
                <a:t>GOAL</a:t>
              </a:r>
            </a:p>
            <a:p>
              <a:pPr algn="ctr" fontAlgn="auto">
                <a:spcBef>
                  <a:spcPts val="0"/>
                </a:spcBef>
                <a:spcAft>
                  <a:spcPts val="0"/>
                </a:spcAft>
                <a:defRPr/>
              </a:pPr>
              <a:endParaRPr lang="en-US" sz="2000" dirty="0">
                <a:solidFill>
                  <a:schemeClr val="tx1">
                    <a:lumMod val="75000"/>
                  </a:schemeClr>
                </a:solidFill>
              </a:endParaRPr>
            </a:p>
            <a:p>
              <a:pPr algn="ctr" fontAlgn="auto">
                <a:spcBef>
                  <a:spcPts val="0"/>
                </a:spcBef>
                <a:spcAft>
                  <a:spcPts val="0"/>
                </a:spcAft>
                <a:defRPr/>
              </a:pPr>
              <a:r>
                <a:rPr lang="en-US" sz="2000" dirty="0">
                  <a:solidFill>
                    <a:schemeClr val="tx1">
                      <a:lumMod val="75000"/>
                    </a:schemeClr>
                  </a:solidFill>
                </a:rPr>
                <a:t>EXAMPLE ACTION</a:t>
              </a:r>
            </a:p>
            <a:p>
              <a:pPr algn="ctr" fontAlgn="auto">
                <a:spcBef>
                  <a:spcPts val="0"/>
                </a:spcBef>
                <a:spcAft>
                  <a:spcPts val="0"/>
                </a:spcAft>
                <a:defRPr/>
              </a:pPr>
              <a:endParaRPr lang="en-US" sz="2000" dirty="0">
                <a:solidFill>
                  <a:schemeClr val="tx1">
                    <a:lumMod val="75000"/>
                  </a:schemeClr>
                </a:solidFill>
              </a:endParaRPr>
            </a:p>
            <a:p>
              <a:pPr algn="ctr" fontAlgn="auto">
                <a:spcBef>
                  <a:spcPts val="0"/>
                </a:spcBef>
                <a:spcAft>
                  <a:spcPts val="0"/>
                </a:spcAft>
                <a:defRPr/>
              </a:pPr>
              <a:r>
                <a:rPr lang="en-US" sz="2000" dirty="0">
                  <a:solidFill>
                    <a:schemeClr val="tx1">
                      <a:lumMod val="75000"/>
                    </a:schemeClr>
                  </a:solidFill>
                </a:rPr>
                <a:t>EXAMPLE INSTRUMENT</a:t>
              </a:r>
            </a:p>
            <a:p>
              <a:pPr algn="ctr" fontAlgn="auto">
                <a:spcBef>
                  <a:spcPts val="0"/>
                </a:spcBef>
                <a:spcAft>
                  <a:spcPts val="0"/>
                </a:spcAft>
                <a:defRPr/>
              </a:pPr>
              <a:endParaRPr lang="en-US" sz="2000" dirty="0">
                <a:solidFill>
                  <a:schemeClr val="tx1">
                    <a:lumMod val="75000"/>
                  </a:schemeClr>
                </a:solidFill>
              </a:endParaRPr>
            </a:p>
            <a:p>
              <a:pPr algn="ctr" fontAlgn="auto">
                <a:spcBef>
                  <a:spcPts val="0"/>
                </a:spcBef>
                <a:spcAft>
                  <a:spcPts val="0"/>
                </a:spcAft>
                <a:defRPr/>
              </a:pPr>
              <a:r>
                <a:rPr lang="en-US" sz="2000" dirty="0">
                  <a:solidFill>
                    <a:schemeClr val="tx1">
                      <a:lumMod val="75000"/>
                    </a:schemeClr>
                  </a:solidFill>
                </a:rPr>
                <a:t>ACCOUNTING OPTIONS</a:t>
              </a:r>
            </a:p>
            <a:p>
              <a:pPr algn="ctr" fontAlgn="auto">
                <a:spcBef>
                  <a:spcPts val="0"/>
                </a:spcBef>
                <a:spcAft>
                  <a:spcPts val="0"/>
                </a:spcAft>
                <a:defRPr/>
              </a:pPr>
              <a:endParaRPr lang="en-US" sz="2000" dirty="0">
                <a:solidFill>
                  <a:schemeClr val="tx1">
                    <a:lumMod val="75000"/>
                  </a:schemeClr>
                </a:solidFill>
              </a:endParaRPr>
            </a:p>
            <a:p>
              <a:pPr algn="ctr" fontAlgn="auto">
                <a:spcBef>
                  <a:spcPts val="0"/>
                </a:spcBef>
                <a:spcAft>
                  <a:spcPts val="0"/>
                </a:spcAft>
                <a:defRPr/>
              </a:pPr>
              <a:r>
                <a:rPr lang="en-US" sz="2000" dirty="0">
                  <a:solidFill>
                    <a:schemeClr val="tx1">
                      <a:lumMod val="75000"/>
                    </a:schemeClr>
                  </a:solidFill>
                </a:rPr>
                <a:t>ACCOUNTING IMPACT</a:t>
              </a:r>
            </a:p>
            <a:p>
              <a:pPr algn="ctr" fontAlgn="auto">
                <a:spcBef>
                  <a:spcPts val="0"/>
                </a:spcBef>
                <a:spcAft>
                  <a:spcPts val="0"/>
                </a:spcAft>
                <a:defRPr/>
              </a:pPr>
              <a:endParaRPr lang="en-US" sz="2000" dirty="0">
                <a:solidFill>
                  <a:schemeClr val="tx1">
                    <a:lumMod val="75000"/>
                  </a:schemeClr>
                </a:solidFill>
              </a:endParaRPr>
            </a:p>
            <a:p>
              <a:pPr algn="ctr" fontAlgn="auto">
                <a:spcBef>
                  <a:spcPts val="0"/>
                </a:spcBef>
                <a:spcAft>
                  <a:spcPts val="0"/>
                </a:spcAft>
                <a:defRPr/>
              </a:pPr>
              <a:r>
                <a:rPr lang="en-US" sz="2000" i="1" dirty="0">
                  <a:solidFill>
                    <a:schemeClr val="tx1">
                      <a:lumMod val="75000"/>
                    </a:schemeClr>
                  </a:solidFill>
                </a:rPr>
                <a:t>OTHER CONSIDERATIONS</a:t>
              </a:r>
            </a:p>
          </p:txBody>
        </p:sp>
        <p:cxnSp>
          <p:nvCxnSpPr>
            <p:cNvPr id="90" name="Straight Connector 89"/>
            <p:cNvCxnSpPr/>
            <p:nvPr/>
          </p:nvCxnSpPr>
          <p:spPr>
            <a:xfrm rot="5400000">
              <a:off x="38100" y="4152900"/>
              <a:ext cx="44958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a:xfrm>
            <a:off x="381000" y="685800"/>
            <a:ext cx="23622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000" dirty="0">
                <a:solidFill>
                  <a:schemeClr val="bg2">
                    <a:lumMod val="20000"/>
                    <a:lumOff val="80000"/>
                  </a:schemeClr>
                </a:solidFill>
              </a:rPr>
              <a:t>Dividing ownership of existing sources</a:t>
            </a:r>
          </a:p>
        </p:txBody>
      </p:sp>
      <p:sp>
        <p:nvSpPr>
          <p:cNvPr id="74" name="Rectangle 73"/>
          <p:cNvSpPr/>
          <p:nvPr/>
        </p:nvSpPr>
        <p:spPr>
          <a:xfrm>
            <a:off x="6705600" y="685800"/>
            <a:ext cx="21336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000" dirty="0">
                <a:solidFill>
                  <a:schemeClr val="bg2">
                    <a:lumMod val="40000"/>
                    <a:lumOff val="60000"/>
                  </a:schemeClr>
                </a:solidFill>
              </a:rPr>
              <a:t>Spurring New RE Development</a:t>
            </a:r>
          </a:p>
        </p:txBody>
      </p:sp>
      <p:sp>
        <p:nvSpPr>
          <p:cNvPr id="1741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a:t/>
            </a:r>
            <a:br>
              <a:rPr lang="en-US"/>
            </a:br>
            <a:endParaRPr lang="en-US"/>
          </a:p>
        </p:txBody>
      </p:sp>
      <p:sp>
        <p:nvSpPr>
          <p:cNvPr id="45" name="Title 1"/>
          <p:cNvSpPr txBox="1">
            <a:spLocks/>
          </p:cNvSpPr>
          <p:nvPr/>
        </p:nvSpPr>
        <p:spPr>
          <a:xfrm>
            <a:off x="0" y="0"/>
            <a:ext cx="6324600" cy="914400"/>
          </a:xfrm>
          <a:prstGeom prst="rect">
            <a:avLst/>
          </a:prstGeom>
        </p:spPr>
        <p:txBody>
          <a:bodyPr anchor="ctr"/>
          <a:lstStyle/>
          <a:p>
            <a:pPr fontAlgn="auto">
              <a:spcAft>
                <a:spcPts val="0"/>
              </a:spcAft>
              <a:defRPr/>
            </a:pPr>
            <a:r>
              <a:rPr lang="en-US" sz="4000" dirty="0">
                <a:solidFill>
                  <a:srgbClr val="FFC000"/>
                </a:solidFill>
                <a:latin typeface="+mj-lt"/>
                <a:ea typeface="+mj-ea"/>
                <a:cs typeface="+mj-cs"/>
              </a:rPr>
              <a:t>GHG Action Reference Map</a:t>
            </a:r>
          </a:p>
        </p:txBody>
      </p:sp>
      <p:sp>
        <p:nvSpPr>
          <p:cNvPr id="75" name="Rectangle 74"/>
          <p:cNvSpPr/>
          <p:nvPr/>
        </p:nvSpPr>
        <p:spPr>
          <a:xfrm>
            <a:off x="2209800" y="1905000"/>
            <a:ext cx="16002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2000" dirty="0">
                <a:solidFill>
                  <a:schemeClr val="bg2">
                    <a:lumMod val="20000"/>
                    <a:lumOff val="80000"/>
                  </a:schemeClr>
                </a:solidFill>
              </a:rPr>
              <a:t>SOURCE RE</a:t>
            </a:r>
          </a:p>
        </p:txBody>
      </p:sp>
      <p:sp>
        <p:nvSpPr>
          <p:cNvPr id="76" name="Rectangle 75"/>
          <p:cNvSpPr/>
          <p:nvPr/>
        </p:nvSpPr>
        <p:spPr>
          <a:xfrm>
            <a:off x="3505200" y="1752600"/>
            <a:ext cx="1905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000" dirty="0">
                <a:solidFill>
                  <a:schemeClr val="bg2">
                    <a:lumMod val="40000"/>
                    <a:lumOff val="60000"/>
                  </a:schemeClr>
                </a:solidFill>
              </a:rPr>
              <a:t>DIRECTLY CONSUME RE</a:t>
            </a:r>
          </a:p>
        </p:txBody>
      </p:sp>
      <p:sp>
        <p:nvSpPr>
          <p:cNvPr id="77" name="Rectangle 76"/>
          <p:cNvSpPr/>
          <p:nvPr/>
        </p:nvSpPr>
        <p:spPr>
          <a:xfrm>
            <a:off x="5181600" y="1828800"/>
            <a:ext cx="1905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000" dirty="0">
                <a:solidFill>
                  <a:schemeClr val="bg2">
                    <a:lumMod val="40000"/>
                    <a:lumOff val="60000"/>
                  </a:schemeClr>
                </a:solidFill>
              </a:rPr>
              <a:t>HELP DEVELOP NEW RE</a:t>
            </a:r>
          </a:p>
        </p:txBody>
      </p:sp>
      <p:sp>
        <p:nvSpPr>
          <p:cNvPr id="78" name="Rectangle 77"/>
          <p:cNvSpPr/>
          <p:nvPr/>
        </p:nvSpPr>
        <p:spPr>
          <a:xfrm>
            <a:off x="7010400" y="1828800"/>
            <a:ext cx="1905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000" dirty="0">
                <a:solidFill>
                  <a:schemeClr val="bg2">
                    <a:lumMod val="60000"/>
                    <a:lumOff val="40000"/>
                  </a:schemeClr>
                </a:solidFill>
              </a:rPr>
              <a:t>HELP DEVELOP ADDITIONAL RE</a:t>
            </a:r>
          </a:p>
        </p:txBody>
      </p:sp>
      <p:sp>
        <p:nvSpPr>
          <p:cNvPr id="17419" name="AutoShape 22"/>
          <p:cNvSpPr>
            <a:spLocks noChangeArrowheads="1"/>
          </p:cNvSpPr>
          <p:nvPr/>
        </p:nvSpPr>
        <p:spPr bwMode="auto">
          <a:xfrm>
            <a:off x="0" y="990600"/>
            <a:ext cx="9144000" cy="1143000"/>
          </a:xfrm>
          <a:prstGeom prst="leftRightArrow">
            <a:avLst>
              <a:gd name="adj1" fmla="val 24667"/>
              <a:gd name="adj2" fmla="val 34259"/>
            </a:avLst>
          </a:prstGeom>
          <a:gradFill rotWithShape="0">
            <a:gsLst>
              <a:gs pos="0">
                <a:srgbClr val="DCE6F2"/>
              </a:gs>
              <a:gs pos="100000">
                <a:srgbClr val="4F81BD"/>
              </a:gs>
            </a:gsLst>
            <a:lin ang="18900000" scaled="1"/>
          </a:gradFill>
          <a:ln w="9525">
            <a:solidFill>
              <a:srgbClr val="000000"/>
            </a:solidFill>
            <a:miter lim="800000"/>
            <a:headEnd/>
            <a:tailEnd/>
          </a:ln>
        </p:spPr>
        <p:txBody>
          <a:bodyPr/>
          <a:lstStyle/>
          <a:p>
            <a:endParaRPr lang="en-US">
              <a:latin typeface="Calibri" pitchFamily="34" charset="0"/>
            </a:endParaRPr>
          </a:p>
        </p:txBody>
      </p:sp>
      <p:grpSp>
        <p:nvGrpSpPr>
          <p:cNvPr id="14" name="Group 6"/>
          <p:cNvGrpSpPr>
            <a:grpSpLocks/>
          </p:cNvGrpSpPr>
          <p:nvPr/>
        </p:nvGrpSpPr>
        <p:grpSpPr bwMode="auto">
          <a:xfrm>
            <a:off x="6781800" y="6248400"/>
            <a:ext cx="1700213" cy="301625"/>
            <a:chOff x="6656405" y="6248365"/>
            <a:chExt cx="2446680" cy="530221"/>
          </a:xfrm>
        </p:grpSpPr>
        <p:grpSp>
          <p:nvGrpSpPr>
            <p:cNvPr id="15" name="Group 40"/>
            <p:cNvGrpSpPr>
              <a:grpSpLocks/>
            </p:cNvGrpSpPr>
            <p:nvPr/>
          </p:nvGrpSpPr>
          <p:grpSpPr bwMode="auto">
            <a:xfrm>
              <a:off x="6656405" y="6248365"/>
              <a:ext cx="533403" cy="530221"/>
              <a:chOff x="2383" y="3438"/>
              <a:chExt cx="396" cy="394"/>
            </a:xfrm>
          </p:grpSpPr>
          <p:sp>
            <p:nvSpPr>
              <p:cNvPr id="17"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8"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9"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0"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1"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2"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3"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4"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5"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6"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7"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8"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9"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3"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4"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5"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7"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8"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9"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0"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3"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4"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16"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4000" smtClean="0">
                <a:solidFill>
                  <a:srgbClr val="FFC000"/>
                </a:solidFill>
              </a:rPr>
              <a:t>Outline</a:t>
            </a:r>
          </a:p>
        </p:txBody>
      </p:sp>
      <p:sp>
        <p:nvSpPr>
          <p:cNvPr id="18435" name="Content Placeholder 2"/>
          <p:cNvSpPr>
            <a:spLocks noGrp="1"/>
          </p:cNvSpPr>
          <p:nvPr>
            <p:ph idx="1"/>
          </p:nvPr>
        </p:nvSpPr>
        <p:spPr/>
        <p:txBody>
          <a:bodyPr/>
          <a:lstStyle/>
          <a:p>
            <a:pPr>
              <a:buFont typeface="Arial" pitchFamily="34" charset="0"/>
              <a:buNone/>
            </a:pPr>
            <a:endParaRPr lang="en-US" smtClean="0"/>
          </a:p>
          <a:p>
            <a:pPr>
              <a:spcAft>
                <a:spcPts val="1200"/>
              </a:spcAft>
            </a:pPr>
            <a:r>
              <a:rPr lang="en-US" smtClean="0"/>
              <a:t>The GHG action reference map</a:t>
            </a:r>
          </a:p>
          <a:p>
            <a:pPr>
              <a:spcAft>
                <a:spcPts val="1200"/>
              </a:spcAft>
            </a:pPr>
            <a:r>
              <a:rPr lang="en-US" smtClean="0"/>
              <a:t>Emission rates from RE projects</a:t>
            </a:r>
          </a:p>
          <a:p>
            <a:pPr>
              <a:spcAft>
                <a:spcPts val="1200"/>
              </a:spcAft>
            </a:pPr>
            <a:r>
              <a:rPr lang="en-US" smtClean="0"/>
              <a:t>Avoided emissions from RE projects</a:t>
            </a:r>
          </a:p>
          <a:p>
            <a:pPr>
              <a:spcAft>
                <a:spcPts val="1200"/>
              </a:spcAft>
            </a:pPr>
            <a:r>
              <a:rPr lang="en-US" smtClean="0"/>
              <a:t>Green tariffs</a:t>
            </a:r>
          </a:p>
        </p:txBody>
      </p:sp>
      <p:sp>
        <p:nvSpPr>
          <p:cNvPr id="4" name="Rectangle 3"/>
          <p:cNvSpPr/>
          <p:nvPr/>
        </p:nvSpPr>
        <p:spPr>
          <a:xfrm>
            <a:off x="381000" y="2895600"/>
            <a:ext cx="7848600" cy="6858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6"/>
          <p:cNvGrpSpPr>
            <a:grpSpLocks/>
          </p:cNvGrpSpPr>
          <p:nvPr/>
        </p:nvGrpSpPr>
        <p:grpSpPr bwMode="auto">
          <a:xfrm>
            <a:off x="6781800" y="6248400"/>
            <a:ext cx="1700213" cy="301625"/>
            <a:chOff x="6656405" y="6248365"/>
            <a:chExt cx="2446680" cy="530221"/>
          </a:xfrm>
        </p:grpSpPr>
        <p:grpSp>
          <p:nvGrpSpPr>
            <p:cNvPr id="6" name="Group 40"/>
            <p:cNvGrpSpPr>
              <a:grpSpLocks/>
            </p:cNvGrpSpPr>
            <p:nvPr/>
          </p:nvGrpSpPr>
          <p:grpSpPr bwMode="auto">
            <a:xfrm>
              <a:off x="6656405" y="6248365"/>
              <a:ext cx="533403" cy="530221"/>
              <a:chOff x="2383" y="3438"/>
              <a:chExt cx="396" cy="394"/>
            </a:xfrm>
          </p:grpSpPr>
          <p:sp>
            <p:nvSpPr>
              <p:cNvPr id="8"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3"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4"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5"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6"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7"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8"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9"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0"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1"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2"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3"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4"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5"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6"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7"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8"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9"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0"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1"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3"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4"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5"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8"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7"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a:t/>
            </a:r>
            <a:br>
              <a:rPr lang="en-US"/>
            </a:br>
            <a:endParaRPr lang="en-US"/>
          </a:p>
        </p:txBody>
      </p:sp>
      <p:pic>
        <p:nvPicPr>
          <p:cNvPr id="19459" name="Picture 41"/>
          <p:cNvPicPr>
            <a:picLocks noChangeAspect="1" noChangeArrowheads="1"/>
          </p:cNvPicPr>
          <p:nvPr/>
        </p:nvPicPr>
        <p:blipFill>
          <a:blip r:embed="rId3" cstate="print"/>
          <a:srcRect/>
          <a:stretch>
            <a:fillRect/>
          </a:stretch>
        </p:blipFill>
        <p:spPr bwMode="auto">
          <a:xfrm>
            <a:off x="533400" y="3733800"/>
            <a:ext cx="1773238" cy="1030288"/>
          </a:xfrm>
          <a:prstGeom prst="rect">
            <a:avLst/>
          </a:prstGeom>
          <a:noFill/>
          <a:ln w="9525">
            <a:noFill/>
            <a:miter lim="800000"/>
            <a:headEnd/>
            <a:tailEnd/>
          </a:ln>
        </p:spPr>
      </p:pic>
      <p:pic>
        <p:nvPicPr>
          <p:cNvPr id="19460" name="Picture 2"/>
          <p:cNvPicPr>
            <a:picLocks noChangeAspect="1" noChangeArrowheads="1"/>
          </p:cNvPicPr>
          <p:nvPr/>
        </p:nvPicPr>
        <p:blipFill>
          <a:blip r:embed="rId3" cstate="print"/>
          <a:srcRect/>
          <a:stretch>
            <a:fillRect/>
          </a:stretch>
        </p:blipFill>
        <p:spPr bwMode="auto">
          <a:xfrm>
            <a:off x="457200" y="1600200"/>
            <a:ext cx="1674813" cy="912813"/>
          </a:xfrm>
          <a:prstGeom prst="rect">
            <a:avLst/>
          </a:prstGeom>
          <a:noFill/>
          <a:ln w="9525">
            <a:noFill/>
            <a:miter lim="800000"/>
            <a:headEnd/>
            <a:tailEnd/>
          </a:ln>
        </p:spPr>
      </p:pic>
      <p:sp>
        <p:nvSpPr>
          <p:cNvPr id="52" name="Oval 7"/>
          <p:cNvSpPr>
            <a:spLocks noChangeArrowheads="1"/>
          </p:cNvSpPr>
          <p:nvPr/>
        </p:nvSpPr>
        <p:spPr bwMode="auto">
          <a:xfrm>
            <a:off x="2438400" y="2170113"/>
            <a:ext cx="3505200" cy="2020887"/>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2000" b="1" dirty="0">
                <a:solidFill>
                  <a:schemeClr val="bg1"/>
                </a:solidFill>
                <a:latin typeface="Calibri" pitchFamily="34" charset="0"/>
                <a:cs typeface="+mn-cs"/>
              </a:rPr>
              <a:t>        G R I D</a:t>
            </a:r>
            <a:endParaRPr lang="en-US" sz="2000" b="1" dirty="0">
              <a:solidFill>
                <a:schemeClr val="bg1"/>
              </a:solidFill>
              <a:cs typeface="+mn-cs"/>
            </a:endParaRPr>
          </a:p>
        </p:txBody>
      </p:sp>
      <p:cxnSp>
        <p:nvCxnSpPr>
          <p:cNvPr id="53" name="AutoShape 8"/>
          <p:cNvCxnSpPr>
            <a:cxnSpLocks noChangeShapeType="1"/>
          </p:cNvCxnSpPr>
          <p:nvPr/>
        </p:nvCxnSpPr>
        <p:spPr bwMode="auto">
          <a:xfrm flipV="1">
            <a:off x="2286000" y="3657600"/>
            <a:ext cx="896938" cy="381000"/>
          </a:xfrm>
          <a:prstGeom prst="straightConnector1">
            <a:avLst/>
          </a:prstGeom>
          <a:noFill/>
          <a:ln w="57150">
            <a:solidFill>
              <a:schemeClr val="tx1"/>
            </a:solidFill>
            <a:round/>
            <a:headEnd/>
            <a:tailEnd type="triangle" w="med" len="med"/>
          </a:ln>
        </p:spPr>
      </p:cxnSp>
      <p:cxnSp>
        <p:nvCxnSpPr>
          <p:cNvPr id="54" name="AutoShape 9"/>
          <p:cNvCxnSpPr>
            <a:cxnSpLocks noChangeShapeType="1"/>
          </p:cNvCxnSpPr>
          <p:nvPr/>
        </p:nvCxnSpPr>
        <p:spPr bwMode="auto">
          <a:xfrm>
            <a:off x="2057400" y="2438400"/>
            <a:ext cx="1047750" cy="303213"/>
          </a:xfrm>
          <a:prstGeom prst="straightConnector1">
            <a:avLst/>
          </a:prstGeom>
          <a:noFill/>
          <a:ln w="57150">
            <a:solidFill>
              <a:schemeClr val="tx1"/>
            </a:solidFill>
            <a:round/>
            <a:headEnd/>
            <a:tailEnd type="triangle" w="med" len="med"/>
          </a:ln>
        </p:spPr>
      </p:cxnSp>
      <p:cxnSp>
        <p:nvCxnSpPr>
          <p:cNvPr id="55" name="AutoShape 10"/>
          <p:cNvCxnSpPr>
            <a:cxnSpLocks noChangeShapeType="1"/>
          </p:cNvCxnSpPr>
          <p:nvPr/>
        </p:nvCxnSpPr>
        <p:spPr bwMode="auto">
          <a:xfrm rot="10800000" flipV="1">
            <a:off x="4419600" y="2133600"/>
            <a:ext cx="1371600" cy="552450"/>
          </a:xfrm>
          <a:prstGeom prst="straightConnector1">
            <a:avLst/>
          </a:prstGeom>
          <a:noFill/>
          <a:ln w="57150">
            <a:solidFill>
              <a:schemeClr val="tx1"/>
            </a:solidFill>
            <a:round/>
            <a:headEnd/>
            <a:tailEnd type="triangle" w="med" len="med"/>
          </a:ln>
        </p:spPr>
      </p:cxnSp>
      <p:sp>
        <p:nvSpPr>
          <p:cNvPr id="61" name="Rectangle 25"/>
          <p:cNvSpPr>
            <a:spLocks noChangeArrowheads="1"/>
          </p:cNvSpPr>
          <p:nvPr/>
        </p:nvSpPr>
        <p:spPr bwMode="auto">
          <a:xfrm>
            <a:off x="685800" y="3140075"/>
            <a:ext cx="1536700" cy="212725"/>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2" name="Group 27"/>
          <p:cNvGrpSpPr>
            <a:grpSpLocks/>
          </p:cNvGrpSpPr>
          <p:nvPr/>
        </p:nvGrpSpPr>
        <p:grpSpPr bwMode="auto">
          <a:xfrm>
            <a:off x="685800" y="2209800"/>
            <a:ext cx="6797675" cy="3114675"/>
            <a:chOff x="685800" y="2209800"/>
            <a:chExt cx="6797648" cy="3114876"/>
          </a:xfrm>
        </p:grpSpPr>
        <p:cxnSp>
          <p:nvCxnSpPr>
            <p:cNvPr id="19473" name="AutoShape 11"/>
            <p:cNvCxnSpPr>
              <a:cxnSpLocks noChangeShapeType="1"/>
            </p:cNvCxnSpPr>
            <p:nvPr/>
          </p:nvCxnSpPr>
          <p:spPr bwMode="auto">
            <a:xfrm flipV="1">
              <a:off x="2307258" y="3871571"/>
              <a:ext cx="1118922" cy="377449"/>
            </a:xfrm>
            <a:prstGeom prst="straightConnector1">
              <a:avLst/>
            </a:prstGeom>
            <a:noFill/>
            <a:ln w="57150">
              <a:solidFill>
                <a:srgbClr val="00B0F0"/>
              </a:solidFill>
              <a:round/>
              <a:headEnd/>
              <a:tailEnd type="triangle" w="med" len="med"/>
            </a:ln>
          </p:spPr>
        </p:cxnSp>
        <p:cxnSp>
          <p:nvCxnSpPr>
            <p:cNvPr id="19474" name="AutoShape 12"/>
            <p:cNvCxnSpPr>
              <a:cxnSpLocks noChangeShapeType="1"/>
            </p:cNvCxnSpPr>
            <p:nvPr/>
          </p:nvCxnSpPr>
          <p:spPr bwMode="auto">
            <a:xfrm>
              <a:off x="1905000" y="2590800"/>
              <a:ext cx="979123" cy="242250"/>
            </a:xfrm>
            <a:prstGeom prst="straightConnector1">
              <a:avLst/>
            </a:prstGeom>
            <a:noFill/>
            <a:ln w="57150">
              <a:solidFill>
                <a:srgbClr val="00B0F0"/>
              </a:solidFill>
              <a:round/>
              <a:headEnd/>
              <a:tailEnd type="triangle" w="med" len="med"/>
            </a:ln>
          </p:spPr>
        </p:cxnSp>
        <p:cxnSp>
          <p:nvCxnSpPr>
            <p:cNvPr id="19475" name="AutoShape 13"/>
            <p:cNvCxnSpPr>
              <a:cxnSpLocks noChangeShapeType="1"/>
            </p:cNvCxnSpPr>
            <p:nvPr/>
          </p:nvCxnSpPr>
          <p:spPr bwMode="auto">
            <a:xfrm rot="10800000" flipV="1">
              <a:off x="4572000" y="2362200"/>
              <a:ext cx="1295400" cy="533400"/>
            </a:xfrm>
            <a:prstGeom prst="straightConnector1">
              <a:avLst/>
            </a:prstGeom>
            <a:noFill/>
            <a:ln w="57150">
              <a:solidFill>
                <a:srgbClr val="00B0F0"/>
              </a:solidFill>
              <a:round/>
              <a:headEnd/>
              <a:tailEnd type="triangle" w="med" len="med"/>
            </a:ln>
          </p:spPr>
        </p:cxnSp>
        <p:sp>
          <p:nvSpPr>
            <p:cNvPr id="19476" name="Rectangle 58"/>
            <p:cNvSpPr>
              <a:spLocks noChangeArrowheads="1"/>
            </p:cNvSpPr>
            <p:nvPr/>
          </p:nvSpPr>
          <p:spPr bwMode="auto">
            <a:xfrm>
              <a:off x="6038684" y="2209800"/>
              <a:ext cx="1444764" cy="369339"/>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19477" name="Rectangle 25"/>
            <p:cNvSpPr>
              <a:spLocks noChangeArrowheads="1"/>
            </p:cNvSpPr>
            <p:nvPr/>
          </p:nvSpPr>
          <p:spPr bwMode="auto">
            <a:xfrm>
              <a:off x="685800" y="2819400"/>
              <a:ext cx="1676400" cy="426720"/>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200 tons</a:t>
              </a:r>
              <a:endParaRPr lang="en-US" sz="2000">
                <a:solidFill>
                  <a:srgbClr val="00B0F0"/>
                </a:solidFill>
                <a:ea typeface="Calibri" pitchFamily="34" charset="0"/>
                <a:cs typeface="Times New Roman" pitchFamily="18" charset="0"/>
              </a:endParaRPr>
            </a:p>
          </p:txBody>
        </p:sp>
        <p:sp>
          <p:nvSpPr>
            <p:cNvPr id="19478" name="Rectangle 63"/>
            <p:cNvSpPr>
              <a:spLocks noChangeArrowheads="1"/>
            </p:cNvSpPr>
            <p:nvPr/>
          </p:nvSpPr>
          <p:spPr bwMode="auto">
            <a:xfrm>
              <a:off x="1219200" y="5029204"/>
              <a:ext cx="1124116" cy="295472"/>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200 tons</a:t>
              </a:r>
              <a:endParaRPr lang="en-US" sz="2000">
                <a:solidFill>
                  <a:srgbClr val="00B0F0"/>
                </a:solidFill>
                <a:ea typeface="Calibri" pitchFamily="34" charset="0"/>
                <a:cs typeface="Times New Roman" pitchFamily="18" charset="0"/>
              </a:endParaRPr>
            </a:p>
          </p:txBody>
        </p:sp>
      </p:grpSp>
      <p:sp>
        <p:nvSpPr>
          <p:cNvPr id="65" name="Rectangle 25"/>
          <p:cNvSpPr>
            <a:spLocks noChangeArrowheads="1"/>
          </p:cNvSpPr>
          <p:nvPr/>
        </p:nvSpPr>
        <p:spPr bwMode="auto">
          <a:xfrm>
            <a:off x="1219200" y="5410200"/>
            <a:ext cx="1828800" cy="381000"/>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sp>
        <p:nvSpPr>
          <p:cNvPr id="66" name="Rectangle 25"/>
          <p:cNvSpPr>
            <a:spLocks noChangeArrowheads="1"/>
          </p:cNvSpPr>
          <p:nvPr/>
        </p:nvSpPr>
        <p:spPr bwMode="auto">
          <a:xfrm>
            <a:off x="6115050" y="2524125"/>
            <a:ext cx="1733550" cy="295275"/>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19469" name="Group 87"/>
          <p:cNvGrpSpPr>
            <a:grpSpLocks/>
          </p:cNvGrpSpPr>
          <p:nvPr/>
        </p:nvGrpSpPr>
        <p:grpSpPr bwMode="auto">
          <a:xfrm>
            <a:off x="5410200" y="914400"/>
            <a:ext cx="1219200" cy="1266825"/>
            <a:chOff x="5334000" y="1066800"/>
            <a:chExt cx="1219200" cy="1266189"/>
          </a:xfrm>
        </p:grpSpPr>
        <p:sp>
          <p:nvSpPr>
            <p:cNvPr id="89" name="Rectangle 88"/>
            <p:cNvSpPr/>
            <p:nvPr/>
          </p:nvSpPr>
          <p:spPr>
            <a:xfrm>
              <a:off x="5334000" y="1066800"/>
              <a:ext cx="1219200" cy="121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89"/>
            <p:cNvGrpSpPr/>
            <p:nvPr/>
          </p:nvGrpSpPr>
          <p:grpSpPr>
            <a:xfrm>
              <a:off x="5591972" y="1166460"/>
              <a:ext cx="853704" cy="1166533"/>
              <a:chOff x="4287093" y="3944433"/>
              <a:chExt cx="694435" cy="1203363"/>
            </a:xfrm>
            <a:solidFill>
              <a:schemeClr val="bg1"/>
            </a:solidFill>
          </p:grpSpPr>
          <p:sp>
            <p:nvSpPr>
              <p:cNvPr id="91"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2"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3"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4" name="Rectangle 93"/>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sp>
        <p:nvSpPr>
          <p:cNvPr id="108" name="Title 1"/>
          <p:cNvSpPr txBox="1">
            <a:spLocks/>
          </p:cNvSpPr>
          <p:nvPr/>
        </p:nvSpPr>
        <p:spPr>
          <a:xfrm>
            <a:off x="0" y="0"/>
            <a:ext cx="8915400" cy="1143000"/>
          </a:xfrm>
          <a:prstGeom prst="rect">
            <a:avLst/>
          </a:prstGeom>
        </p:spPr>
        <p:txBody>
          <a:bodyPr anchor="ctr">
            <a:normAutofit/>
          </a:bodyPr>
          <a:lstStyle/>
          <a:p>
            <a:pPr fontAlgn="auto">
              <a:spcAft>
                <a:spcPts val="0"/>
              </a:spcAft>
              <a:defRPr/>
            </a:pPr>
            <a:r>
              <a:rPr lang="en-US" sz="4000" dirty="0">
                <a:solidFill>
                  <a:srgbClr val="FFC000"/>
                </a:solidFill>
                <a:latin typeface="+mj-lt"/>
                <a:ea typeface="+mj-ea"/>
                <a:cs typeface="+mj-cs"/>
              </a:rPr>
              <a:t>Grid emissions diagram</a:t>
            </a:r>
          </a:p>
        </p:txBody>
      </p:sp>
      <p:grpSp>
        <p:nvGrpSpPr>
          <p:cNvPr id="27" name="Group 6"/>
          <p:cNvGrpSpPr>
            <a:grpSpLocks/>
          </p:cNvGrpSpPr>
          <p:nvPr/>
        </p:nvGrpSpPr>
        <p:grpSpPr bwMode="auto">
          <a:xfrm>
            <a:off x="6781800" y="6248400"/>
            <a:ext cx="1700213" cy="301625"/>
            <a:chOff x="6656405" y="6248365"/>
            <a:chExt cx="2446680" cy="530221"/>
          </a:xfrm>
        </p:grpSpPr>
        <p:grpSp>
          <p:nvGrpSpPr>
            <p:cNvPr id="28" name="Group 40"/>
            <p:cNvGrpSpPr>
              <a:grpSpLocks/>
            </p:cNvGrpSpPr>
            <p:nvPr/>
          </p:nvGrpSpPr>
          <p:grpSpPr bwMode="auto">
            <a:xfrm>
              <a:off x="6656405" y="6248365"/>
              <a:ext cx="533403" cy="530221"/>
              <a:chOff x="2383" y="3438"/>
              <a:chExt cx="396" cy="394"/>
            </a:xfrm>
          </p:grpSpPr>
          <p:sp>
            <p:nvSpPr>
              <p:cNvPr id="30"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3"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4"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5"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8"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9"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6"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7"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0"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1"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6"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7"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8"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9"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0"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2"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3"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4"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7"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29"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animBg="1"/>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a:t/>
            </a:r>
            <a:br>
              <a:rPr lang="en-US"/>
            </a:br>
            <a:endParaRPr lang="en-US"/>
          </a:p>
        </p:txBody>
      </p:sp>
      <p:pic>
        <p:nvPicPr>
          <p:cNvPr id="20483" name="Picture 41"/>
          <p:cNvPicPr>
            <a:picLocks noChangeAspect="1" noChangeArrowheads="1"/>
          </p:cNvPicPr>
          <p:nvPr/>
        </p:nvPicPr>
        <p:blipFill>
          <a:blip r:embed="rId3" cstate="print"/>
          <a:srcRect/>
          <a:stretch>
            <a:fillRect/>
          </a:stretch>
        </p:blipFill>
        <p:spPr bwMode="auto">
          <a:xfrm>
            <a:off x="533400" y="3733800"/>
            <a:ext cx="1773238" cy="1030288"/>
          </a:xfrm>
          <a:prstGeom prst="rect">
            <a:avLst/>
          </a:prstGeom>
          <a:noFill/>
          <a:ln w="9525">
            <a:noFill/>
            <a:miter lim="800000"/>
            <a:headEnd/>
            <a:tailEnd/>
          </a:ln>
        </p:spPr>
      </p:pic>
      <p:pic>
        <p:nvPicPr>
          <p:cNvPr id="20484" name="Picture 2"/>
          <p:cNvPicPr>
            <a:picLocks noChangeAspect="1" noChangeArrowheads="1"/>
          </p:cNvPicPr>
          <p:nvPr/>
        </p:nvPicPr>
        <p:blipFill>
          <a:blip r:embed="rId3" cstate="print"/>
          <a:srcRect/>
          <a:stretch>
            <a:fillRect/>
          </a:stretch>
        </p:blipFill>
        <p:spPr bwMode="auto">
          <a:xfrm>
            <a:off x="457200" y="1600200"/>
            <a:ext cx="1674813" cy="912813"/>
          </a:xfrm>
          <a:prstGeom prst="rect">
            <a:avLst/>
          </a:prstGeom>
          <a:noFill/>
          <a:ln w="9525">
            <a:noFill/>
            <a:miter lim="800000"/>
            <a:headEnd/>
            <a:tailEnd/>
          </a:ln>
        </p:spPr>
      </p:pic>
      <p:sp>
        <p:nvSpPr>
          <p:cNvPr id="52" name="Oval 7"/>
          <p:cNvSpPr>
            <a:spLocks noChangeArrowheads="1"/>
          </p:cNvSpPr>
          <p:nvPr/>
        </p:nvSpPr>
        <p:spPr bwMode="auto">
          <a:xfrm>
            <a:off x="2438400" y="2170113"/>
            <a:ext cx="3505200" cy="2020887"/>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a:t>
            </a:r>
            <a:r>
              <a:rPr lang="en-US" sz="2000" b="1" dirty="0">
                <a:solidFill>
                  <a:schemeClr val="bg1"/>
                </a:solidFill>
                <a:latin typeface="Calibri" pitchFamily="34" charset="0"/>
                <a:cs typeface="+mn-cs"/>
              </a:rPr>
              <a:t>G R I D</a:t>
            </a:r>
            <a:endParaRPr lang="en-US" sz="2000" b="1" dirty="0">
              <a:solidFill>
                <a:schemeClr val="bg1"/>
              </a:solidFill>
              <a:cs typeface="+mn-cs"/>
            </a:endParaRPr>
          </a:p>
        </p:txBody>
      </p:sp>
      <p:cxnSp>
        <p:nvCxnSpPr>
          <p:cNvPr id="20486" name="AutoShape 8"/>
          <p:cNvCxnSpPr>
            <a:cxnSpLocks noChangeShapeType="1"/>
          </p:cNvCxnSpPr>
          <p:nvPr/>
        </p:nvCxnSpPr>
        <p:spPr bwMode="auto">
          <a:xfrm flipV="1">
            <a:off x="2286000" y="3657600"/>
            <a:ext cx="896938" cy="381000"/>
          </a:xfrm>
          <a:prstGeom prst="straightConnector1">
            <a:avLst/>
          </a:prstGeom>
          <a:noFill/>
          <a:ln w="57150">
            <a:solidFill>
              <a:schemeClr val="tx1"/>
            </a:solidFill>
            <a:round/>
            <a:headEnd/>
            <a:tailEnd type="triangle" w="med" len="med"/>
          </a:ln>
        </p:spPr>
      </p:cxnSp>
      <p:cxnSp>
        <p:nvCxnSpPr>
          <p:cNvPr id="20487" name="AutoShape 9"/>
          <p:cNvCxnSpPr>
            <a:cxnSpLocks noChangeShapeType="1"/>
          </p:cNvCxnSpPr>
          <p:nvPr/>
        </p:nvCxnSpPr>
        <p:spPr bwMode="auto">
          <a:xfrm>
            <a:off x="2057400" y="2438400"/>
            <a:ext cx="1047750" cy="303213"/>
          </a:xfrm>
          <a:prstGeom prst="straightConnector1">
            <a:avLst/>
          </a:prstGeom>
          <a:noFill/>
          <a:ln w="57150">
            <a:solidFill>
              <a:schemeClr val="tx1"/>
            </a:solidFill>
            <a:round/>
            <a:headEnd/>
            <a:tailEnd type="triangle" w="med" len="med"/>
          </a:ln>
        </p:spPr>
      </p:cxnSp>
      <p:cxnSp>
        <p:nvCxnSpPr>
          <p:cNvPr id="20488" name="AutoShape 10"/>
          <p:cNvCxnSpPr>
            <a:cxnSpLocks noChangeShapeType="1"/>
          </p:cNvCxnSpPr>
          <p:nvPr/>
        </p:nvCxnSpPr>
        <p:spPr bwMode="auto">
          <a:xfrm rot="10800000" flipV="1">
            <a:off x="4419600" y="2133600"/>
            <a:ext cx="1371600" cy="552450"/>
          </a:xfrm>
          <a:prstGeom prst="straightConnector1">
            <a:avLst/>
          </a:prstGeom>
          <a:noFill/>
          <a:ln w="57150">
            <a:solidFill>
              <a:schemeClr val="tx1"/>
            </a:solidFill>
            <a:round/>
            <a:headEnd/>
            <a:tailEnd type="triangle" w="med" len="med"/>
          </a:ln>
        </p:spPr>
      </p:cxnSp>
      <p:cxnSp>
        <p:nvCxnSpPr>
          <p:cNvPr id="20489" name="AutoShape 11"/>
          <p:cNvCxnSpPr>
            <a:cxnSpLocks noChangeShapeType="1"/>
          </p:cNvCxnSpPr>
          <p:nvPr/>
        </p:nvCxnSpPr>
        <p:spPr bwMode="auto">
          <a:xfrm flipV="1">
            <a:off x="2306638" y="3871913"/>
            <a:ext cx="1119187" cy="377825"/>
          </a:xfrm>
          <a:prstGeom prst="straightConnector1">
            <a:avLst/>
          </a:prstGeom>
          <a:noFill/>
          <a:ln w="57150">
            <a:solidFill>
              <a:srgbClr val="00B0F0"/>
            </a:solidFill>
            <a:round/>
            <a:headEnd/>
            <a:tailEnd type="triangle" w="med" len="med"/>
          </a:ln>
        </p:spPr>
      </p:cxnSp>
      <p:cxnSp>
        <p:nvCxnSpPr>
          <p:cNvPr id="20490" name="AutoShape 12"/>
          <p:cNvCxnSpPr>
            <a:cxnSpLocks noChangeShapeType="1"/>
          </p:cNvCxnSpPr>
          <p:nvPr/>
        </p:nvCxnSpPr>
        <p:spPr bwMode="auto">
          <a:xfrm>
            <a:off x="1905000" y="2590800"/>
            <a:ext cx="979488" cy="242888"/>
          </a:xfrm>
          <a:prstGeom prst="straightConnector1">
            <a:avLst/>
          </a:prstGeom>
          <a:noFill/>
          <a:ln w="57150">
            <a:solidFill>
              <a:srgbClr val="00B0F0"/>
            </a:solidFill>
            <a:round/>
            <a:headEnd/>
            <a:tailEnd type="triangle" w="med" len="med"/>
          </a:ln>
        </p:spPr>
      </p:cxnSp>
      <p:cxnSp>
        <p:nvCxnSpPr>
          <p:cNvPr id="20491" name="AutoShape 13"/>
          <p:cNvCxnSpPr>
            <a:cxnSpLocks noChangeShapeType="1"/>
          </p:cNvCxnSpPr>
          <p:nvPr/>
        </p:nvCxnSpPr>
        <p:spPr bwMode="auto">
          <a:xfrm rot="10800000" flipV="1">
            <a:off x="4572000" y="2362200"/>
            <a:ext cx="1295400" cy="533400"/>
          </a:xfrm>
          <a:prstGeom prst="straightConnector1">
            <a:avLst/>
          </a:prstGeom>
          <a:noFill/>
          <a:ln w="57150">
            <a:solidFill>
              <a:srgbClr val="00B0F0"/>
            </a:solidFill>
            <a:round/>
            <a:headEnd/>
            <a:tailEnd type="triangle" w="med" len="med"/>
          </a:ln>
        </p:spPr>
      </p:cxnSp>
      <p:grpSp>
        <p:nvGrpSpPr>
          <p:cNvPr id="20492" name="Group 87"/>
          <p:cNvGrpSpPr>
            <a:grpSpLocks/>
          </p:cNvGrpSpPr>
          <p:nvPr/>
        </p:nvGrpSpPr>
        <p:grpSpPr bwMode="auto">
          <a:xfrm>
            <a:off x="5410200" y="914400"/>
            <a:ext cx="1219200" cy="1266825"/>
            <a:chOff x="5334000" y="1066800"/>
            <a:chExt cx="1219200" cy="1266189"/>
          </a:xfrm>
        </p:grpSpPr>
        <p:sp>
          <p:nvSpPr>
            <p:cNvPr id="89" name="Rectangle 88"/>
            <p:cNvSpPr/>
            <p:nvPr/>
          </p:nvSpPr>
          <p:spPr>
            <a:xfrm>
              <a:off x="5334000" y="1066800"/>
              <a:ext cx="1219200" cy="121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72" y="1166460"/>
              <a:ext cx="853704" cy="1166533"/>
              <a:chOff x="4287093" y="3944433"/>
              <a:chExt cx="694435" cy="1203363"/>
            </a:xfrm>
            <a:solidFill>
              <a:schemeClr val="bg1"/>
            </a:solidFill>
          </p:grpSpPr>
          <p:sp>
            <p:nvSpPr>
              <p:cNvPr id="91"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2"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3"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4" name="Rectangle 93"/>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sp>
        <p:nvSpPr>
          <p:cNvPr id="63" name="Isosceles Triangle 62"/>
          <p:cNvSpPr/>
          <p:nvPr/>
        </p:nvSpPr>
        <p:spPr>
          <a:xfrm rot="19568305">
            <a:off x="4703763" y="2762250"/>
            <a:ext cx="781050" cy="2349500"/>
          </a:xfrm>
          <a:prstGeom prst="triangle">
            <a:avLst>
              <a:gd name="adj" fmla="val 0"/>
            </a:avLst>
          </a:pr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2700000" scaled="1"/>
            <a:tileRect/>
          </a:gra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5890" name="Picture 2" descr="C:\Program Files\Microsoft Office\MEDIA\CAGCAT10\j0185604.wmf"/>
          <p:cNvPicPr>
            <a:picLocks noChangeAspect="1" noChangeArrowheads="1"/>
          </p:cNvPicPr>
          <p:nvPr/>
        </p:nvPicPr>
        <p:blipFill>
          <a:blip r:embed="rId4" cstate="print"/>
          <a:srcRect/>
          <a:stretch>
            <a:fillRect/>
          </a:stretch>
        </p:blipFill>
        <p:spPr bwMode="auto">
          <a:xfrm>
            <a:off x="5334000" y="4495800"/>
            <a:ext cx="1066800" cy="1068388"/>
          </a:xfrm>
          <a:prstGeom prst="rect">
            <a:avLst/>
          </a:prstGeom>
          <a:noFill/>
          <a:ln w="9525">
            <a:noFill/>
            <a:miter lim="800000"/>
            <a:headEnd/>
            <a:tailEnd/>
          </a:ln>
        </p:spPr>
      </p:pic>
      <p:sp>
        <p:nvSpPr>
          <p:cNvPr id="29" name="Rectangle 28"/>
          <p:cNvSpPr/>
          <p:nvPr/>
        </p:nvSpPr>
        <p:spPr>
          <a:xfrm>
            <a:off x="4267200" y="5867400"/>
            <a:ext cx="4495800" cy="646113"/>
          </a:xfrm>
          <a:prstGeom prst="rect">
            <a:avLst/>
          </a:prstGeom>
          <a:solidFill>
            <a:schemeClr val="bg1">
              <a:lumMod val="75000"/>
              <a:lumOff val="25000"/>
            </a:schemeClr>
          </a:solidFill>
          <a:ln>
            <a:solidFill>
              <a:schemeClr val="bg2">
                <a:lumMod val="60000"/>
                <a:lumOff val="40000"/>
              </a:schemeClr>
            </a:solidFill>
          </a:ln>
        </p:spPr>
        <p:txBody>
          <a:bodyPr>
            <a:spAutoFit/>
          </a:bodyPr>
          <a:lstStyle/>
          <a:p>
            <a:pPr fontAlgn="auto">
              <a:spcBef>
                <a:spcPts val="0"/>
              </a:spcBef>
              <a:spcAft>
                <a:spcPts val="0"/>
              </a:spcAft>
              <a:defRPr/>
            </a:pPr>
            <a:r>
              <a:rPr lang="en-US" b="1" dirty="0">
                <a:solidFill>
                  <a:schemeClr val="tx1">
                    <a:lumMod val="95000"/>
                  </a:schemeClr>
                </a:solidFill>
                <a:latin typeface="+mn-lt"/>
                <a:cs typeface="+mn-cs"/>
              </a:rPr>
              <a:t>Grid avg EF</a:t>
            </a:r>
            <a:r>
              <a:rPr lang="en-US" dirty="0">
                <a:solidFill>
                  <a:schemeClr val="tx1">
                    <a:lumMod val="95000"/>
                  </a:schemeClr>
                </a:solidFill>
                <a:latin typeface="+mn-lt"/>
                <a:cs typeface="+mn-cs"/>
              </a:rPr>
              <a:t>:    </a:t>
            </a:r>
            <a:r>
              <a:rPr lang="en-US" b="1" u="sng" dirty="0">
                <a:solidFill>
                  <a:srgbClr val="00B0F0"/>
                </a:solidFill>
                <a:latin typeface="+mn-lt"/>
                <a:cs typeface="+mn-cs"/>
              </a:rPr>
              <a:t>400   tons  </a:t>
            </a:r>
            <a:r>
              <a:rPr lang="en-US" dirty="0">
                <a:latin typeface="+mn-lt"/>
                <a:cs typeface="+mn-cs"/>
              </a:rPr>
              <a:t>= 0.8 tons/</a:t>
            </a:r>
            <a:r>
              <a:rPr lang="en-US" dirty="0" err="1">
                <a:latin typeface="+mn-lt"/>
                <a:cs typeface="+mn-cs"/>
              </a:rPr>
              <a:t>MWh</a:t>
            </a:r>
            <a:r>
              <a:rPr lang="en-US" dirty="0">
                <a:latin typeface="+mn-lt"/>
                <a:cs typeface="+mn-cs"/>
              </a:rPr>
              <a:t> </a:t>
            </a:r>
          </a:p>
          <a:p>
            <a:pPr fontAlgn="auto">
              <a:spcBef>
                <a:spcPts val="0"/>
              </a:spcBef>
              <a:spcAft>
                <a:spcPts val="0"/>
              </a:spcAft>
              <a:defRPr/>
            </a:pPr>
            <a:r>
              <a:rPr lang="en-US" dirty="0">
                <a:latin typeface="+mn-lt"/>
                <a:cs typeface="+mn-cs"/>
              </a:rPr>
              <a:t>	        500 </a:t>
            </a:r>
            <a:r>
              <a:rPr lang="en-US" dirty="0" err="1">
                <a:latin typeface="+mn-lt"/>
                <a:cs typeface="+mn-cs"/>
              </a:rPr>
              <a:t>MWh</a:t>
            </a:r>
            <a:r>
              <a:rPr lang="en-US" dirty="0">
                <a:latin typeface="+mn-lt"/>
                <a:cs typeface="+mn-cs"/>
              </a:rPr>
              <a:t> </a:t>
            </a:r>
          </a:p>
        </p:txBody>
      </p:sp>
      <p:sp>
        <p:nvSpPr>
          <p:cNvPr id="30" name="Title 1"/>
          <p:cNvSpPr txBox="1">
            <a:spLocks/>
          </p:cNvSpPr>
          <p:nvPr/>
        </p:nvSpPr>
        <p:spPr>
          <a:xfrm>
            <a:off x="0" y="0"/>
            <a:ext cx="9144000" cy="1143000"/>
          </a:xfrm>
          <a:prstGeom prst="rect">
            <a:avLst/>
          </a:prstGeom>
        </p:spPr>
        <p:txBody>
          <a:bodyPr anchor="ctr"/>
          <a:lstStyle/>
          <a:p>
            <a:pPr fontAlgn="auto">
              <a:spcAft>
                <a:spcPts val="0"/>
              </a:spcAft>
              <a:defRPr/>
            </a:pPr>
            <a:r>
              <a:rPr lang="en-US" sz="4000" dirty="0">
                <a:solidFill>
                  <a:srgbClr val="FFC000"/>
                </a:solidFill>
                <a:latin typeface="+mj-lt"/>
                <a:ea typeface="+mj-ea"/>
                <a:cs typeface="+mj-cs"/>
              </a:rPr>
              <a:t>What average grid emission factors        				represent</a:t>
            </a:r>
          </a:p>
        </p:txBody>
      </p:sp>
      <p:sp>
        <p:nvSpPr>
          <p:cNvPr id="20497" name="Rectangle 30"/>
          <p:cNvSpPr>
            <a:spLocks noChangeArrowheads="1"/>
          </p:cNvSpPr>
          <p:nvPr/>
        </p:nvSpPr>
        <p:spPr bwMode="auto">
          <a:xfrm>
            <a:off x="6038850" y="2209800"/>
            <a:ext cx="1444625" cy="369888"/>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grpSp>
        <p:nvGrpSpPr>
          <p:cNvPr id="4" name="Group 31"/>
          <p:cNvGrpSpPr/>
          <p:nvPr/>
        </p:nvGrpSpPr>
        <p:grpSpPr>
          <a:xfrm>
            <a:off x="685800" y="2819400"/>
            <a:ext cx="1676400" cy="533400"/>
            <a:chOff x="1295400" y="3505200"/>
            <a:chExt cx="914400" cy="381000"/>
          </a:xfrm>
          <a:solidFill>
            <a:schemeClr val="bg1"/>
          </a:solidFill>
        </p:grpSpPr>
        <p:sp>
          <p:nvSpPr>
            <p:cNvPr id="33" name="Rectangle 25"/>
            <p:cNvSpPr>
              <a:spLocks noChangeArrowheads="1"/>
            </p:cNvSpPr>
            <p:nvPr/>
          </p:nvSpPr>
          <p:spPr bwMode="auto">
            <a:xfrm>
              <a:off x="1295400" y="3733800"/>
              <a:ext cx="838200" cy="1524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34" name="Rectangle 25"/>
            <p:cNvSpPr>
              <a:spLocks noChangeArrowheads="1"/>
            </p:cNvSpPr>
            <p:nvPr/>
          </p:nvSpPr>
          <p:spPr bwMode="auto">
            <a:xfrm>
              <a:off x="1295400" y="3505200"/>
              <a:ext cx="914400"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5" name="Group 34"/>
          <p:cNvGrpSpPr/>
          <p:nvPr/>
        </p:nvGrpSpPr>
        <p:grpSpPr>
          <a:xfrm>
            <a:off x="1219200" y="5029205"/>
            <a:ext cx="1828801" cy="761996"/>
            <a:chOff x="1447800" y="5638800"/>
            <a:chExt cx="1487618" cy="786053"/>
          </a:xfrm>
          <a:solidFill>
            <a:schemeClr val="bg1"/>
          </a:solidFill>
        </p:grpSpPr>
        <p:sp>
          <p:nvSpPr>
            <p:cNvPr id="36" name="Rectangle 35"/>
            <p:cNvSpPr>
              <a:spLocks noChangeArrowheads="1"/>
            </p:cNvSpPr>
            <p:nvPr/>
          </p:nvSpPr>
          <p:spPr bwMode="auto">
            <a:xfrm>
              <a:off x="1447800" y="5638800"/>
              <a:ext cx="914400"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37" name="Rectangle 25"/>
            <p:cNvSpPr>
              <a:spLocks noChangeArrowheads="1"/>
            </p:cNvSpPr>
            <p:nvPr/>
          </p:nvSpPr>
          <p:spPr bwMode="auto">
            <a:xfrm>
              <a:off x="1447800" y="6031829"/>
              <a:ext cx="1487618" cy="393024"/>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sp>
        <p:nvSpPr>
          <p:cNvPr id="20500" name="Rectangle 25"/>
          <p:cNvSpPr>
            <a:spLocks noChangeArrowheads="1"/>
          </p:cNvSpPr>
          <p:nvPr/>
        </p:nvSpPr>
        <p:spPr bwMode="auto">
          <a:xfrm>
            <a:off x="6115050" y="2524125"/>
            <a:ext cx="1733550" cy="295275"/>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5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9144000" cy="1371600"/>
          </a:xfrm>
        </p:spPr>
        <p:txBody>
          <a:bodyPr/>
          <a:lstStyle/>
          <a:p>
            <a:pPr algn="l"/>
            <a:r>
              <a:rPr lang="en-US" sz="4000" smtClean="0">
                <a:solidFill>
                  <a:srgbClr val="FFC000"/>
                </a:solidFill>
              </a:rPr>
              <a:t>Background on the GHG Protocol Initiative</a:t>
            </a:r>
          </a:p>
        </p:txBody>
      </p:sp>
      <p:sp>
        <p:nvSpPr>
          <p:cNvPr id="3" name="Content Placeholder 2"/>
          <p:cNvSpPr>
            <a:spLocks noGrp="1"/>
          </p:cNvSpPr>
          <p:nvPr>
            <p:ph idx="1"/>
          </p:nvPr>
        </p:nvSpPr>
        <p:spPr>
          <a:xfrm>
            <a:off x="3352800" y="1905000"/>
            <a:ext cx="5791200" cy="3352800"/>
          </a:xfrm>
        </p:spPr>
        <p:txBody>
          <a:bodyPr rtlCol="0">
            <a:normAutofit fontScale="85000" lnSpcReduction="10000"/>
          </a:bodyPr>
          <a:lstStyle/>
          <a:p>
            <a:pPr fontAlgn="auto">
              <a:spcAft>
                <a:spcPts val="0"/>
              </a:spcAft>
              <a:defRPr/>
            </a:pPr>
            <a:r>
              <a:rPr lang="en-US" dirty="0" smtClean="0"/>
              <a:t>The Climate Registry</a:t>
            </a:r>
          </a:p>
          <a:p>
            <a:pPr fontAlgn="auto">
              <a:spcAft>
                <a:spcPts val="0"/>
              </a:spcAft>
              <a:defRPr/>
            </a:pPr>
            <a:r>
              <a:rPr lang="en-US" dirty="0" smtClean="0"/>
              <a:t>CDP</a:t>
            </a:r>
          </a:p>
          <a:p>
            <a:pPr fontAlgn="auto">
              <a:spcAft>
                <a:spcPts val="0"/>
              </a:spcAft>
              <a:defRPr/>
            </a:pPr>
            <a:r>
              <a:rPr lang="en-US" dirty="0" smtClean="0"/>
              <a:t>Executive Order 13514</a:t>
            </a:r>
          </a:p>
          <a:p>
            <a:pPr fontAlgn="auto">
              <a:spcAft>
                <a:spcPts val="0"/>
              </a:spcAft>
              <a:defRPr/>
            </a:pPr>
            <a:r>
              <a:rPr lang="en-US" dirty="0" smtClean="0"/>
              <a:t>ISO 14064-1</a:t>
            </a:r>
          </a:p>
          <a:p>
            <a:pPr fontAlgn="auto">
              <a:spcAft>
                <a:spcPts val="0"/>
              </a:spcAft>
              <a:defRPr/>
            </a:pPr>
            <a:r>
              <a:rPr lang="en-US" dirty="0" smtClean="0"/>
              <a:t>UK voluntary reporting program</a:t>
            </a:r>
          </a:p>
          <a:p>
            <a:pPr fontAlgn="auto">
              <a:spcAft>
                <a:spcPts val="0"/>
              </a:spcAft>
              <a:defRPr/>
            </a:pPr>
            <a:r>
              <a:rPr lang="en-US" dirty="0" smtClean="0"/>
              <a:t>Major economies reporting initiatives (e.g. China, India, Brazil, Mexico)</a:t>
            </a:r>
          </a:p>
          <a:p>
            <a:pPr fontAlgn="auto">
              <a:spcAft>
                <a:spcPts val="0"/>
              </a:spcAft>
              <a:defRPr/>
            </a:pPr>
            <a:endParaRPr lang="en-US" dirty="0" smtClean="0"/>
          </a:p>
          <a:p>
            <a:pPr fontAlgn="auto">
              <a:spcAft>
                <a:spcPts val="0"/>
              </a:spcAft>
              <a:buFont typeface="Arial" pitchFamily="34" charset="0"/>
              <a:buNone/>
              <a:defRPr/>
            </a:pPr>
            <a:endParaRPr lang="en-US" dirty="0"/>
          </a:p>
        </p:txBody>
      </p:sp>
      <p:pic>
        <p:nvPicPr>
          <p:cNvPr id="3076" name="Picture 3"/>
          <p:cNvPicPr>
            <a:picLocks noChangeAspect="1" noChangeArrowheads="1"/>
          </p:cNvPicPr>
          <p:nvPr/>
        </p:nvPicPr>
        <p:blipFill>
          <a:blip r:embed="rId3" cstate="print"/>
          <a:srcRect/>
          <a:stretch>
            <a:fillRect/>
          </a:stretch>
        </p:blipFill>
        <p:spPr bwMode="auto">
          <a:xfrm>
            <a:off x="457200" y="1752600"/>
            <a:ext cx="2660650" cy="3733800"/>
          </a:xfrm>
          <a:prstGeom prst="rect">
            <a:avLst/>
          </a:prstGeom>
          <a:noFill/>
          <a:ln w="9525">
            <a:noFill/>
            <a:miter lim="800000"/>
            <a:headEnd/>
            <a:tailEnd/>
          </a:ln>
        </p:spPr>
      </p:pic>
      <p:grpSp>
        <p:nvGrpSpPr>
          <p:cNvPr id="2" name="Group 5"/>
          <p:cNvGrpSpPr>
            <a:grpSpLocks/>
          </p:cNvGrpSpPr>
          <p:nvPr/>
        </p:nvGrpSpPr>
        <p:grpSpPr bwMode="auto">
          <a:xfrm>
            <a:off x="6656388" y="6248400"/>
            <a:ext cx="2411412" cy="530225"/>
            <a:chOff x="6656387" y="6248400"/>
            <a:chExt cx="2411413" cy="530225"/>
          </a:xfrm>
        </p:grpSpPr>
        <p:grpSp>
          <p:nvGrpSpPr>
            <p:cNvPr id="4" name="Group 3"/>
            <p:cNvGrpSpPr>
              <a:grpSpLocks/>
            </p:cNvGrpSpPr>
            <p:nvPr/>
          </p:nvGrpSpPr>
          <p:grpSpPr bwMode="auto">
            <a:xfrm>
              <a:off x="6656405" y="6248365"/>
              <a:ext cx="533403" cy="530221"/>
              <a:chOff x="2383" y="3438"/>
              <a:chExt cx="396" cy="394"/>
            </a:xfrm>
          </p:grpSpPr>
          <p:sp>
            <p:nvSpPr>
              <p:cNvPr id="3080"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81"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82"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83"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84"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85"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86"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87"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88"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89"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90"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91"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92"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93"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94"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95"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096"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097"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98"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99"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100"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101"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102"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103"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04"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05"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106"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107"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08"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09"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10"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3079" name="Rectangle 35"/>
            <p:cNvSpPr>
              <a:spLocks noChangeArrowheads="1"/>
            </p:cNvSpPr>
            <p:nvPr/>
          </p:nvSpPr>
          <p:spPr bwMode="auto">
            <a:xfrm>
              <a:off x="7169150" y="6477000"/>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a:t/>
            </a:r>
            <a:br>
              <a:rPr lang="en-US"/>
            </a:br>
            <a:endParaRPr lang="en-US"/>
          </a:p>
        </p:txBody>
      </p:sp>
      <p:pic>
        <p:nvPicPr>
          <p:cNvPr id="21507" name="Picture 41"/>
          <p:cNvPicPr>
            <a:picLocks noChangeAspect="1" noChangeArrowheads="1"/>
          </p:cNvPicPr>
          <p:nvPr/>
        </p:nvPicPr>
        <p:blipFill>
          <a:blip r:embed="rId3" cstate="print"/>
          <a:srcRect/>
          <a:stretch>
            <a:fillRect/>
          </a:stretch>
        </p:blipFill>
        <p:spPr bwMode="auto">
          <a:xfrm>
            <a:off x="533400" y="3733800"/>
            <a:ext cx="1773238" cy="1030288"/>
          </a:xfrm>
          <a:prstGeom prst="rect">
            <a:avLst/>
          </a:prstGeom>
          <a:noFill/>
          <a:ln w="9525">
            <a:noFill/>
            <a:miter lim="800000"/>
            <a:headEnd/>
            <a:tailEnd/>
          </a:ln>
        </p:spPr>
      </p:pic>
      <p:pic>
        <p:nvPicPr>
          <p:cNvPr id="21508" name="Picture 2"/>
          <p:cNvPicPr>
            <a:picLocks noChangeAspect="1" noChangeArrowheads="1"/>
          </p:cNvPicPr>
          <p:nvPr/>
        </p:nvPicPr>
        <p:blipFill>
          <a:blip r:embed="rId3" cstate="print"/>
          <a:srcRect/>
          <a:stretch>
            <a:fillRect/>
          </a:stretch>
        </p:blipFill>
        <p:spPr bwMode="auto">
          <a:xfrm>
            <a:off x="457200" y="1600200"/>
            <a:ext cx="1674813" cy="912813"/>
          </a:xfrm>
          <a:prstGeom prst="rect">
            <a:avLst/>
          </a:prstGeom>
          <a:noFill/>
          <a:ln w="9525">
            <a:noFill/>
            <a:miter lim="800000"/>
            <a:headEnd/>
            <a:tailEnd/>
          </a:ln>
        </p:spPr>
      </p:pic>
      <p:sp>
        <p:nvSpPr>
          <p:cNvPr id="52" name="Oval 7"/>
          <p:cNvSpPr>
            <a:spLocks noChangeArrowheads="1"/>
          </p:cNvSpPr>
          <p:nvPr/>
        </p:nvSpPr>
        <p:spPr bwMode="auto">
          <a:xfrm>
            <a:off x="2438400" y="2170113"/>
            <a:ext cx="3505200" cy="2020887"/>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2000" b="1" dirty="0">
                <a:solidFill>
                  <a:schemeClr val="bg1"/>
                </a:solidFill>
                <a:latin typeface="Calibri" pitchFamily="34" charset="0"/>
                <a:cs typeface="+mn-cs"/>
              </a:rPr>
              <a:t>        G R I D</a:t>
            </a:r>
            <a:endParaRPr lang="en-US" sz="2000" b="1" dirty="0">
              <a:solidFill>
                <a:schemeClr val="bg1"/>
              </a:solidFill>
              <a:cs typeface="+mn-cs"/>
            </a:endParaRPr>
          </a:p>
        </p:txBody>
      </p:sp>
      <p:cxnSp>
        <p:nvCxnSpPr>
          <p:cNvPr id="21510" name="AutoShape 8"/>
          <p:cNvCxnSpPr>
            <a:cxnSpLocks noChangeShapeType="1"/>
          </p:cNvCxnSpPr>
          <p:nvPr/>
        </p:nvCxnSpPr>
        <p:spPr bwMode="auto">
          <a:xfrm flipV="1">
            <a:off x="2286000" y="3657600"/>
            <a:ext cx="896938" cy="381000"/>
          </a:xfrm>
          <a:prstGeom prst="straightConnector1">
            <a:avLst/>
          </a:prstGeom>
          <a:noFill/>
          <a:ln w="57150">
            <a:solidFill>
              <a:schemeClr val="tx1"/>
            </a:solidFill>
            <a:round/>
            <a:headEnd/>
            <a:tailEnd type="triangle" w="med" len="med"/>
          </a:ln>
        </p:spPr>
      </p:cxnSp>
      <p:cxnSp>
        <p:nvCxnSpPr>
          <p:cNvPr id="21511" name="AutoShape 9"/>
          <p:cNvCxnSpPr>
            <a:cxnSpLocks noChangeShapeType="1"/>
          </p:cNvCxnSpPr>
          <p:nvPr/>
        </p:nvCxnSpPr>
        <p:spPr bwMode="auto">
          <a:xfrm>
            <a:off x="2057400" y="2438400"/>
            <a:ext cx="1047750" cy="303213"/>
          </a:xfrm>
          <a:prstGeom prst="straightConnector1">
            <a:avLst/>
          </a:prstGeom>
          <a:noFill/>
          <a:ln w="57150">
            <a:solidFill>
              <a:schemeClr val="tx1"/>
            </a:solidFill>
            <a:round/>
            <a:headEnd/>
            <a:tailEnd type="triangle" w="med" len="med"/>
          </a:ln>
        </p:spPr>
      </p:cxnSp>
      <p:cxnSp>
        <p:nvCxnSpPr>
          <p:cNvPr id="21512" name="AutoShape 10"/>
          <p:cNvCxnSpPr>
            <a:cxnSpLocks noChangeShapeType="1"/>
          </p:cNvCxnSpPr>
          <p:nvPr/>
        </p:nvCxnSpPr>
        <p:spPr bwMode="auto">
          <a:xfrm rot="10800000" flipV="1">
            <a:off x="4419600" y="2133600"/>
            <a:ext cx="1371600" cy="552450"/>
          </a:xfrm>
          <a:prstGeom prst="straightConnector1">
            <a:avLst/>
          </a:prstGeom>
          <a:noFill/>
          <a:ln w="57150">
            <a:solidFill>
              <a:schemeClr val="tx1"/>
            </a:solidFill>
            <a:round/>
            <a:headEnd/>
            <a:tailEnd type="triangle" w="med" len="med"/>
          </a:ln>
        </p:spPr>
      </p:cxnSp>
      <p:cxnSp>
        <p:nvCxnSpPr>
          <p:cNvPr id="21513" name="AutoShape 11"/>
          <p:cNvCxnSpPr>
            <a:cxnSpLocks noChangeShapeType="1"/>
          </p:cNvCxnSpPr>
          <p:nvPr/>
        </p:nvCxnSpPr>
        <p:spPr bwMode="auto">
          <a:xfrm flipV="1">
            <a:off x="2306638" y="3871913"/>
            <a:ext cx="1119187" cy="377825"/>
          </a:xfrm>
          <a:prstGeom prst="straightConnector1">
            <a:avLst/>
          </a:prstGeom>
          <a:noFill/>
          <a:ln w="57150">
            <a:solidFill>
              <a:srgbClr val="00B0F0"/>
            </a:solidFill>
            <a:round/>
            <a:headEnd/>
            <a:tailEnd type="triangle" w="med" len="med"/>
          </a:ln>
        </p:spPr>
      </p:cxnSp>
      <p:cxnSp>
        <p:nvCxnSpPr>
          <p:cNvPr id="21514" name="AutoShape 12"/>
          <p:cNvCxnSpPr>
            <a:cxnSpLocks noChangeShapeType="1"/>
          </p:cNvCxnSpPr>
          <p:nvPr/>
        </p:nvCxnSpPr>
        <p:spPr bwMode="auto">
          <a:xfrm>
            <a:off x="1905000" y="2590800"/>
            <a:ext cx="979488" cy="242888"/>
          </a:xfrm>
          <a:prstGeom prst="straightConnector1">
            <a:avLst/>
          </a:prstGeom>
          <a:noFill/>
          <a:ln w="57150">
            <a:solidFill>
              <a:srgbClr val="00B0F0"/>
            </a:solidFill>
            <a:round/>
            <a:headEnd/>
            <a:tailEnd type="triangle" w="med" len="med"/>
          </a:ln>
        </p:spPr>
      </p:cxnSp>
      <p:cxnSp>
        <p:nvCxnSpPr>
          <p:cNvPr id="21515" name="AutoShape 13"/>
          <p:cNvCxnSpPr>
            <a:cxnSpLocks noChangeShapeType="1"/>
          </p:cNvCxnSpPr>
          <p:nvPr/>
        </p:nvCxnSpPr>
        <p:spPr bwMode="auto">
          <a:xfrm rot="10800000" flipV="1">
            <a:off x="4572000" y="2362200"/>
            <a:ext cx="1295400" cy="533400"/>
          </a:xfrm>
          <a:prstGeom prst="straightConnector1">
            <a:avLst/>
          </a:prstGeom>
          <a:noFill/>
          <a:ln w="57150">
            <a:solidFill>
              <a:srgbClr val="00B0F0"/>
            </a:solidFill>
            <a:round/>
            <a:headEnd/>
            <a:tailEnd type="triangle" w="med" len="med"/>
          </a:ln>
        </p:spPr>
      </p:cxnSp>
      <p:grpSp>
        <p:nvGrpSpPr>
          <p:cNvPr id="21516" name="Group 87"/>
          <p:cNvGrpSpPr>
            <a:grpSpLocks/>
          </p:cNvGrpSpPr>
          <p:nvPr/>
        </p:nvGrpSpPr>
        <p:grpSpPr bwMode="auto">
          <a:xfrm>
            <a:off x="5410200" y="914400"/>
            <a:ext cx="1219200" cy="1266825"/>
            <a:chOff x="5334000" y="1066800"/>
            <a:chExt cx="1219200" cy="1266189"/>
          </a:xfrm>
        </p:grpSpPr>
        <p:sp>
          <p:nvSpPr>
            <p:cNvPr id="89" name="Rectangle 88"/>
            <p:cNvSpPr/>
            <p:nvPr/>
          </p:nvSpPr>
          <p:spPr>
            <a:xfrm>
              <a:off x="5334000" y="1066800"/>
              <a:ext cx="1219200" cy="121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72" y="1166460"/>
              <a:ext cx="853704" cy="1166533"/>
              <a:chOff x="4287093" y="3944433"/>
              <a:chExt cx="694435" cy="1203363"/>
            </a:xfrm>
            <a:solidFill>
              <a:schemeClr val="bg1"/>
            </a:solidFill>
          </p:grpSpPr>
          <p:sp>
            <p:nvSpPr>
              <p:cNvPr id="91"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2"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3"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4" name="Rectangle 93"/>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nvGrpSpPr>
          <p:cNvPr id="4" name="Group 105"/>
          <p:cNvGrpSpPr>
            <a:grpSpLocks/>
          </p:cNvGrpSpPr>
          <p:nvPr/>
        </p:nvGrpSpPr>
        <p:grpSpPr bwMode="auto">
          <a:xfrm>
            <a:off x="6400800" y="2819400"/>
            <a:ext cx="304800" cy="1163638"/>
            <a:chOff x="6400799" y="2819400"/>
            <a:chExt cx="304801" cy="1164170"/>
          </a:xfrm>
        </p:grpSpPr>
        <p:cxnSp>
          <p:nvCxnSpPr>
            <p:cNvPr id="21526" name="AutoShape 10"/>
            <p:cNvCxnSpPr>
              <a:cxnSpLocks noChangeShapeType="1"/>
            </p:cNvCxnSpPr>
            <p:nvPr/>
          </p:nvCxnSpPr>
          <p:spPr bwMode="auto">
            <a:xfrm rot="16200000" flipH="1">
              <a:off x="5856815" y="3363384"/>
              <a:ext cx="1164168" cy="76199"/>
            </a:xfrm>
            <a:prstGeom prst="straightConnector1">
              <a:avLst/>
            </a:prstGeom>
            <a:noFill/>
            <a:ln w="57150">
              <a:solidFill>
                <a:schemeClr val="tx1"/>
              </a:solidFill>
              <a:prstDash val="dashDot"/>
              <a:round/>
              <a:headEnd/>
              <a:tailEnd type="triangle" w="med" len="med"/>
            </a:ln>
          </p:spPr>
        </p:cxnSp>
        <p:cxnSp>
          <p:nvCxnSpPr>
            <p:cNvPr id="21527" name="AutoShape 13"/>
            <p:cNvCxnSpPr>
              <a:cxnSpLocks noChangeShapeType="1"/>
            </p:cNvCxnSpPr>
            <p:nvPr/>
          </p:nvCxnSpPr>
          <p:spPr bwMode="auto">
            <a:xfrm rot="16200000" flipH="1">
              <a:off x="6109186" y="3387155"/>
              <a:ext cx="1164170" cy="28659"/>
            </a:xfrm>
            <a:prstGeom prst="straightConnector1">
              <a:avLst/>
            </a:prstGeom>
            <a:noFill/>
            <a:ln w="57150">
              <a:solidFill>
                <a:srgbClr val="00B0F0"/>
              </a:solidFill>
              <a:prstDash val="dash"/>
              <a:round/>
              <a:headEnd/>
              <a:tailEnd type="triangle" w="med" len="med"/>
            </a:ln>
          </p:spPr>
        </p:cxnSp>
      </p:grpSp>
      <p:sp>
        <p:nvSpPr>
          <p:cNvPr id="107" name="Rectangle 14"/>
          <p:cNvSpPr>
            <a:spLocks noChangeArrowheads="1"/>
          </p:cNvSpPr>
          <p:nvPr/>
        </p:nvSpPr>
        <p:spPr bwMode="auto">
          <a:xfrm>
            <a:off x="6096000" y="4114800"/>
            <a:ext cx="2514600" cy="685799"/>
          </a:xfrm>
          <a:prstGeom prst="rect">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5400000" scaled="1"/>
            <a:tileRect/>
          </a:gra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0"/>
              </a:spcAft>
              <a:defRPr/>
            </a:pPr>
            <a:r>
              <a:rPr lang="en-US" b="1" dirty="0">
                <a:solidFill>
                  <a:schemeClr val="bg1"/>
                </a:solidFill>
                <a:latin typeface="Calibri" pitchFamily="34" charset="0"/>
                <a:cs typeface="+mn-cs"/>
              </a:rPr>
              <a:t>RE certificate conveying</a:t>
            </a:r>
          </a:p>
          <a:p>
            <a:pPr>
              <a:spcAft>
                <a:spcPts val="0"/>
              </a:spcAft>
              <a:defRPr/>
            </a:pPr>
            <a:r>
              <a:rPr lang="en-US" b="1" dirty="0">
                <a:solidFill>
                  <a:schemeClr val="bg1"/>
                </a:solidFill>
                <a:latin typeface="Calibri" pitchFamily="34" charset="0"/>
                <a:cs typeface="+mn-cs"/>
              </a:rPr>
              <a:t>0 tons emissions/ MWh</a:t>
            </a:r>
            <a:endParaRPr lang="en-US" b="1" dirty="0">
              <a:solidFill>
                <a:schemeClr val="bg1"/>
              </a:solidFill>
              <a:cs typeface="+mn-cs"/>
            </a:endParaRPr>
          </a:p>
        </p:txBody>
      </p:sp>
      <p:sp>
        <p:nvSpPr>
          <p:cNvPr id="31" name="Title 1"/>
          <p:cNvSpPr txBox="1">
            <a:spLocks/>
          </p:cNvSpPr>
          <p:nvPr/>
        </p:nvSpPr>
        <p:spPr>
          <a:xfrm>
            <a:off x="0" y="0"/>
            <a:ext cx="8915400" cy="1143000"/>
          </a:xfrm>
          <a:prstGeom prst="rect">
            <a:avLst/>
          </a:prstGeom>
        </p:spPr>
        <p:txBody>
          <a:bodyPr anchor="ctr">
            <a:normAutofit/>
          </a:bodyPr>
          <a:lstStyle/>
          <a:p>
            <a:pPr fontAlgn="auto">
              <a:spcAft>
                <a:spcPts val="0"/>
              </a:spcAft>
              <a:defRPr/>
            </a:pPr>
            <a:r>
              <a:rPr lang="en-US" sz="4000" dirty="0">
                <a:solidFill>
                  <a:srgbClr val="FFC000"/>
                </a:solidFill>
                <a:latin typeface="+mj-lt"/>
                <a:ea typeface="+mj-ea"/>
                <a:cs typeface="+mj-cs"/>
              </a:rPr>
              <a:t>RE certificates conveying emission rates</a:t>
            </a:r>
          </a:p>
        </p:txBody>
      </p:sp>
      <p:sp>
        <p:nvSpPr>
          <p:cNvPr id="21522" name="Rectangle 31"/>
          <p:cNvSpPr>
            <a:spLocks noChangeArrowheads="1"/>
          </p:cNvSpPr>
          <p:nvPr/>
        </p:nvSpPr>
        <p:spPr bwMode="auto">
          <a:xfrm>
            <a:off x="6038850" y="2209800"/>
            <a:ext cx="1444625" cy="369888"/>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grpSp>
        <p:nvGrpSpPr>
          <p:cNvPr id="5" name="Group 32"/>
          <p:cNvGrpSpPr/>
          <p:nvPr/>
        </p:nvGrpSpPr>
        <p:grpSpPr>
          <a:xfrm>
            <a:off x="685800" y="2819400"/>
            <a:ext cx="1676400" cy="533400"/>
            <a:chOff x="1295400" y="3505200"/>
            <a:chExt cx="914400" cy="381000"/>
          </a:xfrm>
          <a:solidFill>
            <a:schemeClr val="bg1"/>
          </a:solidFill>
        </p:grpSpPr>
        <p:sp>
          <p:nvSpPr>
            <p:cNvPr id="34" name="Rectangle 25"/>
            <p:cNvSpPr>
              <a:spLocks noChangeArrowheads="1"/>
            </p:cNvSpPr>
            <p:nvPr/>
          </p:nvSpPr>
          <p:spPr bwMode="auto">
            <a:xfrm>
              <a:off x="1295400" y="3733800"/>
              <a:ext cx="838200" cy="1524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35" name="Rectangle 25"/>
            <p:cNvSpPr>
              <a:spLocks noChangeArrowheads="1"/>
            </p:cNvSpPr>
            <p:nvPr/>
          </p:nvSpPr>
          <p:spPr bwMode="auto">
            <a:xfrm>
              <a:off x="1295400" y="3505200"/>
              <a:ext cx="914400"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6" name="Group 35"/>
          <p:cNvGrpSpPr/>
          <p:nvPr/>
        </p:nvGrpSpPr>
        <p:grpSpPr>
          <a:xfrm>
            <a:off x="1219200" y="5029205"/>
            <a:ext cx="1828801" cy="761996"/>
            <a:chOff x="1447800" y="5638800"/>
            <a:chExt cx="1487618" cy="786053"/>
          </a:xfrm>
          <a:solidFill>
            <a:schemeClr val="bg1"/>
          </a:solidFill>
        </p:grpSpPr>
        <p:sp>
          <p:nvSpPr>
            <p:cNvPr id="37" name="Rectangle 36"/>
            <p:cNvSpPr>
              <a:spLocks noChangeArrowheads="1"/>
            </p:cNvSpPr>
            <p:nvPr/>
          </p:nvSpPr>
          <p:spPr bwMode="auto">
            <a:xfrm>
              <a:off x="1447800" y="5638800"/>
              <a:ext cx="914400"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38" name="Rectangle 25"/>
            <p:cNvSpPr>
              <a:spLocks noChangeArrowheads="1"/>
            </p:cNvSpPr>
            <p:nvPr/>
          </p:nvSpPr>
          <p:spPr bwMode="auto">
            <a:xfrm>
              <a:off x="1447800" y="6031829"/>
              <a:ext cx="1487618" cy="393024"/>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sp>
        <p:nvSpPr>
          <p:cNvPr id="21525" name="Rectangle 25"/>
          <p:cNvSpPr>
            <a:spLocks noChangeArrowheads="1"/>
          </p:cNvSpPr>
          <p:nvPr/>
        </p:nvSpPr>
        <p:spPr bwMode="auto">
          <a:xfrm>
            <a:off x="6115050" y="2524125"/>
            <a:ext cx="1733550" cy="295275"/>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32" name="Group 6"/>
          <p:cNvGrpSpPr>
            <a:grpSpLocks/>
          </p:cNvGrpSpPr>
          <p:nvPr/>
        </p:nvGrpSpPr>
        <p:grpSpPr bwMode="auto">
          <a:xfrm>
            <a:off x="6781800" y="6248400"/>
            <a:ext cx="1700213" cy="301625"/>
            <a:chOff x="6656405" y="6248365"/>
            <a:chExt cx="2446680" cy="530221"/>
          </a:xfrm>
        </p:grpSpPr>
        <p:grpSp>
          <p:nvGrpSpPr>
            <p:cNvPr id="33" name="Group 40"/>
            <p:cNvGrpSpPr>
              <a:grpSpLocks/>
            </p:cNvGrpSpPr>
            <p:nvPr/>
          </p:nvGrpSpPr>
          <p:grpSpPr bwMode="auto">
            <a:xfrm>
              <a:off x="6656405" y="6248365"/>
              <a:ext cx="533403" cy="530221"/>
              <a:chOff x="2383" y="3438"/>
              <a:chExt cx="396" cy="394"/>
            </a:xfrm>
          </p:grpSpPr>
          <p:sp>
            <p:nvSpPr>
              <p:cNvPr id="39"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0"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3"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4"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5"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6"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7"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8"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9"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0"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1"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2"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3"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4"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5"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6"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7"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8"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9"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0"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36"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1219200"/>
          </a:xfrm>
        </p:spPr>
        <p:txBody>
          <a:bodyPr/>
          <a:lstStyle/>
          <a:p>
            <a:r>
              <a:rPr lang="en-US" sz="4000" smtClean="0">
                <a:solidFill>
                  <a:srgbClr val="FFC000"/>
                </a:solidFill>
              </a:rPr>
              <a:t>Possible corporate accounting procedure for alternative emission rates</a:t>
            </a:r>
          </a:p>
        </p:txBody>
      </p:sp>
      <p:grpSp>
        <p:nvGrpSpPr>
          <p:cNvPr id="22531" name="Group 7"/>
          <p:cNvGrpSpPr>
            <a:grpSpLocks/>
          </p:cNvGrpSpPr>
          <p:nvPr/>
        </p:nvGrpSpPr>
        <p:grpSpPr bwMode="auto">
          <a:xfrm>
            <a:off x="1447800" y="1752600"/>
            <a:ext cx="6248400" cy="762000"/>
            <a:chOff x="1094509" y="1524000"/>
            <a:chExt cx="2898578" cy="762000"/>
          </a:xfrm>
        </p:grpSpPr>
        <p:sp>
          <p:nvSpPr>
            <p:cNvPr id="5" name="Rectangle 4"/>
            <p:cNvSpPr/>
            <p:nvPr/>
          </p:nvSpPr>
          <p:spPr>
            <a:xfrm>
              <a:off x="1094509" y="1524000"/>
              <a:ext cx="1648861"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Activity Data</a:t>
              </a:r>
            </a:p>
          </p:txBody>
        </p:sp>
        <p:sp>
          <p:nvSpPr>
            <p:cNvPr id="6" name="Rectangle 5"/>
            <p:cNvSpPr/>
            <p:nvPr/>
          </p:nvSpPr>
          <p:spPr>
            <a:xfrm>
              <a:off x="1942873" y="1524000"/>
              <a:ext cx="1166501"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Emission Factor</a:t>
              </a:r>
              <a:endParaRPr lang="en-US" sz="2400" b="1" dirty="0"/>
            </a:p>
          </p:txBody>
        </p:sp>
        <p:sp>
          <p:nvSpPr>
            <p:cNvPr id="7" name="Rectangle 6"/>
            <p:cNvSpPr/>
            <p:nvPr/>
          </p:nvSpPr>
          <p:spPr>
            <a:xfrm>
              <a:off x="3003329" y="1524000"/>
              <a:ext cx="989758" cy="7620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Total Emissions</a:t>
              </a:r>
            </a:p>
          </p:txBody>
        </p:sp>
      </p:grpSp>
      <p:sp>
        <p:nvSpPr>
          <p:cNvPr id="22532" name="Rectangle 10"/>
          <p:cNvSpPr>
            <a:spLocks noChangeArrowheads="1"/>
          </p:cNvSpPr>
          <p:nvPr/>
        </p:nvSpPr>
        <p:spPr bwMode="auto">
          <a:xfrm>
            <a:off x="0" y="2586038"/>
            <a:ext cx="7324725" cy="461962"/>
          </a:xfrm>
          <a:prstGeom prst="rect">
            <a:avLst/>
          </a:prstGeom>
          <a:noFill/>
          <a:ln w="9525">
            <a:noFill/>
            <a:miter lim="800000"/>
            <a:headEnd/>
            <a:tailEnd/>
          </a:ln>
        </p:spPr>
        <p:txBody>
          <a:bodyPr wrap="none">
            <a:spAutoFit/>
          </a:bodyPr>
          <a:lstStyle/>
          <a:p>
            <a:r>
              <a:rPr lang="en-US" sz="2400">
                <a:solidFill>
                  <a:srgbClr val="FFC000"/>
                </a:solidFill>
                <a:latin typeface="Calibri" pitchFamily="34" charset="0"/>
              </a:rPr>
              <a:t>Total emissions calculated with standard grid average mix</a:t>
            </a:r>
            <a:endParaRPr lang="en-US" sz="2400">
              <a:latin typeface="Calibri" pitchFamily="34" charset="0"/>
            </a:endParaRPr>
          </a:p>
        </p:txBody>
      </p:sp>
      <p:sp>
        <p:nvSpPr>
          <p:cNvPr id="22533" name="Rectangle 11"/>
          <p:cNvSpPr>
            <a:spLocks noChangeArrowheads="1"/>
          </p:cNvSpPr>
          <p:nvPr/>
        </p:nvSpPr>
        <p:spPr bwMode="auto">
          <a:xfrm>
            <a:off x="0" y="4198938"/>
            <a:ext cx="8645525" cy="830262"/>
          </a:xfrm>
          <a:prstGeom prst="rect">
            <a:avLst/>
          </a:prstGeom>
          <a:noFill/>
          <a:ln w="9525">
            <a:noFill/>
            <a:miter lim="800000"/>
            <a:headEnd/>
            <a:tailEnd/>
          </a:ln>
        </p:spPr>
        <p:txBody>
          <a:bodyPr wrap="none">
            <a:spAutoFit/>
          </a:bodyPr>
          <a:lstStyle/>
          <a:p>
            <a:r>
              <a:rPr lang="en-US" sz="2400">
                <a:solidFill>
                  <a:srgbClr val="FFC000"/>
                </a:solidFill>
                <a:latin typeface="Calibri" pitchFamily="34" charset="0"/>
              </a:rPr>
              <a:t>“Adjusted” emissions with 100 MWh of zero-emissions green power</a:t>
            </a:r>
          </a:p>
          <a:p>
            <a:endParaRPr lang="en-US" sz="2400">
              <a:latin typeface="Calibri" pitchFamily="34" charset="0"/>
            </a:endParaRPr>
          </a:p>
        </p:txBody>
      </p:sp>
      <p:grpSp>
        <p:nvGrpSpPr>
          <p:cNvPr id="22534" name="Group 13"/>
          <p:cNvGrpSpPr>
            <a:grpSpLocks/>
          </p:cNvGrpSpPr>
          <p:nvPr/>
        </p:nvGrpSpPr>
        <p:grpSpPr bwMode="auto">
          <a:xfrm>
            <a:off x="1447800" y="3200400"/>
            <a:ext cx="6248400" cy="762000"/>
            <a:chOff x="1094509" y="1524000"/>
            <a:chExt cx="2898578" cy="762000"/>
          </a:xfrm>
        </p:grpSpPr>
        <p:sp>
          <p:nvSpPr>
            <p:cNvPr id="15" name="Rectangle 14"/>
            <p:cNvSpPr/>
            <p:nvPr/>
          </p:nvSpPr>
          <p:spPr>
            <a:xfrm>
              <a:off x="1094509" y="1524000"/>
              <a:ext cx="848364"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100 </a:t>
              </a:r>
              <a:r>
                <a:rPr lang="en-US" sz="2400" b="1" dirty="0" err="1">
                  <a:solidFill>
                    <a:schemeClr val="bg1"/>
                  </a:solidFill>
                </a:rPr>
                <a:t>MWh</a:t>
              </a:r>
              <a:r>
                <a:rPr lang="en-US" sz="2400" b="1" dirty="0">
                  <a:solidFill>
                    <a:schemeClr val="bg1"/>
                  </a:solidFill>
                </a:rPr>
                <a:t> </a:t>
              </a:r>
            </a:p>
          </p:txBody>
        </p:sp>
        <p:sp>
          <p:nvSpPr>
            <p:cNvPr id="16" name="Rectangle 15"/>
            <p:cNvSpPr/>
            <p:nvPr/>
          </p:nvSpPr>
          <p:spPr>
            <a:xfrm>
              <a:off x="1942873" y="1524000"/>
              <a:ext cx="1060455"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0.5 tons CO2e/</a:t>
              </a:r>
              <a:r>
                <a:rPr lang="en-US" sz="2400" b="1" dirty="0" err="1">
                  <a:solidFill>
                    <a:schemeClr val="bg1"/>
                  </a:solidFill>
                </a:rPr>
                <a:t>MWh</a:t>
              </a:r>
              <a:endParaRPr lang="en-US" sz="2400" b="1" dirty="0"/>
            </a:p>
          </p:txBody>
        </p:sp>
        <p:sp>
          <p:nvSpPr>
            <p:cNvPr id="17" name="Rectangle 16"/>
            <p:cNvSpPr/>
            <p:nvPr/>
          </p:nvSpPr>
          <p:spPr>
            <a:xfrm>
              <a:off x="3003329" y="1524000"/>
              <a:ext cx="989758" cy="7620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50 tons CO2e</a:t>
              </a:r>
            </a:p>
          </p:txBody>
        </p:sp>
      </p:grpSp>
      <p:grpSp>
        <p:nvGrpSpPr>
          <p:cNvPr id="22535" name="Group 17"/>
          <p:cNvGrpSpPr>
            <a:grpSpLocks/>
          </p:cNvGrpSpPr>
          <p:nvPr/>
        </p:nvGrpSpPr>
        <p:grpSpPr bwMode="auto">
          <a:xfrm>
            <a:off x="1447800" y="4876800"/>
            <a:ext cx="6248400" cy="762000"/>
            <a:chOff x="1094509" y="1524000"/>
            <a:chExt cx="2898578" cy="762000"/>
          </a:xfrm>
        </p:grpSpPr>
        <p:sp>
          <p:nvSpPr>
            <p:cNvPr id="19" name="Rectangle 18"/>
            <p:cNvSpPr/>
            <p:nvPr/>
          </p:nvSpPr>
          <p:spPr>
            <a:xfrm>
              <a:off x="1094509" y="1524000"/>
              <a:ext cx="848364"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100 </a:t>
              </a:r>
              <a:r>
                <a:rPr lang="en-US" sz="2400" b="1" dirty="0" err="1">
                  <a:solidFill>
                    <a:schemeClr val="bg1"/>
                  </a:solidFill>
                </a:rPr>
                <a:t>MWh</a:t>
              </a:r>
              <a:r>
                <a:rPr lang="en-US" sz="2400" b="1" dirty="0">
                  <a:solidFill>
                    <a:schemeClr val="bg1"/>
                  </a:solidFill>
                </a:rPr>
                <a:t> </a:t>
              </a:r>
            </a:p>
          </p:txBody>
        </p:sp>
        <p:sp>
          <p:nvSpPr>
            <p:cNvPr id="20" name="Rectangle 19"/>
            <p:cNvSpPr/>
            <p:nvPr/>
          </p:nvSpPr>
          <p:spPr>
            <a:xfrm>
              <a:off x="1942873" y="1524000"/>
              <a:ext cx="1060455"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0 tons CO2e/</a:t>
              </a:r>
              <a:r>
                <a:rPr lang="en-US" sz="2400" b="1" dirty="0" err="1">
                  <a:solidFill>
                    <a:schemeClr val="bg1"/>
                  </a:solidFill>
                </a:rPr>
                <a:t>MWh</a:t>
              </a:r>
              <a:endParaRPr lang="en-US" sz="2400" b="1" dirty="0"/>
            </a:p>
          </p:txBody>
        </p:sp>
        <p:sp>
          <p:nvSpPr>
            <p:cNvPr id="21" name="Rectangle 20"/>
            <p:cNvSpPr/>
            <p:nvPr/>
          </p:nvSpPr>
          <p:spPr>
            <a:xfrm>
              <a:off x="3003329" y="1524000"/>
              <a:ext cx="989758" cy="7620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0 tons CO2e</a:t>
              </a:r>
            </a:p>
          </p:txBody>
        </p:sp>
      </p:grpSp>
      <p:grpSp>
        <p:nvGrpSpPr>
          <p:cNvPr id="18" name="Group 6"/>
          <p:cNvGrpSpPr>
            <a:grpSpLocks/>
          </p:cNvGrpSpPr>
          <p:nvPr/>
        </p:nvGrpSpPr>
        <p:grpSpPr bwMode="auto">
          <a:xfrm>
            <a:off x="6781800" y="6248400"/>
            <a:ext cx="1700213" cy="301625"/>
            <a:chOff x="6656405" y="6248365"/>
            <a:chExt cx="2446680" cy="530221"/>
          </a:xfrm>
        </p:grpSpPr>
        <p:grpSp>
          <p:nvGrpSpPr>
            <p:cNvPr id="22" name="Group 40"/>
            <p:cNvGrpSpPr>
              <a:grpSpLocks/>
            </p:cNvGrpSpPr>
            <p:nvPr/>
          </p:nvGrpSpPr>
          <p:grpSpPr bwMode="auto">
            <a:xfrm>
              <a:off x="6656405" y="6248365"/>
              <a:ext cx="533403" cy="530221"/>
              <a:chOff x="2383" y="3438"/>
              <a:chExt cx="396" cy="394"/>
            </a:xfrm>
          </p:grpSpPr>
          <p:sp>
            <p:nvSpPr>
              <p:cNvPr id="24"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5"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6"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7"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8"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9"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3"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4"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5"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8"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9"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0"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1"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4"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5"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6"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7"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0"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1"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2"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3"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4"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23"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a:t/>
            </a:r>
            <a:br>
              <a:rPr lang="en-US"/>
            </a:br>
            <a:endParaRPr lang="en-US"/>
          </a:p>
        </p:txBody>
      </p:sp>
      <p:grpSp>
        <p:nvGrpSpPr>
          <p:cNvPr id="23555" name="Group 67"/>
          <p:cNvGrpSpPr>
            <a:grpSpLocks noChangeAspect="1"/>
          </p:cNvGrpSpPr>
          <p:nvPr/>
        </p:nvGrpSpPr>
        <p:grpSpPr bwMode="auto">
          <a:xfrm>
            <a:off x="533400" y="2057400"/>
            <a:ext cx="4830763" cy="3481388"/>
            <a:chOff x="457200" y="1014060"/>
            <a:chExt cx="8153400" cy="4553732"/>
          </a:xfrm>
        </p:grpSpPr>
        <p:grpSp>
          <p:nvGrpSpPr>
            <p:cNvPr id="3" name="Group 89"/>
            <p:cNvGrpSpPr/>
            <p:nvPr/>
          </p:nvGrpSpPr>
          <p:grpSpPr>
            <a:xfrm>
              <a:off x="5668172" y="1014060"/>
              <a:ext cx="853704" cy="1166533"/>
              <a:chOff x="4287093" y="3944433"/>
              <a:chExt cx="694435" cy="1203363"/>
            </a:xfrm>
            <a:solidFill>
              <a:schemeClr val="bg1"/>
            </a:solidFill>
          </p:grpSpPr>
          <p:sp>
            <p:nvSpPr>
              <p:cNvPr id="91"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2"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3"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4" name="Rectangle 93"/>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pic>
          <p:nvPicPr>
            <p:cNvPr id="23559" name="Picture 41"/>
            <p:cNvPicPr>
              <a:picLocks noChangeAspect="1" noChangeArrowheads="1"/>
            </p:cNvPicPr>
            <p:nvPr/>
          </p:nvPicPr>
          <p:blipFill>
            <a:blip r:embed="rId3" cstate="print"/>
            <a:srcRect/>
            <a:stretch>
              <a:fillRect/>
            </a:stretch>
          </p:blipFill>
          <p:spPr bwMode="auto">
            <a:xfrm>
              <a:off x="533400" y="3733800"/>
              <a:ext cx="1773858" cy="1030440"/>
            </a:xfrm>
            <a:prstGeom prst="rect">
              <a:avLst/>
            </a:prstGeom>
            <a:noFill/>
            <a:ln w="9525">
              <a:noFill/>
              <a:miter lim="800000"/>
              <a:headEnd/>
              <a:tailEnd/>
            </a:ln>
          </p:spPr>
        </p:pic>
        <p:pic>
          <p:nvPicPr>
            <p:cNvPr id="23560" name="Picture 2"/>
            <p:cNvPicPr>
              <a:picLocks noChangeAspect="1" noChangeArrowheads="1"/>
            </p:cNvPicPr>
            <p:nvPr/>
          </p:nvPicPr>
          <p:blipFill>
            <a:blip r:embed="rId3" cstate="print"/>
            <a:srcRect/>
            <a:stretch>
              <a:fillRect/>
            </a:stretch>
          </p:blipFill>
          <p:spPr bwMode="auto">
            <a:xfrm>
              <a:off x="457200" y="1600200"/>
              <a:ext cx="1674465" cy="913345"/>
            </a:xfrm>
            <a:prstGeom prst="rect">
              <a:avLst/>
            </a:prstGeom>
            <a:noFill/>
            <a:ln w="9525">
              <a:noFill/>
              <a:miter lim="800000"/>
              <a:headEnd/>
              <a:tailEnd/>
            </a:ln>
          </p:spPr>
        </p:pic>
        <p:sp>
          <p:nvSpPr>
            <p:cNvPr id="52" name="Oval 7"/>
            <p:cNvSpPr>
              <a:spLocks noChangeArrowheads="1"/>
            </p:cNvSpPr>
            <p:nvPr/>
          </p:nvSpPr>
          <p:spPr bwMode="auto">
            <a:xfrm>
              <a:off x="2437274" y="2170663"/>
              <a:ext cx="3507327" cy="2020419"/>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000" b="1" dirty="0">
                  <a:solidFill>
                    <a:schemeClr val="bg1"/>
                  </a:solidFill>
                  <a:latin typeface="Calibri" pitchFamily="34" charset="0"/>
                  <a:cs typeface="+mn-cs"/>
                </a:rPr>
                <a:t>            G R I D</a:t>
              </a:r>
              <a:endParaRPr lang="en-US" sz="1000" b="1" dirty="0">
                <a:solidFill>
                  <a:schemeClr val="bg1"/>
                </a:solidFill>
                <a:cs typeface="+mn-cs"/>
              </a:endParaRPr>
            </a:p>
          </p:txBody>
        </p:sp>
        <p:cxnSp>
          <p:nvCxnSpPr>
            <p:cNvPr id="23562" name="AutoShape 8"/>
            <p:cNvCxnSpPr>
              <a:cxnSpLocks noChangeShapeType="1"/>
            </p:cNvCxnSpPr>
            <p:nvPr/>
          </p:nvCxnSpPr>
          <p:spPr bwMode="auto">
            <a:xfrm flipV="1">
              <a:off x="2362200" y="3657601"/>
              <a:ext cx="896971" cy="380999"/>
            </a:xfrm>
            <a:prstGeom prst="straightConnector1">
              <a:avLst/>
            </a:prstGeom>
            <a:noFill/>
            <a:ln w="57150">
              <a:solidFill>
                <a:schemeClr val="tx1"/>
              </a:solidFill>
              <a:round/>
              <a:headEnd/>
              <a:tailEnd type="triangle" w="med" len="med"/>
            </a:ln>
          </p:spPr>
        </p:cxnSp>
        <p:cxnSp>
          <p:nvCxnSpPr>
            <p:cNvPr id="23563" name="AutoShape 9"/>
            <p:cNvCxnSpPr>
              <a:cxnSpLocks noChangeShapeType="1"/>
            </p:cNvCxnSpPr>
            <p:nvPr/>
          </p:nvCxnSpPr>
          <p:spPr bwMode="auto">
            <a:xfrm>
              <a:off x="2057400" y="2438400"/>
              <a:ext cx="1046970" cy="303114"/>
            </a:xfrm>
            <a:prstGeom prst="straightConnector1">
              <a:avLst/>
            </a:prstGeom>
            <a:noFill/>
            <a:ln w="57150">
              <a:solidFill>
                <a:schemeClr val="tx1"/>
              </a:solidFill>
              <a:round/>
              <a:headEnd/>
              <a:tailEnd type="triangle" w="med" len="med"/>
            </a:ln>
          </p:spPr>
        </p:cxnSp>
        <p:cxnSp>
          <p:nvCxnSpPr>
            <p:cNvPr id="23564" name="AutoShape 10"/>
            <p:cNvCxnSpPr>
              <a:cxnSpLocks noChangeShapeType="1"/>
            </p:cNvCxnSpPr>
            <p:nvPr/>
          </p:nvCxnSpPr>
          <p:spPr bwMode="auto">
            <a:xfrm rot="10800000" flipV="1">
              <a:off x="4419600" y="2133601"/>
              <a:ext cx="1371600" cy="553117"/>
            </a:xfrm>
            <a:prstGeom prst="straightConnector1">
              <a:avLst/>
            </a:prstGeom>
            <a:noFill/>
            <a:ln w="57150">
              <a:solidFill>
                <a:schemeClr val="tx1"/>
              </a:solidFill>
              <a:round/>
              <a:headEnd/>
              <a:tailEnd type="triangle" w="med" len="med"/>
            </a:ln>
          </p:spPr>
        </p:cxnSp>
        <p:cxnSp>
          <p:nvCxnSpPr>
            <p:cNvPr id="23565" name="AutoShape 11"/>
            <p:cNvCxnSpPr>
              <a:cxnSpLocks noChangeShapeType="1"/>
            </p:cNvCxnSpPr>
            <p:nvPr/>
          </p:nvCxnSpPr>
          <p:spPr bwMode="auto">
            <a:xfrm flipV="1">
              <a:off x="2307258" y="3871571"/>
              <a:ext cx="1118922" cy="377449"/>
            </a:xfrm>
            <a:prstGeom prst="straightConnector1">
              <a:avLst/>
            </a:prstGeom>
            <a:noFill/>
            <a:ln w="57150">
              <a:solidFill>
                <a:srgbClr val="00B0F0"/>
              </a:solidFill>
              <a:round/>
              <a:headEnd/>
              <a:tailEnd type="triangle" w="med" len="med"/>
            </a:ln>
          </p:spPr>
        </p:cxnSp>
        <p:cxnSp>
          <p:nvCxnSpPr>
            <p:cNvPr id="23566" name="AutoShape 12"/>
            <p:cNvCxnSpPr>
              <a:cxnSpLocks noChangeShapeType="1"/>
            </p:cNvCxnSpPr>
            <p:nvPr/>
          </p:nvCxnSpPr>
          <p:spPr bwMode="auto">
            <a:xfrm>
              <a:off x="1905000" y="2590800"/>
              <a:ext cx="979123" cy="242250"/>
            </a:xfrm>
            <a:prstGeom prst="straightConnector1">
              <a:avLst/>
            </a:prstGeom>
            <a:noFill/>
            <a:ln w="57150">
              <a:solidFill>
                <a:srgbClr val="00B0F0"/>
              </a:solidFill>
              <a:round/>
              <a:headEnd/>
              <a:tailEnd type="triangle" w="med" len="med"/>
            </a:ln>
          </p:spPr>
        </p:cxnSp>
        <p:cxnSp>
          <p:nvCxnSpPr>
            <p:cNvPr id="23567" name="AutoShape 13"/>
            <p:cNvCxnSpPr>
              <a:cxnSpLocks noChangeShapeType="1"/>
            </p:cNvCxnSpPr>
            <p:nvPr/>
          </p:nvCxnSpPr>
          <p:spPr bwMode="auto">
            <a:xfrm rot="10800000" flipV="1">
              <a:off x="4572000" y="2362200"/>
              <a:ext cx="1295400" cy="533400"/>
            </a:xfrm>
            <a:prstGeom prst="straightConnector1">
              <a:avLst/>
            </a:prstGeom>
            <a:noFill/>
            <a:ln w="57150">
              <a:solidFill>
                <a:srgbClr val="00B0F0"/>
              </a:solidFill>
              <a:round/>
              <a:headEnd/>
              <a:tailEnd type="triangle" w="med" len="med"/>
            </a:ln>
          </p:spPr>
        </p:cxnSp>
        <p:sp>
          <p:nvSpPr>
            <p:cNvPr id="23568" name="Rectangle 58"/>
            <p:cNvSpPr>
              <a:spLocks noChangeArrowheads="1"/>
            </p:cNvSpPr>
            <p:nvPr/>
          </p:nvSpPr>
          <p:spPr bwMode="auto">
            <a:xfrm>
              <a:off x="6038684" y="2209800"/>
              <a:ext cx="936764" cy="369339"/>
            </a:xfrm>
            <a:prstGeom prst="rect">
              <a:avLst/>
            </a:prstGeom>
            <a:solidFill>
              <a:schemeClr val="bg1"/>
            </a:solidFill>
            <a:ln w="9525">
              <a:noFill/>
              <a:miter lim="800000"/>
              <a:headEnd/>
              <a:tailEnd/>
            </a:ln>
          </p:spPr>
          <p:txBody>
            <a:bodyPr/>
            <a:lstStyle/>
            <a:p>
              <a:r>
                <a:rPr lang="en-US" sz="1000" b="1">
                  <a:solidFill>
                    <a:srgbClr val="00B0F0"/>
                  </a:solidFill>
                  <a:latin typeface="Calibri" pitchFamily="34" charset="0"/>
                  <a:ea typeface="Calibri" pitchFamily="34" charset="0"/>
                  <a:cs typeface="Times New Roman" pitchFamily="18" charset="0"/>
                </a:rPr>
                <a:t>0 tons</a:t>
              </a:r>
              <a:endParaRPr lang="en-US" sz="1000">
                <a:solidFill>
                  <a:srgbClr val="00B0F0"/>
                </a:solidFill>
                <a:ea typeface="Calibri" pitchFamily="34" charset="0"/>
                <a:cs typeface="Times New Roman" pitchFamily="18" charset="0"/>
              </a:endParaRPr>
            </a:p>
          </p:txBody>
        </p:sp>
        <p:grpSp>
          <p:nvGrpSpPr>
            <p:cNvPr id="4" name="Group 59"/>
            <p:cNvGrpSpPr/>
            <p:nvPr/>
          </p:nvGrpSpPr>
          <p:grpSpPr>
            <a:xfrm>
              <a:off x="685800" y="2819399"/>
              <a:ext cx="1612490" cy="506789"/>
              <a:chOff x="1295400" y="3505200"/>
              <a:chExt cx="1210765" cy="435658"/>
            </a:xfrm>
            <a:solidFill>
              <a:schemeClr val="bg1"/>
            </a:solidFill>
          </p:grpSpPr>
          <p:sp>
            <p:nvSpPr>
              <p:cNvPr id="61" name="Rectangle 25"/>
              <p:cNvSpPr>
                <a:spLocks noChangeArrowheads="1"/>
              </p:cNvSpPr>
              <p:nvPr/>
            </p:nvSpPr>
            <p:spPr bwMode="auto">
              <a:xfrm>
                <a:off x="1295400" y="3733799"/>
                <a:ext cx="1210765" cy="207059"/>
              </a:xfrm>
              <a:prstGeom prst="rect">
                <a:avLst/>
              </a:prstGeom>
              <a:grpFill/>
              <a:ln w="9525">
                <a:noFill/>
                <a:miter lim="800000"/>
                <a:headEnd/>
                <a:tailEnd/>
              </a:ln>
            </p:spPr>
            <p:txBody>
              <a:bodyPr/>
              <a:lstStyle/>
              <a:p>
                <a:pPr>
                  <a:defRPr/>
                </a:pPr>
                <a:r>
                  <a:rPr lang="en-US" sz="1000" b="1" dirty="0">
                    <a:latin typeface="Calibri" pitchFamily="34" charset="0"/>
                    <a:cs typeface="Times New Roman" pitchFamily="18" charset="0"/>
                  </a:rPr>
                  <a:t>100 MWh</a:t>
                </a:r>
                <a:endParaRPr lang="en-US" sz="1000" dirty="0">
                  <a:cs typeface="+mn-cs"/>
                </a:endParaRPr>
              </a:p>
            </p:txBody>
          </p:sp>
          <p:sp>
            <p:nvSpPr>
              <p:cNvPr id="62" name="Rectangle 25"/>
              <p:cNvSpPr>
                <a:spLocks noChangeArrowheads="1"/>
              </p:cNvSpPr>
              <p:nvPr/>
            </p:nvSpPr>
            <p:spPr bwMode="auto">
              <a:xfrm>
                <a:off x="1295400" y="3505200"/>
                <a:ext cx="914400" cy="304800"/>
              </a:xfrm>
              <a:prstGeom prst="rect">
                <a:avLst/>
              </a:prstGeom>
              <a:grpFill/>
              <a:ln w="9525">
                <a:noFill/>
                <a:miter lim="800000"/>
                <a:headEnd/>
                <a:tailEnd/>
              </a:ln>
            </p:spPr>
            <p:txBody>
              <a:bodyPr/>
              <a:lstStyle/>
              <a:p>
                <a:pPr>
                  <a:defRPr/>
                </a:pPr>
                <a:r>
                  <a:rPr lang="en-US" sz="1000" b="1" dirty="0">
                    <a:solidFill>
                      <a:srgbClr val="00B0F0"/>
                    </a:solidFill>
                    <a:latin typeface="Calibri" pitchFamily="34" charset="0"/>
                    <a:ea typeface="Calibri" pitchFamily="34" charset="0"/>
                    <a:cs typeface="Times New Roman" pitchFamily="18" charset="0"/>
                  </a:rPr>
                  <a:t>200 tons</a:t>
                </a:r>
                <a:endParaRPr lang="en-US" sz="1000" dirty="0">
                  <a:solidFill>
                    <a:srgbClr val="00B0F0"/>
                  </a:solidFill>
                  <a:cs typeface="+mn-cs"/>
                </a:endParaRPr>
              </a:p>
            </p:txBody>
          </p:sp>
        </p:grpSp>
        <p:grpSp>
          <p:nvGrpSpPr>
            <p:cNvPr id="5" name="Group 62"/>
            <p:cNvGrpSpPr/>
            <p:nvPr/>
          </p:nvGrpSpPr>
          <p:grpSpPr>
            <a:xfrm>
              <a:off x="1219200" y="5029195"/>
              <a:ext cx="1736622" cy="538597"/>
              <a:chOff x="1447800" y="5638800"/>
              <a:chExt cx="1412636" cy="555602"/>
            </a:xfrm>
            <a:solidFill>
              <a:schemeClr val="bg1"/>
            </a:solidFill>
          </p:grpSpPr>
          <p:sp>
            <p:nvSpPr>
              <p:cNvPr id="64" name="Rectangle 63"/>
              <p:cNvSpPr>
                <a:spLocks noChangeArrowheads="1"/>
              </p:cNvSpPr>
              <p:nvPr/>
            </p:nvSpPr>
            <p:spPr bwMode="auto">
              <a:xfrm>
                <a:off x="1447800" y="5638800"/>
                <a:ext cx="914400" cy="304800"/>
              </a:xfrm>
              <a:prstGeom prst="rect">
                <a:avLst/>
              </a:prstGeom>
              <a:grpFill/>
              <a:ln w="9525">
                <a:noFill/>
                <a:miter lim="800000"/>
                <a:headEnd/>
                <a:tailEnd/>
              </a:ln>
            </p:spPr>
            <p:txBody>
              <a:bodyPr/>
              <a:lstStyle/>
              <a:p>
                <a:pPr>
                  <a:defRPr/>
                </a:pPr>
                <a:r>
                  <a:rPr lang="en-US" sz="1000" b="1" dirty="0">
                    <a:solidFill>
                      <a:srgbClr val="00B0F0"/>
                    </a:solidFill>
                    <a:latin typeface="Calibri" pitchFamily="34" charset="0"/>
                    <a:ea typeface="Calibri" pitchFamily="34" charset="0"/>
                    <a:cs typeface="Times New Roman" pitchFamily="18" charset="0"/>
                  </a:rPr>
                  <a:t>200 tons</a:t>
                </a:r>
                <a:endParaRPr lang="en-US" sz="1000" dirty="0">
                  <a:solidFill>
                    <a:srgbClr val="00B0F0"/>
                  </a:solidFill>
                  <a:cs typeface="+mn-cs"/>
                </a:endParaRPr>
              </a:p>
            </p:txBody>
          </p:sp>
          <p:sp>
            <p:nvSpPr>
              <p:cNvPr id="65" name="Rectangle 25"/>
              <p:cNvSpPr>
                <a:spLocks noChangeArrowheads="1"/>
              </p:cNvSpPr>
              <p:nvPr/>
            </p:nvSpPr>
            <p:spPr bwMode="auto">
              <a:xfrm>
                <a:off x="1447800" y="5867400"/>
                <a:ext cx="1412636" cy="327002"/>
              </a:xfrm>
              <a:prstGeom prst="rect">
                <a:avLst/>
              </a:prstGeom>
              <a:grpFill/>
              <a:ln w="9525">
                <a:noFill/>
                <a:miter lim="800000"/>
                <a:headEnd/>
                <a:tailEnd/>
              </a:ln>
            </p:spPr>
            <p:txBody>
              <a:bodyPr/>
              <a:lstStyle/>
              <a:p>
                <a:pPr>
                  <a:defRPr/>
                </a:pPr>
                <a:r>
                  <a:rPr lang="en-US" sz="1000" b="1" dirty="0">
                    <a:latin typeface="Calibri" pitchFamily="34" charset="0"/>
                    <a:cs typeface="Times New Roman" pitchFamily="18" charset="0"/>
                  </a:rPr>
                  <a:t>100 MWh</a:t>
                </a:r>
                <a:endParaRPr lang="en-US" sz="1000" dirty="0">
                  <a:cs typeface="+mn-cs"/>
                </a:endParaRPr>
              </a:p>
            </p:txBody>
          </p:sp>
        </p:grpSp>
        <p:sp>
          <p:nvSpPr>
            <p:cNvPr id="23571" name="Rectangle 25"/>
            <p:cNvSpPr>
              <a:spLocks noChangeArrowheads="1"/>
            </p:cNvSpPr>
            <p:nvPr/>
          </p:nvSpPr>
          <p:spPr bwMode="auto">
            <a:xfrm>
              <a:off x="6114884" y="2523930"/>
              <a:ext cx="1575171" cy="292804"/>
            </a:xfrm>
            <a:prstGeom prst="rect">
              <a:avLst/>
            </a:prstGeom>
            <a:solidFill>
              <a:schemeClr val="bg1"/>
            </a:solidFill>
            <a:ln w="9525">
              <a:noFill/>
              <a:miter lim="800000"/>
              <a:headEnd/>
              <a:tailEnd/>
            </a:ln>
          </p:spPr>
          <p:txBody>
            <a:bodyPr/>
            <a:lstStyle/>
            <a:p>
              <a:r>
                <a:rPr lang="en-US" sz="1000" b="1">
                  <a:latin typeface="Calibri" pitchFamily="34" charset="0"/>
                  <a:cs typeface="Times New Roman" pitchFamily="18" charset="0"/>
                </a:rPr>
                <a:t>100 MWh</a:t>
              </a:r>
              <a:endParaRPr lang="en-US" sz="1000"/>
            </a:p>
          </p:txBody>
        </p:sp>
        <p:grpSp>
          <p:nvGrpSpPr>
            <p:cNvPr id="23572" name="Group 105"/>
            <p:cNvGrpSpPr>
              <a:grpSpLocks/>
            </p:cNvGrpSpPr>
            <p:nvPr/>
          </p:nvGrpSpPr>
          <p:grpSpPr bwMode="auto">
            <a:xfrm>
              <a:off x="6374990" y="2816734"/>
              <a:ext cx="330613" cy="1166834"/>
              <a:chOff x="6374990" y="2816734"/>
              <a:chExt cx="330613" cy="1166834"/>
            </a:xfrm>
          </p:grpSpPr>
          <p:cxnSp>
            <p:nvCxnSpPr>
              <p:cNvPr id="23576" name="AutoShape 10"/>
              <p:cNvCxnSpPr>
                <a:cxnSpLocks noChangeShapeType="1"/>
              </p:cNvCxnSpPr>
              <p:nvPr/>
            </p:nvCxnSpPr>
            <p:spPr bwMode="auto">
              <a:xfrm rot="16200000" flipH="1">
                <a:off x="5893524" y="3400091"/>
                <a:ext cx="1064942" cy="102009"/>
              </a:xfrm>
              <a:prstGeom prst="straightConnector1">
                <a:avLst/>
              </a:prstGeom>
              <a:noFill/>
              <a:ln w="57150">
                <a:solidFill>
                  <a:schemeClr val="tx1"/>
                </a:solidFill>
                <a:prstDash val="dashDot"/>
                <a:round/>
                <a:headEnd/>
                <a:tailEnd type="triangle" w="med" len="med"/>
              </a:ln>
            </p:spPr>
          </p:cxnSp>
          <p:cxnSp>
            <p:nvCxnSpPr>
              <p:cNvPr id="23577" name="AutoShape 13"/>
              <p:cNvCxnSpPr>
                <a:cxnSpLocks noChangeShapeType="1"/>
              </p:cNvCxnSpPr>
              <p:nvPr/>
            </p:nvCxnSpPr>
            <p:spPr bwMode="auto">
              <a:xfrm rot="16200000" flipH="1">
                <a:off x="6088386" y="3366351"/>
                <a:ext cx="1166834" cy="67600"/>
              </a:xfrm>
              <a:prstGeom prst="straightConnector1">
                <a:avLst/>
              </a:prstGeom>
              <a:noFill/>
              <a:ln w="57150">
                <a:solidFill>
                  <a:srgbClr val="00B0F0"/>
                </a:solidFill>
                <a:prstDash val="dash"/>
                <a:round/>
                <a:headEnd/>
                <a:tailEnd type="triangle" w="med" len="med"/>
              </a:ln>
            </p:spPr>
          </p:cxnSp>
        </p:grpSp>
        <p:sp>
          <p:nvSpPr>
            <p:cNvPr id="107" name="Rectangle 14"/>
            <p:cNvSpPr>
              <a:spLocks noChangeArrowheads="1"/>
            </p:cNvSpPr>
            <p:nvPr/>
          </p:nvSpPr>
          <p:spPr bwMode="auto">
            <a:xfrm>
              <a:off x="6096000" y="4114800"/>
              <a:ext cx="2514600" cy="739759"/>
            </a:xfrm>
            <a:prstGeom prst="rect">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2700000" scaled="1"/>
              <a:tileRect/>
            </a:gra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0"/>
                </a:spcAft>
                <a:defRPr/>
              </a:pPr>
              <a:r>
                <a:rPr lang="en-US" sz="1100" b="1" dirty="0">
                  <a:solidFill>
                    <a:schemeClr val="bg1"/>
                  </a:solidFill>
                  <a:latin typeface="Calibri" pitchFamily="34" charset="0"/>
                  <a:cs typeface="+mn-cs"/>
                </a:rPr>
                <a:t>RE certificate conveying</a:t>
              </a:r>
            </a:p>
            <a:p>
              <a:pPr>
                <a:spcAft>
                  <a:spcPts val="0"/>
                </a:spcAft>
                <a:defRPr/>
              </a:pPr>
              <a:r>
                <a:rPr lang="en-US" sz="1100" b="1" dirty="0">
                  <a:solidFill>
                    <a:schemeClr val="bg1"/>
                  </a:solidFill>
                  <a:latin typeface="Calibri" pitchFamily="34" charset="0"/>
                  <a:cs typeface="+mn-cs"/>
                </a:rPr>
                <a:t>0 tons emissions/ MWh</a:t>
              </a:r>
              <a:endParaRPr lang="en-US" sz="1100" b="1" dirty="0">
                <a:solidFill>
                  <a:schemeClr val="bg1"/>
                </a:solidFill>
                <a:cs typeface="+mn-cs"/>
              </a:endParaRPr>
            </a:p>
          </p:txBody>
        </p:sp>
      </p:grpSp>
      <p:sp>
        <p:nvSpPr>
          <p:cNvPr id="73" name="Title 1"/>
          <p:cNvSpPr txBox="1">
            <a:spLocks/>
          </p:cNvSpPr>
          <p:nvPr/>
        </p:nvSpPr>
        <p:spPr>
          <a:xfrm>
            <a:off x="5562600" y="1371600"/>
            <a:ext cx="3505200" cy="4572000"/>
          </a:xfrm>
          <a:prstGeom prst="rect">
            <a:avLst/>
          </a:prstGeom>
        </p:spPr>
        <p:txBody>
          <a:bodyPr anchor="ctr">
            <a:normAutofit/>
          </a:bodyPr>
          <a:lstStyle/>
          <a:p>
            <a:pPr marL="457200" indent="-457200" fontAlgn="auto">
              <a:spcAft>
                <a:spcPts val="0"/>
              </a:spcAft>
              <a:buFontTx/>
              <a:buAutoNum type="arabicPeriod"/>
              <a:defRPr/>
            </a:pPr>
            <a:endParaRPr lang="en-US" sz="3200" dirty="0">
              <a:latin typeface="+mj-lt"/>
              <a:ea typeface="+mj-ea"/>
              <a:cs typeface="+mj-cs"/>
            </a:endParaRPr>
          </a:p>
          <a:p>
            <a:pPr marL="457200" indent="-457200" fontAlgn="auto">
              <a:spcAft>
                <a:spcPts val="0"/>
              </a:spcAft>
              <a:buFontTx/>
              <a:buAutoNum type="arabicPeriod"/>
              <a:defRPr/>
            </a:pPr>
            <a:r>
              <a:rPr lang="en-US" sz="3200" dirty="0">
                <a:latin typeface="+mj-lt"/>
                <a:ea typeface="+mj-ea"/>
                <a:cs typeface="+mj-cs"/>
              </a:rPr>
              <a:t>Clear ownership</a:t>
            </a:r>
          </a:p>
          <a:p>
            <a:pPr marL="457200" indent="-457200" fontAlgn="auto">
              <a:spcAft>
                <a:spcPts val="0"/>
              </a:spcAft>
              <a:defRPr/>
            </a:pPr>
            <a:endParaRPr lang="en-US" sz="3200" dirty="0">
              <a:latin typeface="+mj-lt"/>
              <a:ea typeface="+mj-ea"/>
              <a:cs typeface="+mj-cs"/>
            </a:endParaRPr>
          </a:p>
          <a:p>
            <a:pPr marL="457200" indent="-457200" fontAlgn="auto">
              <a:spcAft>
                <a:spcPts val="0"/>
              </a:spcAft>
              <a:defRPr/>
            </a:pPr>
            <a:r>
              <a:rPr lang="en-US" sz="3200" dirty="0">
                <a:latin typeface="+mj-lt"/>
                <a:ea typeface="+mj-ea"/>
                <a:cs typeface="+mj-cs"/>
              </a:rPr>
              <a:t>2. Adjustment of grid </a:t>
            </a:r>
            <a:r>
              <a:rPr lang="en-US" sz="3200" dirty="0" err="1">
                <a:latin typeface="+mj-lt"/>
                <a:ea typeface="+mj-ea"/>
                <a:cs typeface="+mj-cs"/>
              </a:rPr>
              <a:t>Efs</a:t>
            </a:r>
            <a:endParaRPr lang="en-US" sz="3200" dirty="0">
              <a:latin typeface="+mj-lt"/>
              <a:ea typeface="+mj-ea"/>
              <a:cs typeface="+mj-cs"/>
            </a:endParaRPr>
          </a:p>
          <a:p>
            <a:pPr marL="457200" indent="-457200" fontAlgn="auto">
              <a:spcAft>
                <a:spcPts val="0"/>
              </a:spcAft>
              <a:defRPr/>
            </a:pPr>
            <a:endParaRPr lang="en-US" sz="3200" dirty="0">
              <a:latin typeface="+mj-lt"/>
              <a:ea typeface="+mj-ea"/>
              <a:cs typeface="+mj-cs"/>
            </a:endParaRPr>
          </a:p>
          <a:p>
            <a:pPr marL="457200" indent="-457200" fontAlgn="auto">
              <a:spcAft>
                <a:spcPts val="0"/>
              </a:spcAft>
              <a:defRPr/>
            </a:pPr>
            <a:r>
              <a:rPr lang="en-US" sz="3200" dirty="0">
                <a:latin typeface="+mj-lt"/>
                <a:ea typeface="+mj-ea"/>
                <a:cs typeface="+mj-cs"/>
              </a:rPr>
              <a:t>3. Role for additionality</a:t>
            </a:r>
          </a:p>
          <a:p>
            <a:pPr marL="457200" indent="-457200" algn="ctr" fontAlgn="auto">
              <a:spcAft>
                <a:spcPts val="0"/>
              </a:spcAft>
              <a:buFontTx/>
              <a:buAutoNum type="arabicPeriod"/>
              <a:defRPr/>
            </a:pPr>
            <a:endParaRPr lang="en-US" sz="3200" dirty="0">
              <a:latin typeface="+mj-lt"/>
              <a:ea typeface="+mj-ea"/>
              <a:cs typeface="+mj-cs"/>
            </a:endParaRPr>
          </a:p>
        </p:txBody>
      </p:sp>
      <p:sp>
        <p:nvSpPr>
          <p:cNvPr id="23557" name="Title 1"/>
          <p:cNvSpPr>
            <a:spLocks noGrp="1"/>
          </p:cNvSpPr>
          <p:nvPr>
            <p:ph type="title"/>
          </p:nvPr>
        </p:nvSpPr>
        <p:spPr>
          <a:xfrm>
            <a:off x="0" y="0"/>
            <a:ext cx="9144000" cy="1173163"/>
          </a:xfrm>
        </p:spPr>
        <p:txBody>
          <a:bodyPr/>
          <a:lstStyle/>
          <a:p>
            <a:r>
              <a:rPr lang="en-US" sz="4000" smtClean="0">
                <a:solidFill>
                  <a:srgbClr val="FFC000"/>
                </a:solidFill>
              </a:rPr>
              <a:t>Three conditions necessary to support accounting</a:t>
            </a:r>
          </a:p>
        </p:txBody>
      </p:sp>
      <p:grpSp>
        <p:nvGrpSpPr>
          <p:cNvPr id="32" name="Group 6"/>
          <p:cNvGrpSpPr>
            <a:grpSpLocks/>
          </p:cNvGrpSpPr>
          <p:nvPr/>
        </p:nvGrpSpPr>
        <p:grpSpPr bwMode="auto">
          <a:xfrm>
            <a:off x="6781800" y="6248400"/>
            <a:ext cx="1700213" cy="301625"/>
            <a:chOff x="6656405" y="6248365"/>
            <a:chExt cx="2446680" cy="530221"/>
          </a:xfrm>
        </p:grpSpPr>
        <p:grpSp>
          <p:nvGrpSpPr>
            <p:cNvPr id="33" name="Group 40"/>
            <p:cNvGrpSpPr>
              <a:grpSpLocks/>
            </p:cNvGrpSpPr>
            <p:nvPr/>
          </p:nvGrpSpPr>
          <p:grpSpPr bwMode="auto">
            <a:xfrm>
              <a:off x="6656405" y="6248365"/>
              <a:ext cx="533403" cy="530221"/>
              <a:chOff x="2383" y="3438"/>
              <a:chExt cx="396" cy="394"/>
            </a:xfrm>
          </p:grpSpPr>
          <p:sp>
            <p:nvSpPr>
              <p:cNvPr id="35"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8"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9"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0"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1"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3"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4"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5"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6"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7"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8"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9"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0"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3"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6"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7"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8"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9"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0"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34"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a:t/>
            </a:r>
            <a:br>
              <a:rPr lang="en-US"/>
            </a:br>
            <a:endParaRPr lang="en-US"/>
          </a:p>
        </p:txBody>
      </p:sp>
      <p:sp>
        <p:nvSpPr>
          <p:cNvPr id="67" name="Title 1"/>
          <p:cNvSpPr txBox="1">
            <a:spLocks/>
          </p:cNvSpPr>
          <p:nvPr/>
        </p:nvSpPr>
        <p:spPr>
          <a:xfrm>
            <a:off x="0" y="0"/>
            <a:ext cx="8458200" cy="838200"/>
          </a:xfrm>
          <a:prstGeom prst="rect">
            <a:avLst/>
          </a:prstGeom>
        </p:spPr>
        <p:txBody>
          <a:bodyPr anchor="ctr">
            <a:normAutofit/>
          </a:bodyPr>
          <a:lstStyle/>
          <a:p>
            <a:pPr fontAlgn="auto">
              <a:spcAft>
                <a:spcPts val="0"/>
              </a:spcAft>
              <a:defRPr/>
            </a:pPr>
            <a:r>
              <a:rPr lang="en-US" sz="4000" dirty="0">
                <a:solidFill>
                  <a:srgbClr val="FFC000"/>
                </a:solidFill>
                <a:latin typeface="+mj-lt"/>
                <a:ea typeface="+mj-ea"/>
                <a:cs typeface="+mj-cs"/>
              </a:rPr>
              <a:t>Adjusting Grid Average Emission Factors</a:t>
            </a:r>
          </a:p>
        </p:txBody>
      </p:sp>
      <p:sp>
        <p:nvSpPr>
          <p:cNvPr id="24580" name="Rectangle 96"/>
          <p:cNvSpPr>
            <a:spLocks noChangeArrowheads="1"/>
          </p:cNvSpPr>
          <p:nvPr/>
        </p:nvSpPr>
        <p:spPr bwMode="auto">
          <a:xfrm>
            <a:off x="7086600" y="3757613"/>
            <a:ext cx="1143000" cy="623887"/>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24581" name="Rectangle 25"/>
          <p:cNvSpPr>
            <a:spLocks noChangeArrowheads="1"/>
          </p:cNvSpPr>
          <p:nvPr/>
        </p:nvSpPr>
        <p:spPr bwMode="auto">
          <a:xfrm>
            <a:off x="7086600" y="4070350"/>
            <a:ext cx="1371600" cy="500063"/>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24582" name="Group 87"/>
          <p:cNvGrpSpPr>
            <a:grpSpLocks/>
          </p:cNvGrpSpPr>
          <p:nvPr/>
        </p:nvGrpSpPr>
        <p:grpSpPr bwMode="auto">
          <a:xfrm>
            <a:off x="5715000" y="746125"/>
            <a:ext cx="1219200" cy="1303338"/>
            <a:chOff x="5334000" y="1066800"/>
            <a:chExt cx="1219200" cy="1266189"/>
          </a:xfrm>
        </p:grpSpPr>
        <p:sp>
          <p:nvSpPr>
            <p:cNvPr id="89" name="Rectangle 88"/>
            <p:cNvSpPr/>
            <p:nvPr/>
          </p:nvSpPr>
          <p:spPr>
            <a:xfrm>
              <a:off x="5334000" y="1066800"/>
              <a:ext cx="1219200" cy="1219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72" y="1166460"/>
              <a:ext cx="853704" cy="1166533"/>
              <a:chOff x="4287093" y="3944433"/>
              <a:chExt cx="694435" cy="1203363"/>
            </a:xfrm>
            <a:solidFill>
              <a:schemeClr val="bg1"/>
            </a:solidFill>
          </p:grpSpPr>
          <p:sp>
            <p:nvSpPr>
              <p:cNvPr id="91"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2"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3"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4" name="Rectangle 93"/>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nvGrpSpPr>
          <p:cNvPr id="4" name="Group 89"/>
          <p:cNvGrpSpPr/>
          <p:nvPr/>
        </p:nvGrpSpPr>
        <p:grpSpPr>
          <a:xfrm>
            <a:off x="3991764" y="822157"/>
            <a:ext cx="853705" cy="1201083"/>
            <a:chOff x="4287088" y="4359965"/>
            <a:chExt cx="694436" cy="1203362"/>
          </a:xfrm>
          <a:solidFill>
            <a:schemeClr val="bg1"/>
          </a:solidFill>
        </p:grpSpPr>
        <p:sp>
          <p:nvSpPr>
            <p:cNvPr id="78" name="AutoShape 19"/>
            <p:cNvSpPr>
              <a:spLocks noChangeArrowheads="1"/>
            </p:cNvSpPr>
            <p:nvPr/>
          </p:nvSpPr>
          <p:spPr bwMode="auto">
            <a:xfrm rot="4168849">
              <a:off x="4196789" y="4494402"/>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9" name="AutoShape 20"/>
            <p:cNvSpPr>
              <a:spLocks noChangeArrowheads="1"/>
            </p:cNvSpPr>
            <p:nvPr/>
          </p:nvSpPr>
          <p:spPr bwMode="auto">
            <a:xfrm rot="18810896">
              <a:off x="4213688" y="4765163"/>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0" name="AutoShape 21"/>
            <p:cNvSpPr>
              <a:spLocks noChangeArrowheads="1"/>
            </p:cNvSpPr>
            <p:nvPr/>
          </p:nvSpPr>
          <p:spPr bwMode="auto">
            <a:xfrm rot="9468224">
              <a:off x="4577037" y="4457912"/>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1" name="Rectangle 80"/>
            <p:cNvSpPr>
              <a:spLocks noChangeArrowheads="1"/>
            </p:cNvSpPr>
            <p:nvPr/>
          </p:nvSpPr>
          <p:spPr bwMode="auto">
            <a:xfrm>
              <a:off x="4511137" y="4807402"/>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pic>
        <p:nvPicPr>
          <p:cNvPr id="24584" name="Picture 41"/>
          <p:cNvPicPr>
            <a:picLocks noChangeAspect="1" noChangeArrowheads="1"/>
          </p:cNvPicPr>
          <p:nvPr/>
        </p:nvPicPr>
        <p:blipFill>
          <a:blip r:embed="rId3" cstate="print"/>
          <a:srcRect/>
          <a:stretch>
            <a:fillRect/>
          </a:stretch>
        </p:blipFill>
        <p:spPr bwMode="auto">
          <a:xfrm>
            <a:off x="381000" y="3736975"/>
            <a:ext cx="1773238" cy="1060450"/>
          </a:xfrm>
          <a:prstGeom prst="rect">
            <a:avLst/>
          </a:prstGeom>
          <a:noFill/>
          <a:ln w="9525">
            <a:noFill/>
            <a:miter lim="800000"/>
            <a:headEnd/>
            <a:tailEnd/>
          </a:ln>
        </p:spPr>
      </p:pic>
      <p:pic>
        <p:nvPicPr>
          <p:cNvPr id="24585" name="Picture 2"/>
          <p:cNvPicPr>
            <a:picLocks noChangeAspect="1" noChangeArrowheads="1"/>
          </p:cNvPicPr>
          <p:nvPr/>
        </p:nvPicPr>
        <p:blipFill>
          <a:blip r:embed="rId3" cstate="print"/>
          <a:srcRect/>
          <a:stretch>
            <a:fillRect/>
          </a:stretch>
        </p:blipFill>
        <p:spPr bwMode="auto">
          <a:xfrm>
            <a:off x="304800" y="1539875"/>
            <a:ext cx="1674813" cy="939800"/>
          </a:xfrm>
          <a:prstGeom prst="rect">
            <a:avLst/>
          </a:prstGeom>
          <a:noFill/>
          <a:ln w="9525">
            <a:noFill/>
            <a:miter lim="800000"/>
            <a:headEnd/>
            <a:tailEnd/>
          </a:ln>
        </p:spPr>
      </p:pic>
      <p:sp>
        <p:nvSpPr>
          <p:cNvPr id="52" name="Oval 7"/>
          <p:cNvSpPr>
            <a:spLocks noChangeArrowheads="1"/>
          </p:cNvSpPr>
          <p:nvPr/>
        </p:nvSpPr>
        <p:spPr bwMode="auto">
          <a:xfrm>
            <a:off x="2286000" y="2125663"/>
            <a:ext cx="3505200" cy="2081212"/>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24587" name="AutoShape 8"/>
          <p:cNvCxnSpPr>
            <a:cxnSpLocks noChangeShapeType="1"/>
          </p:cNvCxnSpPr>
          <p:nvPr/>
        </p:nvCxnSpPr>
        <p:spPr bwMode="auto">
          <a:xfrm flipV="1">
            <a:off x="2209800" y="3657600"/>
            <a:ext cx="896938" cy="392113"/>
          </a:xfrm>
          <a:prstGeom prst="straightConnector1">
            <a:avLst/>
          </a:prstGeom>
          <a:noFill/>
          <a:ln w="57150">
            <a:solidFill>
              <a:schemeClr val="tx1"/>
            </a:solidFill>
            <a:round/>
            <a:headEnd/>
            <a:tailEnd type="triangle" w="med" len="med"/>
          </a:ln>
        </p:spPr>
      </p:cxnSp>
      <p:cxnSp>
        <p:nvCxnSpPr>
          <p:cNvPr id="24588" name="AutoShape 9"/>
          <p:cNvCxnSpPr>
            <a:cxnSpLocks noChangeShapeType="1"/>
          </p:cNvCxnSpPr>
          <p:nvPr/>
        </p:nvCxnSpPr>
        <p:spPr bwMode="auto">
          <a:xfrm>
            <a:off x="1905000" y="2401888"/>
            <a:ext cx="1047750" cy="312737"/>
          </a:xfrm>
          <a:prstGeom prst="straightConnector1">
            <a:avLst/>
          </a:prstGeom>
          <a:noFill/>
          <a:ln w="57150">
            <a:solidFill>
              <a:schemeClr val="tx1"/>
            </a:solidFill>
            <a:round/>
            <a:headEnd/>
            <a:tailEnd type="triangle" w="med" len="med"/>
          </a:ln>
        </p:spPr>
      </p:cxnSp>
      <p:cxnSp>
        <p:nvCxnSpPr>
          <p:cNvPr id="24589" name="AutoShape 11"/>
          <p:cNvCxnSpPr>
            <a:cxnSpLocks noChangeShapeType="1"/>
          </p:cNvCxnSpPr>
          <p:nvPr/>
        </p:nvCxnSpPr>
        <p:spPr bwMode="auto">
          <a:xfrm flipV="1">
            <a:off x="2154238" y="3878263"/>
            <a:ext cx="1119187" cy="388937"/>
          </a:xfrm>
          <a:prstGeom prst="straightConnector1">
            <a:avLst/>
          </a:prstGeom>
          <a:noFill/>
          <a:ln w="57150">
            <a:solidFill>
              <a:srgbClr val="00B0F0"/>
            </a:solidFill>
            <a:round/>
            <a:headEnd/>
            <a:tailEnd type="triangle" w="med" len="med"/>
          </a:ln>
        </p:spPr>
      </p:cxnSp>
      <p:cxnSp>
        <p:nvCxnSpPr>
          <p:cNvPr id="24590" name="AutoShape 12"/>
          <p:cNvCxnSpPr>
            <a:cxnSpLocks noChangeShapeType="1"/>
          </p:cNvCxnSpPr>
          <p:nvPr/>
        </p:nvCxnSpPr>
        <p:spPr bwMode="auto">
          <a:xfrm>
            <a:off x="1752600" y="2559050"/>
            <a:ext cx="979488" cy="249238"/>
          </a:xfrm>
          <a:prstGeom prst="straightConnector1">
            <a:avLst/>
          </a:prstGeom>
          <a:noFill/>
          <a:ln w="57150">
            <a:solidFill>
              <a:srgbClr val="00B0F0"/>
            </a:solidFill>
            <a:round/>
            <a:headEnd/>
            <a:tailEnd type="triangle" w="med" len="med"/>
          </a:ln>
        </p:spPr>
      </p:cxnSp>
      <p:grpSp>
        <p:nvGrpSpPr>
          <p:cNvPr id="5" name="Group 87"/>
          <p:cNvGrpSpPr>
            <a:grpSpLocks/>
          </p:cNvGrpSpPr>
          <p:nvPr/>
        </p:nvGrpSpPr>
        <p:grpSpPr bwMode="auto">
          <a:xfrm>
            <a:off x="4343400" y="2236788"/>
            <a:ext cx="1676400" cy="871537"/>
            <a:chOff x="4419600" y="2048072"/>
            <a:chExt cx="1676400" cy="847528"/>
          </a:xfrm>
        </p:grpSpPr>
        <p:cxnSp>
          <p:nvCxnSpPr>
            <p:cNvPr id="24611" name="AutoShape 10"/>
            <p:cNvCxnSpPr>
              <a:cxnSpLocks noChangeShapeType="1"/>
            </p:cNvCxnSpPr>
            <p:nvPr/>
          </p:nvCxnSpPr>
          <p:spPr bwMode="auto">
            <a:xfrm rot="10800000" flipV="1">
              <a:off x="4419600" y="2048072"/>
              <a:ext cx="1524000" cy="638646"/>
            </a:xfrm>
            <a:prstGeom prst="straightConnector1">
              <a:avLst/>
            </a:prstGeom>
            <a:noFill/>
            <a:ln w="57150">
              <a:solidFill>
                <a:schemeClr val="tx1"/>
              </a:solidFill>
              <a:round/>
              <a:headEnd/>
              <a:tailEnd type="triangle" w="med" len="med"/>
            </a:ln>
          </p:spPr>
        </p:cxnSp>
        <p:cxnSp>
          <p:nvCxnSpPr>
            <p:cNvPr id="24612" name="AutoShape 13"/>
            <p:cNvCxnSpPr>
              <a:cxnSpLocks noChangeShapeType="1"/>
            </p:cNvCxnSpPr>
            <p:nvPr/>
          </p:nvCxnSpPr>
          <p:spPr bwMode="auto">
            <a:xfrm rot="10800000" flipV="1">
              <a:off x="4572000" y="2276672"/>
              <a:ext cx="1524000" cy="618928"/>
            </a:xfrm>
            <a:prstGeom prst="straightConnector1">
              <a:avLst/>
            </a:prstGeom>
            <a:noFill/>
            <a:ln w="57150">
              <a:solidFill>
                <a:srgbClr val="00B0F0"/>
              </a:solidFill>
              <a:round/>
              <a:headEnd/>
              <a:tailEnd type="triangle" w="med" len="med"/>
            </a:ln>
          </p:spPr>
        </p:cxnSp>
      </p:grpSp>
      <p:sp>
        <p:nvSpPr>
          <p:cNvPr id="24592" name="Rectangle 58"/>
          <p:cNvSpPr>
            <a:spLocks noChangeArrowheads="1"/>
          </p:cNvSpPr>
          <p:nvPr/>
        </p:nvSpPr>
        <p:spPr bwMode="auto">
          <a:xfrm>
            <a:off x="6454775" y="2166938"/>
            <a:ext cx="1143000" cy="623887"/>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grpSp>
        <p:nvGrpSpPr>
          <p:cNvPr id="6" name="Group 59"/>
          <p:cNvGrpSpPr/>
          <p:nvPr/>
        </p:nvGrpSpPr>
        <p:grpSpPr>
          <a:xfrm>
            <a:off x="533400" y="2895601"/>
            <a:ext cx="1485901" cy="647977"/>
            <a:chOff x="1295400" y="3556424"/>
            <a:chExt cx="914400" cy="329776"/>
          </a:xfrm>
          <a:solidFill>
            <a:schemeClr val="bg1"/>
          </a:solidFill>
        </p:grpSpPr>
        <p:sp>
          <p:nvSpPr>
            <p:cNvPr id="61" name="Rectangle 25"/>
            <p:cNvSpPr>
              <a:spLocks noChangeArrowheads="1"/>
            </p:cNvSpPr>
            <p:nvPr/>
          </p:nvSpPr>
          <p:spPr bwMode="auto">
            <a:xfrm>
              <a:off x="1295400" y="3733800"/>
              <a:ext cx="838200" cy="1524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62" name="Rectangle 25"/>
            <p:cNvSpPr>
              <a:spLocks noChangeArrowheads="1"/>
            </p:cNvSpPr>
            <p:nvPr/>
          </p:nvSpPr>
          <p:spPr bwMode="auto">
            <a:xfrm>
              <a:off x="1295400" y="3556424"/>
              <a:ext cx="914400" cy="206346"/>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7" name="Group 62"/>
          <p:cNvGrpSpPr/>
          <p:nvPr/>
        </p:nvGrpSpPr>
        <p:grpSpPr>
          <a:xfrm>
            <a:off x="685800" y="5105400"/>
            <a:ext cx="1371600" cy="839084"/>
            <a:chOff x="1397000" y="5638800"/>
            <a:chExt cx="914400" cy="512444"/>
          </a:xfrm>
          <a:solidFill>
            <a:schemeClr val="bg1"/>
          </a:solidFill>
        </p:grpSpPr>
        <p:sp>
          <p:nvSpPr>
            <p:cNvPr id="64" name="Rectangle 63"/>
            <p:cNvSpPr>
              <a:spLocks noChangeArrowheads="1"/>
            </p:cNvSpPr>
            <p:nvPr/>
          </p:nvSpPr>
          <p:spPr bwMode="auto">
            <a:xfrm>
              <a:off x="1397000" y="5638800"/>
              <a:ext cx="914400"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65" name="Rectangle 25"/>
            <p:cNvSpPr>
              <a:spLocks noChangeArrowheads="1"/>
            </p:cNvSpPr>
            <p:nvPr/>
          </p:nvSpPr>
          <p:spPr bwMode="auto">
            <a:xfrm>
              <a:off x="1397000" y="5846444"/>
              <a:ext cx="914400" cy="3048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sp>
        <p:nvSpPr>
          <p:cNvPr id="24595" name="Rectangle 25"/>
          <p:cNvSpPr>
            <a:spLocks noChangeArrowheads="1"/>
          </p:cNvSpPr>
          <p:nvPr/>
        </p:nvSpPr>
        <p:spPr bwMode="auto">
          <a:xfrm>
            <a:off x="6343650" y="2490788"/>
            <a:ext cx="1371600" cy="498475"/>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8" name="Group 83"/>
          <p:cNvGrpSpPr>
            <a:grpSpLocks/>
          </p:cNvGrpSpPr>
          <p:nvPr/>
        </p:nvGrpSpPr>
        <p:grpSpPr bwMode="auto">
          <a:xfrm rot="1626829">
            <a:off x="4419600" y="3187700"/>
            <a:ext cx="1447800" cy="784225"/>
            <a:chOff x="4572000" y="3200401"/>
            <a:chExt cx="1447800" cy="761999"/>
          </a:xfrm>
        </p:grpSpPr>
        <p:cxnSp>
          <p:nvCxnSpPr>
            <p:cNvPr id="24609" name="AutoShape 10"/>
            <p:cNvCxnSpPr>
              <a:cxnSpLocks noChangeShapeType="1"/>
            </p:cNvCxnSpPr>
            <p:nvPr/>
          </p:nvCxnSpPr>
          <p:spPr bwMode="auto">
            <a:xfrm rot="10800000" flipV="1">
              <a:off x="4572000" y="3200401"/>
              <a:ext cx="1371600" cy="553117"/>
            </a:xfrm>
            <a:prstGeom prst="straightConnector1">
              <a:avLst/>
            </a:prstGeom>
            <a:noFill/>
            <a:ln w="57150">
              <a:solidFill>
                <a:schemeClr val="tx1"/>
              </a:solidFill>
              <a:round/>
              <a:headEnd/>
              <a:tailEnd type="triangle" w="med" len="med"/>
            </a:ln>
          </p:spPr>
        </p:cxnSp>
        <p:cxnSp>
          <p:nvCxnSpPr>
            <p:cNvPr id="24610" name="AutoShape 13"/>
            <p:cNvCxnSpPr>
              <a:cxnSpLocks noChangeShapeType="1"/>
            </p:cNvCxnSpPr>
            <p:nvPr/>
          </p:nvCxnSpPr>
          <p:spPr bwMode="auto">
            <a:xfrm rot="10800000" flipV="1">
              <a:off x="4724400" y="3429000"/>
              <a:ext cx="1295400" cy="533400"/>
            </a:xfrm>
            <a:prstGeom prst="straightConnector1">
              <a:avLst/>
            </a:prstGeom>
            <a:noFill/>
            <a:ln w="57150">
              <a:solidFill>
                <a:srgbClr val="00B0F0"/>
              </a:solidFill>
              <a:round/>
              <a:headEnd/>
              <a:tailEnd type="triangle" w="med" len="med"/>
            </a:ln>
          </p:spPr>
        </p:cxnSp>
      </p:grpSp>
      <p:grpSp>
        <p:nvGrpSpPr>
          <p:cNvPr id="9" name="Group 86"/>
          <p:cNvGrpSpPr>
            <a:grpSpLocks/>
          </p:cNvGrpSpPr>
          <p:nvPr/>
        </p:nvGrpSpPr>
        <p:grpSpPr bwMode="auto">
          <a:xfrm rot="-1941880">
            <a:off x="3967163" y="1978025"/>
            <a:ext cx="900112" cy="581025"/>
            <a:chOff x="3733800" y="1752600"/>
            <a:chExt cx="1447800" cy="761999"/>
          </a:xfrm>
        </p:grpSpPr>
        <p:cxnSp>
          <p:nvCxnSpPr>
            <p:cNvPr id="24607" name="AutoShape 10"/>
            <p:cNvCxnSpPr>
              <a:cxnSpLocks noChangeShapeType="1"/>
            </p:cNvCxnSpPr>
            <p:nvPr/>
          </p:nvCxnSpPr>
          <p:spPr bwMode="auto">
            <a:xfrm rot="10800000" flipV="1">
              <a:off x="3733800" y="1752600"/>
              <a:ext cx="1371600" cy="553117"/>
            </a:xfrm>
            <a:prstGeom prst="straightConnector1">
              <a:avLst/>
            </a:prstGeom>
            <a:noFill/>
            <a:ln w="57150">
              <a:solidFill>
                <a:schemeClr val="tx1"/>
              </a:solidFill>
              <a:round/>
              <a:headEnd/>
              <a:tailEnd type="triangle" w="med" len="med"/>
            </a:ln>
          </p:spPr>
        </p:cxnSp>
        <p:cxnSp>
          <p:nvCxnSpPr>
            <p:cNvPr id="24608" name="AutoShape 13"/>
            <p:cNvCxnSpPr>
              <a:cxnSpLocks noChangeShapeType="1"/>
            </p:cNvCxnSpPr>
            <p:nvPr/>
          </p:nvCxnSpPr>
          <p:spPr bwMode="auto">
            <a:xfrm rot="10800000" flipV="1">
              <a:off x="3886200" y="1981199"/>
              <a:ext cx="1295400" cy="533400"/>
            </a:xfrm>
            <a:prstGeom prst="straightConnector1">
              <a:avLst/>
            </a:prstGeom>
            <a:noFill/>
            <a:ln w="57150">
              <a:solidFill>
                <a:srgbClr val="00B0F0"/>
              </a:solidFill>
              <a:round/>
              <a:headEnd/>
              <a:tailEnd type="triangle" w="med" len="med"/>
            </a:ln>
          </p:spPr>
        </p:cxnSp>
      </p:grpSp>
      <p:grpSp>
        <p:nvGrpSpPr>
          <p:cNvPr id="24598" name="Group 95"/>
          <p:cNvGrpSpPr>
            <a:grpSpLocks/>
          </p:cNvGrpSpPr>
          <p:nvPr/>
        </p:nvGrpSpPr>
        <p:grpSpPr bwMode="auto">
          <a:xfrm>
            <a:off x="4648200" y="1271588"/>
            <a:ext cx="1295400" cy="650875"/>
            <a:chOff x="4800600" y="1340545"/>
            <a:chExt cx="1295400" cy="631325"/>
          </a:xfrm>
        </p:grpSpPr>
        <p:sp>
          <p:nvSpPr>
            <p:cNvPr id="24605" name="Rectangle 89"/>
            <p:cNvSpPr>
              <a:spLocks noChangeArrowheads="1"/>
            </p:cNvSpPr>
            <p:nvPr/>
          </p:nvSpPr>
          <p:spPr bwMode="auto">
            <a:xfrm>
              <a:off x="4800600" y="1340545"/>
              <a:ext cx="1016001" cy="391067"/>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24606" name="Rectangle 25"/>
            <p:cNvSpPr>
              <a:spLocks noChangeArrowheads="1"/>
            </p:cNvSpPr>
            <p:nvPr/>
          </p:nvSpPr>
          <p:spPr bwMode="auto">
            <a:xfrm>
              <a:off x="4876800" y="1659017"/>
              <a:ext cx="1219200" cy="312853"/>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grpSp>
        <p:nvGrpSpPr>
          <p:cNvPr id="24599" name="Group 87"/>
          <p:cNvGrpSpPr>
            <a:grpSpLocks/>
          </p:cNvGrpSpPr>
          <p:nvPr/>
        </p:nvGrpSpPr>
        <p:grpSpPr bwMode="auto">
          <a:xfrm>
            <a:off x="5791200" y="3019425"/>
            <a:ext cx="1263650" cy="1570038"/>
            <a:chOff x="5334000" y="760285"/>
            <a:chExt cx="1264069" cy="1525715"/>
          </a:xfrm>
        </p:grpSpPr>
        <p:sp>
          <p:nvSpPr>
            <p:cNvPr id="63" name="Rectangle 62"/>
            <p:cNvSpPr/>
            <p:nvPr/>
          </p:nvSpPr>
          <p:spPr>
            <a:xfrm>
              <a:off x="5334000" y="1067280"/>
              <a:ext cx="1219604" cy="121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 name="Group 89"/>
            <p:cNvGrpSpPr/>
            <p:nvPr/>
          </p:nvGrpSpPr>
          <p:grpSpPr>
            <a:xfrm>
              <a:off x="5744368" y="760285"/>
              <a:ext cx="853701" cy="1144715"/>
              <a:chOff x="4411053" y="3525439"/>
              <a:chExt cx="694432" cy="1180857"/>
            </a:xfrm>
            <a:solidFill>
              <a:schemeClr val="bg1"/>
            </a:solidFill>
          </p:grpSpPr>
          <p:sp>
            <p:nvSpPr>
              <p:cNvPr id="70" name="AutoShape 19"/>
              <p:cNvSpPr>
                <a:spLocks noChangeArrowheads="1"/>
              </p:cNvSpPr>
              <p:nvPr/>
            </p:nvSpPr>
            <p:spPr bwMode="auto">
              <a:xfrm rot="4168849">
                <a:off x="4320750" y="3659876"/>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5" name="AutoShape 20"/>
              <p:cNvSpPr>
                <a:spLocks noChangeArrowheads="1"/>
              </p:cNvSpPr>
              <p:nvPr/>
            </p:nvSpPr>
            <p:spPr bwMode="auto">
              <a:xfrm rot="18810896">
                <a:off x="4337653" y="3930638"/>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7" name="AutoShape 21"/>
              <p:cNvSpPr>
                <a:spLocks noChangeArrowheads="1"/>
              </p:cNvSpPr>
              <p:nvPr/>
            </p:nvSpPr>
            <p:spPr bwMode="auto">
              <a:xfrm rot="9468224">
                <a:off x="4700999" y="3623386"/>
                <a:ext cx="404486"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4" name="Rectangle 83"/>
              <p:cNvSpPr>
                <a:spLocks noChangeArrowheads="1"/>
              </p:cNvSpPr>
              <p:nvPr/>
            </p:nvSpPr>
            <p:spPr bwMode="auto">
              <a:xfrm>
                <a:off x="4697083" y="39503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sp>
        <p:nvSpPr>
          <p:cNvPr id="72" name="Rectangle 71"/>
          <p:cNvSpPr/>
          <p:nvPr/>
        </p:nvSpPr>
        <p:spPr>
          <a:xfrm>
            <a:off x="6400800" y="2057400"/>
            <a:ext cx="1219200" cy="762000"/>
          </a:xfrm>
          <a:prstGeom prst="rect">
            <a:avLst/>
          </a:prstGeom>
          <a:noFill/>
          <a:ln w="5715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Rectangle 72"/>
          <p:cNvSpPr/>
          <p:nvPr/>
        </p:nvSpPr>
        <p:spPr>
          <a:xfrm>
            <a:off x="4648200" y="1219200"/>
            <a:ext cx="1219200" cy="762000"/>
          </a:xfrm>
          <a:prstGeom prst="rect">
            <a:avLst/>
          </a:prstGeom>
          <a:noFill/>
          <a:ln w="5715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Rectangle 73"/>
          <p:cNvSpPr/>
          <p:nvPr/>
        </p:nvSpPr>
        <p:spPr>
          <a:xfrm>
            <a:off x="7010400" y="3657600"/>
            <a:ext cx="1295400" cy="762000"/>
          </a:xfrm>
          <a:prstGeom prst="rect">
            <a:avLst/>
          </a:prstGeom>
          <a:noFill/>
          <a:ln w="5715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5" name="Group 6"/>
          <p:cNvGrpSpPr>
            <a:grpSpLocks/>
          </p:cNvGrpSpPr>
          <p:nvPr/>
        </p:nvGrpSpPr>
        <p:grpSpPr bwMode="auto">
          <a:xfrm>
            <a:off x="6781800" y="6248400"/>
            <a:ext cx="1700213" cy="301625"/>
            <a:chOff x="6656405" y="6248365"/>
            <a:chExt cx="2446680" cy="530221"/>
          </a:xfrm>
        </p:grpSpPr>
        <p:grpSp>
          <p:nvGrpSpPr>
            <p:cNvPr id="56" name="Group 40"/>
            <p:cNvGrpSpPr>
              <a:grpSpLocks/>
            </p:cNvGrpSpPr>
            <p:nvPr/>
          </p:nvGrpSpPr>
          <p:grpSpPr bwMode="auto">
            <a:xfrm>
              <a:off x="6656405" y="6248365"/>
              <a:ext cx="533403" cy="530221"/>
              <a:chOff x="2383" y="3438"/>
              <a:chExt cx="396" cy="394"/>
            </a:xfrm>
          </p:grpSpPr>
          <p:sp>
            <p:nvSpPr>
              <p:cNvPr id="58"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9"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0"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6"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8"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9"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1"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6"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3"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5"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6"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7"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8"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0"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5"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96"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97"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8"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9"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00"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01"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02"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03"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4"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5"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06"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07"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8"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9"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0"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57"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73" grpId="0" animBg="1"/>
      <p:bldP spid="73" grpId="1" animBg="1"/>
      <p:bldP spid="74" grpId="0" animBg="1"/>
      <p:bldP spid="7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a:t/>
            </a:r>
            <a:br>
              <a:rPr lang="en-US"/>
            </a:br>
            <a:endParaRPr lang="en-US"/>
          </a:p>
        </p:txBody>
      </p:sp>
      <p:sp>
        <p:nvSpPr>
          <p:cNvPr id="67" name="Title 1"/>
          <p:cNvSpPr txBox="1">
            <a:spLocks/>
          </p:cNvSpPr>
          <p:nvPr/>
        </p:nvSpPr>
        <p:spPr>
          <a:xfrm>
            <a:off x="0" y="-381000"/>
            <a:ext cx="8458200" cy="1447800"/>
          </a:xfrm>
          <a:prstGeom prst="rect">
            <a:avLst/>
          </a:prstGeom>
        </p:spPr>
        <p:txBody>
          <a:bodyPr anchor="ctr">
            <a:normAutofit/>
          </a:bodyPr>
          <a:lstStyle/>
          <a:p>
            <a:pPr fontAlgn="auto">
              <a:spcAft>
                <a:spcPts val="0"/>
              </a:spcAft>
              <a:defRPr/>
            </a:pPr>
            <a:r>
              <a:rPr lang="en-US" sz="4000" dirty="0">
                <a:solidFill>
                  <a:srgbClr val="FFC000"/>
                </a:solidFill>
                <a:latin typeface="+mj-lt"/>
                <a:ea typeface="+mj-ea"/>
                <a:cs typeface="+mj-cs"/>
              </a:rPr>
              <a:t>Example grid average EF adjustment</a:t>
            </a:r>
          </a:p>
        </p:txBody>
      </p:sp>
      <p:grpSp>
        <p:nvGrpSpPr>
          <p:cNvPr id="25604" name="Group 59"/>
          <p:cNvGrpSpPr>
            <a:grpSpLocks/>
          </p:cNvGrpSpPr>
          <p:nvPr/>
        </p:nvGrpSpPr>
        <p:grpSpPr bwMode="auto">
          <a:xfrm>
            <a:off x="304800" y="746125"/>
            <a:ext cx="6750050" cy="4051300"/>
            <a:chOff x="533400" y="1905000"/>
            <a:chExt cx="6750469" cy="3935369"/>
          </a:xfrm>
        </p:grpSpPr>
        <p:grpSp>
          <p:nvGrpSpPr>
            <p:cNvPr id="25619" name="Group 87"/>
            <p:cNvGrpSpPr>
              <a:grpSpLocks/>
            </p:cNvGrpSpPr>
            <p:nvPr/>
          </p:nvGrpSpPr>
          <p:grpSpPr bwMode="auto">
            <a:xfrm>
              <a:off x="5943600" y="1905000"/>
              <a:ext cx="1219200" cy="1266189"/>
              <a:chOff x="5334000" y="1066800"/>
              <a:chExt cx="1219200" cy="1266189"/>
            </a:xfrm>
          </p:grpSpPr>
          <p:sp>
            <p:nvSpPr>
              <p:cNvPr id="89" name="Rectangle 88"/>
              <p:cNvSpPr/>
              <p:nvPr/>
            </p:nvSpPr>
            <p:spPr>
              <a:xfrm>
                <a:off x="5334336" y="1066800"/>
                <a:ext cx="1219276" cy="121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89"/>
              <p:cNvGrpSpPr/>
              <p:nvPr/>
            </p:nvGrpSpPr>
            <p:grpSpPr>
              <a:xfrm>
                <a:off x="5591972" y="1166460"/>
                <a:ext cx="853704" cy="1166533"/>
                <a:chOff x="4287093" y="3944433"/>
                <a:chExt cx="694435" cy="1203363"/>
              </a:xfrm>
              <a:solidFill>
                <a:schemeClr val="bg1"/>
              </a:solidFill>
            </p:grpSpPr>
            <p:sp>
              <p:nvSpPr>
                <p:cNvPr id="91"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2"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3"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4" name="Rectangle 93"/>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nvGrpSpPr>
            <p:cNvPr id="5" name="Group 89"/>
            <p:cNvGrpSpPr/>
            <p:nvPr/>
          </p:nvGrpSpPr>
          <p:grpSpPr>
            <a:xfrm>
              <a:off x="4220364" y="1979485"/>
              <a:ext cx="853705" cy="1166532"/>
              <a:chOff x="4287088" y="4359965"/>
              <a:chExt cx="694436" cy="1203362"/>
            </a:xfrm>
            <a:solidFill>
              <a:schemeClr val="bg1"/>
            </a:solidFill>
          </p:grpSpPr>
          <p:sp>
            <p:nvSpPr>
              <p:cNvPr id="78" name="AutoShape 19"/>
              <p:cNvSpPr>
                <a:spLocks noChangeArrowheads="1"/>
              </p:cNvSpPr>
              <p:nvPr/>
            </p:nvSpPr>
            <p:spPr bwMode="auto">
              <a:xfrm rot="4168849">
                <a:off x="4196789" y="4494402"/>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9" name="AutoShape 20"/>
              <p:cNvSpPr>
                <a:spLocks noChangeArrowheads="1"/>
              </p:cNvSpPr>
              <p:nvPr/>
            </p:nvSpPr>
            <p:spPr bwMode="auto">
              <a:xfrm rot="18810896">
                <a:off x="4213688" y="4765163"/>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0" name="AutoShape 21"/>
              <p:cNvSpPr>
                <a:spLocks noChangeArrowheads="1"/>
              </p:cNvSpPr>
              <p:nvPr/>
            </p:nvSpPr>
            <p:spPr bwMode="auto">
              <a:xfrm rot="9468224">
                <a:off x="4577037" y="4457912"/>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1" name="Rectangle 80"/>
              <p:cNvSpPr>
                <a:spLocks noChangeArrowheads="1"/>
              </p:cNvSpPr>
              <p:nvPr/>
            </p:nvSpPr>
            <p:spPr bwMode="auto">
              <a:xfrm>
                <a:off x="4511137" y="4807402"/>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pic>
          <p:nvPicPr>
            <p:cNvPr id="25621" name="Picture 41"/>
            <p:cNvPicPr>
              <a:picLocks noChangeAspect="1" noChangeArrowheads="1"/>
            </p:cNvPicPr>
            <p:nvPr/>
          </p:nvPicPr>
          <p:blipFill>
            <a:blip r:embed="rId3" cstate="print"/>
            <a:srcRect/>
            <a:stretch>
              <a:fillRect/>
            </a:stretch>
          </p:blipFill>
          <p:spPr bwMode="auto">
            <a:xfrm>
              <a:off x="609600" y="4809929"/>
              <a:ext cx="1773858" cy="1030440"/>
            </a:xfrm>
            <a:prstGeom prst="rect">
              <a:avLst/>
            </a:prstGeom>
            <a:noFill/>
            <a:ln w="9525">
              <a:noFill/>
              <a:miter lim="800000"/>
              <a:headEnd/>
              <a:tailEnd/>
            </a:ln>
          </p:spPr>
        </p:pic>
        <p:pic>
          <p:nvPicPr>
            <p:cNvPr id="25622" name="Picture 2"/>
            <p:cNvPicPr>
              <a:picLocks noChangeAspect="1" noChangeArrowheads="1"/>
            </p:cNvPicPr>
            <p:nvPr/>
          </p:nvPicPr>
          <p:blipFill>
            <a:blip r:embed="rId3" cstate="print"/>
            <a:srcRect/>
            <a:stretch>
              <a:fillRect/>
            </a:stretch>
          </p:blipFill>
          <p:spPr bwMode="auto">
            <a:xfrm>
              <a:off x="533400" y="2676329"/>
              <a:ext cx="1674465" cy="913345"/>
            </a:xfrm>
            <a:prstGeom prst="rect">
              <a:avLst/>
            </a:prstGeom>
            <a:noFill/>
            <a:ln w="9525">
              <a:noFill/>
              <a:miter lim="800000"/>
              <a:headEnd/>
              <a:tailEnd/>
            </a:ln>
          </p:spPr>
        </p:pic>
        <p:sp>
          <p:nvSpPr>
            <p:cNvPr id="52" name="Oval 7"/>
            <p:cNvSpPr>
              <a:spLocks noChangeArrowheads="1"/>
            </p:cNvSpPr>
            <p:nvPr/>
          </p:nvSpPr>
          <p:spPr bwMode="auto">
            <a:xfrm>
              <a:off x="2514723" y="3246603"/>
              <a:ext cx="3505418" cy="2020115"/>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25624" name="AutoShape 8"/>
            <p:cNvCxnSpPr>
              <a:cxnSpLocks noChangeShapeType="1"/>
            </p:cNvCxnSpPr>
            <p:nvPr/>
          </p:nvCxnSpPr>
          <p:spPr bwMode="auto">
            <a:xfrm flipV="1">
              <a:off x="2438400" y="4733730"/>
              <a:ext cx="896971" cy="380999"/>
            </a:xfrm>
            <a:prstGeom prst="straightConnector1">
              <a:avLst/>
            </a:prstGeom>
            <a:noFill/>
            <a:ln w="57150">
              <a:solidFill>
                <a:schemeClr val="tx1"/>
              </a:solidFill>
              <a:round/>
              <a:headEnd/>
              <a:tailEnd type="triangle" w="med" len="med"/>
            </a:ln>
          </p:spPr>
        </p:cxnSp>
        <p:cxnSp>
          <p:nvCxnSpPr>
            <p:cNvPr id="25625" name="AutoShape 9"/>
            <p:cNvCxnSpPr>
              <a:cxnSpLocks noChangeShapeType="1"/>
            </p:cNvCxnSpPr>
            <p:nvPr/>
          </p:nvCxnSpPr>
          <p:spPr bwMode="auto">
            <a:xfrm>
              <a:off x="2133600" y="3514529"/>
              <a:ext cx="1046970" cy="303114"/>
            </a:xfrm>
            <a:prstGeom prst="straightConnector1">
              <a:avLst/>
            </a:prstGeom>
            <a:noFill/>
            <a:ln w="57150">
              <a:solidFill>
                <a:schemeClr val="tx1"/>
              </a:solidFill>
              <a:round/>
              <a:headEnd/>
              <a:tailEnd type="triangle" w="med" len="med"/>
            </a:ln>
          </p:spPr>
        </p:cxnSp>
        <p:cxnSp>
          <p:nvCxnSpPr>
            <p:cNvPr id="25626" name="AutoShape 11"/>
            <p:cNvCxnSpPr>
              <a:cxnSpLocks noChangeShapeType="1"/>
            </p:cNvCxnSpPr>
            <p:nvPr/>
          </p:nvCxnSpPr>
          <p:spPr bwMode="auto">
            <a:xfrm flipV="1">
              <a:off x="2383458" y="4947700"/>
              <a:ext cx="1118922" cy="377449"/>
            </a:xfrm>
            <a:prstGeom prst="straightConnector1">
              <a:avLst/>
            </a:prstGeom>
            <a:noFill/>
            <a:ln w="57150">
              <a:solidFill>
                <a:srgbClr val="00B0F0"/>
              </a:solidFill>
              <a:round/>
              <a:headEnd/>
              <a:tailEnd type="triangle" w="med" len="med"/>
            </a:ln>
          </p:spPr>
        </p:cxnSp>
        <p:cxnSp>
          <p:nvCxnSpPr>
            <p:cNvPr id="25627" name="AutoShape 12"/>
            <p:cNvCxnSpPr>
              <a:cxnSpLocks noChangeShapeType="1"/>
            </p:cNvCxnSpPr>
            <p:nvPr/>
          </p:nvCxnSpPr>
          <p:spPr bwMode="auto">
            <a:xfrm>
              <a:off x="1981200" y="3666929"/>
              <a:ext cx="979123" cy="242250"/>
            </a:xfrm>
            <a:prstGeom prst="straightConnector1">
              <a:avLst/>
            </a:prstGeom>
            <a:noFill/>
            <a:ln w="57150">
              <a:solidFill>
                <a:srgbClr val="00B0F0"/>
              </a:solidFill>
              <a:round/>
              <a:headEnd/>
              <a:tailEnd type="triangle" w="med" len="med"/>
            </a:ln>
          </p:spPr>
        </p:cxnSp>
        <p:grpSp>
          <p:nvGrpSpPr>
            <p:cNvPr id="25628" name="Group 87"/>
            <p:cNvGrpSpPr>
              <a:grpSpLocks/>
            </p:cNvGrpSpPr>
            <p:nvPr/>
          </p:nvGrpSpPr>
          <p:grpSpPr bwMode="auto">
            <a:xfrm>
              <a:off x="4572000" y="3352800"/>
              <a:ext cx="1676400" cy="847528"/>
              <a:chOff x="4419600" y="2048072"/>
              <a:chExt cx="1676400" cy="847528"/>
            </a:xfrm>
          </p:grpSpPr>
          <p:cxnSp>
            <p:nvCxnSpPr>
              <p:cNvPr id="25638" name="AutoShape 10"/>
              <p:cNvCxnSpPr>
                <a:cxnSpLocks noChangeShapeType="1"/>
              </p:cNvCxnSpPr>
              <p:nvPr/>
            </p:nvCxnSpPr>
            <p:spPr bwMode="auto">
              <a:xfrm rot="10800000" flipV="1">
                <a:off x="4419600" y="2048072"/>
                <a:ext cx="1524000" cy="638646"/>
              </a:xfrm>
              <a:prstGeom prst="straightConnector1">
                <a:avLst/>
              </a:prstGeom>
              <a:noFill/>
              <a:ln w="57150">
                <a:solidFill>
                  <a:schemeClr val="tx1"/>
                </a:solidFill>
                <a:round/>
                <a:headEnd/>
                <a:tailEnd type="triangle" w="med" len="med"/>
              </a:ln>
            </p:spPr>
          </p:cxnSp>
          <p:cxnSp>
            <p:nvCxnSpPr>
              <p:cNvPr id="25639" name="AutoShape 13"/>
              <p:cNvCxnSpPr>
                <a:cxnSpLocks noChangeShapeType="1"/>
              </p:cNvCxnSpPr>
              <p:nvPr/>
            </p:nvCxnSpPr>
            <p:spPr bwMode="auto">
              <a:xfrm rot="10800000" flipV="1">
                <a:off x="4572000" y="2276672"/>
                <a:ext cx="1524000" cy="618928"/>
              </a:xfrm>
              <a:prstGeom prst="straightConnector1">
                <a:avLst/>
              </a:prstGeom>
              <a:noFill/>
              <a:ln w="57150">
                <a:solidFill>
                  <a:srgbClr val="00B0F0"/>
                </a:solidFill>
                <a:round/>
                <a:headEnd/>
                <a:tailEnd type="triangle" w="med" len="med"/>
              </a:ln>
            </p:spPr>
          </p:cxnSp>
        </p:grpSp>
        <p:grpSp>
          <p:nvGrpSpPr>
            <p:cNvPr id="25629" name="Group 83"/>
            <p:cNvGrpSpPr>
              <a:grpSpLocks/>
            </p:cNvGrpSpPr>
            <p:nvPr/>
          </p:nvGrpSpPr>
          <p:grpSpPr bwMode="auto">
            <a:xfrm rot="1626829">
              <a:off x="4648200" y="4276530"/>
              <a:ext cx="1447800" cy="761999"/>
              <a:chOff x="4572000" y="3200401"/>
              <a:chExt cx="1447800" cy="761999"/>
            </a:xfrm>
          </p:grpSpPr>
          <p:cxnSp>
            <p:nvCxnSpPr>
              <p:cNvPr id="25636" name="AutoShape 10"/>
              <p:cNvCxnSpPr>
                <a:cxnSpLocks noChangeShapeType="1"/>
              </p:cNvCxnSpPr>
              <p:nvPr/>
            </p:nvCxnSpPr>
            <p:spPr bwMode="auto">
              <a:xfrm rot="10800000" flipV="1">
                <a:off x="4572000" y="3200401"/>
                <a:ext cx="1371600" cy="553117"/>
              </a:xfrm>
              <a:prstGeom prst="straightConnector1">
                <a:avLst/>
              </a:prstGeom>
              <a:noFill/>
              <a:ln w="57150">
                <a:solidFill>
                  <a:schemeClr val="tx1"/>
                </a:solidFill>
                <a:round/>
                <a:headEnd/>
                <a:tailEnd type="triangle" w="med" len="med"/>
              </a:ln>
            </p:spPr>
          </p:cxnSp>
          <p:cxnSp>
            <p:nvCxnSpPr>
              <p:cNvPr id="25637" name="AutoShape 13"/>
              <p:cNvCxnSpPr>
                <a:cxnSpLocks noChangeShapeType="1"/>
              </p:cNvCxnSpPr>
              <p:nvPr/>
            </p:nvCxnSpPr>
            <p:spPr bwMode="auto">
              <a:xfrm rot="10800000" flipV="1">
                <a:off x="4724400" y="3429000"/>
                <a:ext cx="1295400" cy="533400"/>
              </a:xfrm>
              <a:prstGeom prst="straightConnector1">
                <a:avLst/>
              </a:prstGeom>
              <a:noFill/>
              <a:ln w="57150">
                <a:solidFill>
                  <a:srgbClr val="00B0F0"/>
                </a:solidFill>
                <a:round/>
                <a:headEnd/>
                <a:tailEnd type="triangle" w="med" len="med"/>
              </a:ln>
            </p:spPr>
          </p:cxnSp>
        </p:grpSp>
        <p:grpSp>
          <p:nvGrpSpPr>
            <p:cNvPr id="25630" name="Group 86"/>
            <p:cNvGrpSpPr>
              <a:grpSpLocks/>
            </p:cNvGrpSpPr>
            <p:nvPr/>
          </p:nvGrpSpPr>
          <p:grpSpPr bwMode="auto">
            <a:xfrm rot="-1941880">
              <a:off x="4196045" y="3101995"/>
              <a:ext cx="900164" cy="564766"/>
              <a:chOff x="3733800" y="1752600"/>
              <a:chExt cx="1447800" cy="761999"/>
            </a:xfrm>
          </p:grpSpPr>
          <p:cxnSp>
            <p:nvCxnSpPr>
              <p:cNvPr id="25634" name="AutoShape 10"/>
              <p:cNvCxnSpPr>
                <a:cxnSpLocks noChangeShapeType="1"/>
              </p:cNvCxnSpPr>
              <p:nvPr/>
            </p:nvCxnSpPr>
            <p:spPr bwMode="auto">
              <a:xfrm rot="10800000" flipV="1">
                <a:off x="3733800" y="1752600"/>
                <a:ext cx="1371600" cy="553117"/>
              </a:xfrm>
              <a:prstGeom prst="straightConnector1">
                <a:avLst/>
              </a:prstGeom>
              <a:noFill/>
              <a:ln w="57150">
                <a:solidFill>
                  <a:schemeClr val="tx1"/>
                </a:solidFill>
                <a:round/>
                <a:headEnd/>
                <a:tailEnd type="triangle" w="med" len="med"/>
              </a:ln>
            </p:spPr>
          </p:cxnSp>
          <p:cxnSp>
            <p:nvCxnSpPr>
              <p:cNvPr id="25635" name="AutoShape 13"/>
              <p:cNvCxnSpPr>
                <a:cxnSpLocks noChangeShapeType="1"/>
              </p:cNvCxnSpPr>
              <p:nvPr/>
            </p:nvCxnSpPr>
            <p:spPr bwMode="auto">
              <a:xfrm rot="10800000" flipV="1">
                <a:off x="3886200" y="1981199"/>
                <a:ext cx="1295400" cy="533400"/>
              </a:xfrm>
              <a:prstGeom prst="straightConnector1">
                <a:avLst/>
              </a:prstGeom>
              <a:noFill/>
              <a:ln w="57150">
                <a:solidFill>
                  <a:srgbClr val="00B0F0"/>
                </a:solidFill>
                <a:round/>
                <a:headEnd/>
                <a:tailEnd type="triangle" w="med" len="med"/>
              </a:ln>
            </p:spPr>
          </p:cxnSp>
        </p:grpSp>
        <p:grpSp>
          <p:nvGrpSpPr>
            <p:cNvPr id="25631" name="Group 87"/>
            <p:cNvGrpSpPr>
              <a:grpSpLocks/>
            </p:cNvGrpSpPr>
            <p:nvPr/>
          </p:nvGrpSpPr>
          <p:grpSpPr bwMode="auto">
            <a:xfrm>
              <a:off x="6019800" y="4113085"/>
              <a:ext cx="1264069" cy="1525715"/>
              <a:chOff x="5334000" y="760285"/>
              <a:chExt cx="1264069" cy="1525715"/>
            </a:xfrm>
          </p:grpSpPr>
          <p:sp>
            <p:nvSpPr>
              <p:cNvPr id="63" name="Rectangle 62"/>
              <p:cNvSpPr/>
              <p:nvPr/>
            </p:nvSpPr>
            <p:spPr>
              <a:xfrm>
                <a:off x="5334341" y="1067321"/>
                <a:ext cx="1219275" cy="121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 name="Group 89"/>
              <p:cNvGrpSpPr/>
              <p:nvPr/>
            </p:nvGrpSpPr>
            <p:grpSpPr>
              <a:xfrm>
                <a:off x="5744368" y="760285"/>
                <a:ext cx="853701" cy="1144715"/>
                <a:chOff x="4411053" y="3525439"/>
                <a:chExt cx="694432" cy="1180857"/>
              </a:xfrm>
              <a:solidFill>
                <a:schemeClr val="bg1"/>
              </a:solidFill>
            </p:grpSpPr>
            <p:sp>
              <p:nvSpPr>
                <p:cNvPr id="70" name="AutoShape 19"/>
                <p:cNvSpPr>
                  <a:spLocks noChangeArrowheads="1"/>
                </p:cNvSpPr>
                <p:nvPr/>
              </p:nvSpPr>
              <p:spPr bwMode="auto">
                <a:xfrm rot="4168849">
                  <a:off x="4320750" y="3659876"/>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5" name="AutoShape 20"/>
                <p:cNvSpPr>
                  <a:spLocks noChangeArrowheads="1"/>
                </p:cNvSpPr>
                <p:nvPr/>
              </p:nvSpPr>
              <p:spPr bwMode="auto">
                <a:xfrm rot="18810896">
                  <a:off x="4337653" y="3930638"/>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7" name="AutoShape 21"/>
                <p:cNvSpPr>
                  <a:spLocks noChangeArrowheads="1"/>
                </p:cNvSpPr>
                <p:nvPr/>
              </p:nvSpPr>
              <p:spPr bwMode="auto">
                <a:xfrm rot="9468224">
                  <a:off x="4700999" y="3623386"/>
                  <a:ext cx="404486"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4" name="Rectangle 83"/>
                <p:cNvSpPr>
                  <a:spLocks noChangeArrowheads="1"/>
                </p:cNvSpPr>
                <p:nvPr/>
              </p:nvSpPr>
              <p:spPr bwMode="auto">
                <a:xfrm>
                  <a:off x="4697083" y="39503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sp>
        <p:nvSpPr>
          <p:cNvPr id="68" name="Rectangle 67"/>
          <p:cNvSpPr/>
          <p:nvPr/>
        </p:nvSpPr>
        <p:spPr>
          <a:xfrm>
            <a:off x="2590800" y="5410200"/>
            <a:ext cx="5715000" cy="762000"/>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a:solidFill>
                  <a:schemeClr val="tx1">
                    <a:lumMod val="95000"/>
                  </a:schemeClr>
                </a:solidFill>
              </a:rPr>
              <a:t>Adjusted grid avg EF</a:t>
            </a:r>
            <a:r>
              <a:rPr lang="en-US" sz="2000" dirty="0">
                <a:solidFill>
                  <a:schemeClr val="tx1">
                    <a:lumMod val="95000"/>
                  </a:schemeClr>
                </a:solidFill>
              </a:rPr>
              <a:t>:    </a:t>
            </a:r>
            <a:r>
              <a:rPr lang="en-US" sz="2000" b="1" u="sng" dirty="0">
                <a:solidFill>
                  <a:srgbClr val="00B0F0"/>
                </a:solidFill>
              </a:rPr>
              <a:t>400 – 0 tons </a:t>
            </a:r>
            <a:r>
              <a:rPr lang="en-US" sz="2000" dirty="0"/>
              <a:t>=  2 tons/</a:t>
            </a:r>
            <a:r>
              <a:rPr lang="en-US" sz="2000" dirty="0" err="1"/>
              <a:t>MWh</a:t>
            </a:r>
            <a:endParaRPr lang="en-US" sz="2000" dirty="0"/>
          </a:p>
          <a:p>
            <a:pPr fontAlgn="auto">
              <a:spcBef>
                <a:spcPts val="0"/>
              </a:spcBef>
              <a:spcAft>
                <a:spcPts val="0"/>
              </a:spcAft>
              <a:defRPr/>
            </a:pPr>
            <a:r>
              <a:rPr lang="en-US" sz="2000" dirty="0"/>
              <a:t>		           500 – 300 </a:t>
            </a:r>
            <a:r>
              <a:rPr lang="en-US" sz="2000" dirty="0" err="1"/>
              <a:t>MWh</a:t>
            </a:r>
            <a:endParaRPr lang="en-US" sz="2000" dirty="0"/>
          </a:p>
        </p:txBody>
      </p:sp>
      <p:sp>
        <p:nvSpPr>
          <p:cNvPr id="69" name="Rectangle 68"/>
          <p:cNvSpPr/>
          <p:nvPr/>
        </p:nvSpPr>
        <p:spPr>
          <a:xfrm>
            <a:off x="3505200" y="4724400"/>
            <a:ext cx="4800600" cy="708025"/>
          </a:xfrm>
          <a:prstGeom prst="rect">
            <a:avLst/>
          </a:prstGeom>
          <a:solidFill>
            <a:schemeClr val="bg1">
              <a:lumMod val="75000"/>
              <a:lumOff val="25000"/>
            </a:schemeClr>
          </a:solidFill>
          <a:ln>
            <a:solidFill>
              <a:schemeClr val="bg2">
                <a:lumMod val="60000"/>
                <a:lumOff val="40000"/>
              </a:schemeClr>
            </a:solidFill>
          </a:ln>
        </p:spPr>
        <p:txBody>
          <a:bodyPr>
            <a:spAutoFit/>
          </a:bodyPr>
          <a:lstStyle/>
          <a:p>
            <a:pPr fontAlgn="auto">
              <a:spcBef>
                <a:spcPts val="0"/>
              </a:spcBef>
              <a:spcAft>
                <a:spcPts val="0"/>
              </a:spcAft>
              <a:defRPr/>
            </a:pPr>
            <a:r>
              <a:rPr lang="en-US" sz="2000" b="1" dirty="0">
                <a:solidFill>
                  <a:schemeClr val="tx1">
                    <a:lumMod val="95000"/>
                  </a:schemeClr>
                </a:solidFill>
                <a:latin typeface="+mn-lt"/>
                <a:cs typeface="+mn-cs"/>
              </a:rPr>
              <a:t>Grid avg EF</a:t>
            </a:r>
            <a:r>
              <a:rPr lang="en-US" sz="2000" dirty="0">
                <a:solidFill>
                  <a:schemeClr val="tx1">
                    <a:lumMod val="95000"/>
                  </a:schemeClr>
                </a:solidFill>
                <a:latin typeface="+mn-lt"/>
                <a:cs typeface="+mn-cs"/>
              </a:rPr>
              <a:t>:    </a:t>
            </a:r>
            <a:r>
              <a:rPr lang="en-US" sz="2000" b="1" u="sng" dirty="0">
                <a:solidFill>
                  <a:srgbClr val="00B0F0"/>
                </a:solidFill>
                <a:latin typeface="+mn-lt"/>
                <a:cs typeface="+mn-cs"/>
              </a:rPr>
              <a:t>400   tons      </a:t>
            </a:r>
            <a:r>
              <a:rPr lang="en-US" sz="2000" dirty="0">
                <a:latin typeface="+mn-lt"/>
                <a:cs typeface="+mn-cs"/>
              </a:rPr>
              <a:t>= 0.8 tons/</a:t>
            </a:r>
            <a:r>
              <a:rPr lang="en-US" sz="2000" dirty="0" err="1">
                <a:latin typeface="+mn-lt"/>
                <a:cs typeface="+mn-cs"/>
              </a:rPr>
              <a:t>MWh</a:t>
            </a:r>
            <a:r>
              <a:rPr lang="en-US" sz="2000" dirty="0">
                <a:latin typeface="+mn-lt"/>
                <a:cs typeface="+mn-cs"/>
              </a:rPr>
              <a:t> </a:t>
            </a:r>
          </a:p>
          <a:p>
            <a:pPr fontAlgn="auto">
              <a:spcBef>
                <a:spcPts val="0"/>
              </a:spcBef>
              <a:spcAft>
                <a:spcPts val="0"/>
              </a:spcAft>
              <a:defRPr/>
            </a:pPr>
            <a:r>
              <a:rPr lang="en-US" sz="2000" dirty="0">
                <a:latin typeface="+mn-lt"/>
                <a:cs typeface="+mn-cs"/>
              </a:rPr>
              <a:t>	          500 </a:t>
            </a:r>
            <a:r>
              <a:rPr lang="en-US" sz="2000" dirty="0" err="1">
                <a:latin typeface="+mn-lt"/>
                <a:cs typeface="+mn-cs"/>
              </a:rPr>
              <a:t>MWh</a:t>
            </a:r>
            <a:r>
              <a:rPr lang="en-US" sz="2000" dirty="0">
                <a:latin typeface="+mn-lt"/>
                <a:cs typeface="+mn-cs"/>
              </a:rPr>
              <a:t> </a:t>
            </a:r>
          </a:p>
        </p:txBody>
      </p:sp>
      <p:sp>
        <p:nvSpPr>
          <p:cNvPr id="25607" name="Rectangle 59"/>
          <p:cNvSpPr>
            <a:spLocks noChangeArrowheads="1"/>
          </p:cNvSpPr>
          <p:nvPr/>
        </p:nvSpPr>
        <p:spPr bwMode="auto">
          <a:xfrm>
            <a:off x="7086600" y="3757613"/>
            <a:ext cx="1143000" cy="623887"/>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25608" name="Rectangle 25"/>
          <p:cNvSpPr>
            <a:spLocks noChangeArrowheads="1"/>
          </p:cNvSpPr>
          <p:nvPr/>
        </p:nvSpPr>
        <p:spPr bwMode="auto">
          <a:xfrm>
            <a:off x="7086600" y="4070350"/>
            <a:ext cx="1371600" cy="500063"/>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sp>
        <p:nvSpPr>
          <p:cNvPr id="25609" name="Rectangle 71"/>
          <p:cNvSpPr>
            <a:spLocks noChangeArrowheads="1"/>
          </p:cNvSpPr>
          <p:nvPr/>
        </p:nvSpPr>
        <p:spPr bwMode="auto">
          <a:xfrm>
            <a:off x="6454775" y="2166938"/>
            <a:ext cx="1143000" cy="623887"/>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grpSp>
        <p:nvGrpSpPr>
          <p:cNvPr id="11" name="Group 59"/>
          <p:cNvGrpSpPr/>
          <p:nvPr/>
        </p:nvGrpSpPr>
        <p:grpSpPr>
          <a:xfrm>
            <a:off x="533400" y="2895601"/>
            <a:ext cx="1485901" cy="647977"/>
            <a:chOff x="1295400" y="3556424"/>
            <a:chExt cx="914400" cy="329776"/>
          </a:xfrm>
          <a:solidFill>
            <a:schemeClr val="bg1"/>
          </a:solidFill>
        </p:grpSpPr>
        <p:sp>
          <p:nvSpPr>
            <p:cNvPr id="74" name="Rectangle 25"/>
            <p:cNvSpPr>
              <a:spLocks noChangeArrowheads="1"/>
            </p:cNvSpPr>
            <p:nvPr/>
          </p:nvSpPr>
          <p:spPr bwMode="auto">
            <a:xfrm>
              <a:off x="1295400" y="3733800"/>
              <a:ext cx="838200" cy="1524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76" name="Rectangle 25"/>
            <p:cNvSpPr>
              <a:spLocks noChangeArrowheads="1"/>
            </p:cNvSpPr>
            <p:nvPr/>
          </p:nvSpPr>
          <p:spPr bwMode="auto">
            <a:xfrm>
              <a:off x="1295400" y="3556424"/>
              <a:ext cx="914400" cy="206346"/>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12" name="Group 62"/>
          <p:cNvGrpSpPr/>
          <p:nvPr/>
        </p:nvGrpSpPr>
        <p:grpSpPr>
          <a:xfrm>
            <a:off x="685800" y="5105400"/>
            <a:ext cx="1371600" cy="839084"/>
            <a:chOff x="1397000" y="5638800"/>
            <a:chExt cx="914400" cy="512444"/>
          </a:xfrm>
          <a:solidFill>
            <a:schemeClr val="bg1"/>
          </a:solidFill>
        </p:grpSpPr>
        <p:sp>
          <p:nvSpPr>
            <p:cNvPr id="88" name="Rectangle 87"/>
            <p:cNvSpPr>
              <a:spLocks noChangeArrowheads="1"/>
            </p:cNvSpPr>
            <p:nvPr/>
          </p:nvSpPr>
          <p:spPr bwMode="auto">
            <a:xfrm>
              <a:off x="1397000" y="5638800"/>
              <a:ext cx="914400"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96" name="Rectangle 25"/>
            <p:cNvSpPr>
              <a:spLocks noChangeArrowheads="1"/>
            </p:cNvSpPr>
            <p:nvPr/>
          </p:nvSpPr>
          <p:spPr bwMode="auto">
            <a:xfrm>
              <a:off x="1397000" y="5846444"/>
              <a:ext cx="914400" cy="3048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sp>
        <p:nvSpPr>
          <p:cNvPr id="25612" name="Rectangle 25"/>
          <p:cNvSpPr>
            <a:spLocks noChangeArrowheads="1"/>
          </p:cNvSpPr>
          <p:nvPr/>
        </p:nvSpPr>
        <p:spPr bwMode="auto">
          <a:xfrm>
            <a:off x="6343650" y="2490788"/>
            <a:ext cx="1371600" cy="498475"/>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sp>
        <p:nvSpPr>
          <p:cNvPr id="103" name="Rectangle 102"/>
          <p:cNvSpPr/>
          <p:nvPr/>
        </p:nvSpPr>
        <p:spPr>
          <a:xfrm>
            <a:off x="6400800" y="2057400"/>
            <a:ext cx="1219200" cy="762000"/>
          </a:xfrm>
          <a:prstGeom prst="rect">
            <a:avLst/>
          </a:prstGeom>
          <a:noFill/>
          <a:ln w="5715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Rectangle 103"/>
          <p:cNvSpPr/>
          <p:nvPr/>
        </p:nvSpPr>
        <p:spPr>
          <a:xfrm>
            <a:off x="7010400" y="3657600"/>
            <a:ext cx="1295400" cy="762000"/>
          </a:xfrm>
          <a:prstGeom prst="rect">
            <a:avLst/>
          </a:prstGeom>
          <a:noFill/>
          <a:ln w="5715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5615" name="Group 95"/>
          <p:cNvGrpSpPr>
            <a:grpSpLocks/>
          </p:cNvGrpSpPr>
          <p:nvPr/>
        </p:nvGrpSpPr>
        <p:grpSpPr bwMode="auto">
          <a:xfrm>
            <a:off x="4648200" y="1271588"/>
            <a:ext cx="1295400" cy="650875"/>
            <a:chOff x="4800600" y="1340545"/>
            <a:chExt cx="1295400" cy="631325"/>
          </a:xfrm>
        </p:grpSpPr>
        <p:sp>
          <p:nvSpPr>
            <p:cNvPr id="25617" name="Rectangle 108"/>
            <p:cNvSpPr>
              <a:spLocks noChangeArrowheads="1"/>
            </p:cNvSpPr>
            <p:nvPr/>
          </p:nvSpPr>
          <p:spPr bwMode="auto">
            <a:xfrm>
              <a:off x="4800600" y="1340545"/>
              <a:ext cx="1016001" cy="391067"/>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25618" name="Rectangle 25"/>
            <p:cNvSpPr>
              <a:spLocks noChangeArrowheads="1"/>
            </p:cNvSpPr>
            <p:nvPr/>
          </p:nvSpPr>
          <p:spPr bwMode="auto">
            <a:xfrm>
              <a:off x="4876800" y="1659017"/>
              <a:ext cx="1219200" cy="312853"/>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sp>
        <p:nvSpPr>
          <p:cNvPr id="111" name="Rectangle 110"/>
          <p:cNvSpPr/>
          <p:nvPr/>
        </p:nvSpPr>
        <p:spPr>
          <a:xfrm>
            <a:off x="4648200" y="1219200"/>
            <a:ext cx="1219200" cy="762000"/>
          </a:xfrm>
          <a:prstGeom prst="rect">
            <a:avLst/>
          </a:prstGeom>
          <a:noFill/>
          <a:ln w="5715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8" name="Group 6"/>
          <p:cNvGrpSpPr>
            <a:grpSpLocks/>
          </p:cNvGrpSpPr>
          <p:nvPr/>
        </p:nvGrpSpPr>
        <p:grpSpPr bwMode="auto">
          <a:xfrm>
            <a:off x="6781800" y="6248400"/>
            <a:ext cx="1700213" cy="301625"/>
            <a:chOff x="6656405" y="6248365"/>
            <a:chExt cx="2446680" cy="530221"/>
          </a:xfrm>
        </p:grpSpPr>
        <p:grpSp>
          <p:nvGrpSpPr>
            <p:cNvPr id="59" name="Group 40"/>
            <p:cNvGrpSpPr>
              <a:grpSpLocks/>
            </p:cNvGrpSpPr>
            <p:nvPr/>
          </p:nvGrpSpPr>
          <p:grpSpPr bwMode="auto">
            <a:xfrm>
              <a:off x="6656405" y="6248365"/>
              <a:ext cx="533403" cy="530221"/>
              <a:chOff x="2383" y="3438"/>
              <a:chExt cx="396" cy="394"/>
            </a:xfrm>
          </p:grpSpPr>
          <p:sp>
            <p:nvSpPr>
              <p:cNvPr id="61"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2"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4"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5"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6"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1"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2"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3"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3"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5"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6"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7"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0"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5"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7"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98"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99"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0"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1"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02"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05"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06"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07"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8"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9"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10"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12"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3"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4"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5"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60"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103" grpId="0" animBg="1"/>
      <p:bldP spid="103" grpId="1" animBg="1"/>
      <p:bldP spid="104" grpId="0" animBg="1"/>
      <p:bldP spid="104" grpId="1" animBg="1"/>
      <p:bldP spid="111" grpId="0" animBg="1"/>
      <p:bldP spid="1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a:t/>
            </a:r>
            <a:br>
              <a:rPr lang="en-US"/>
            </a:br>
            <a:endParaRPr lang="en-US"/>
          </a:p>
        </p:txBody>
      </p:sp>
      <p:grpSp>
        <p:nvGrpSpPr>
          <p:cNvPr id="26627" name="Group 87"/>
          <p:cNvGrpSpPr>
            <a:grpSpLocks/>
          </p:cNvGrpSpPr>
          <p:nvPr/>
        </p:nvGrpSpPr>
        <p:grpSpPr bwMode="auto">
          <a:xfrm>
            <a:off x="5867400" y="1981200"/>
            <a:ext cx="1219200" cy="1266825"/>
            <a:chOff x="5334000" y="1066800"/>
            <a:chExt cx="1219200" cy="1266189"/>
          </a:xfrm>
        </p:grpSpPr>
        <p:sp>
          <p:nvSpPr>
            <p:cNvPr id="89" name="Rectangle 88"/>
            <p:cNvSpPr/>
            <p:nvPr/>
          </p:nvSpPr>
          <p:spPr>
            <a:xfrm>
              <a:off x="5334000" y="1066800"/>
              <a:ext cx="1219200" cy="121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72" y="1166460"/>
              <a:ext cx="853704" cy="1166533"/>
              <a:chOff x="4287093" y="3944433"/>
              <a:chExt cx="694435" cy="1203363"/>
            </a:xfrm>
            <a:solidFill>
              <a:schemeClr val="bg1"/>
            </a:solidFill>
          </p:grpSpPr>
          <p:sp>
            <p:nvSpPr>
              <p:cNvPr id="91"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3"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4" name="Rectangle 93"/>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2"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sp>
        <p:nvSpPr>
          <p:cNvPr id="67" name="Title 1"/>
          <p:cNvSpPr txBox="1">
            <a:spLocks/>
          </p:cNvSpPr>
          <p:nvPr/>
        </p:nvSpPr>
        <p:spPr>
          <a:xfrm>
            <a:off x="228600" y="0"/>
            <a:ext cx="8382000" cy="1371600"/>
          </a:xfrm>
          <a:prstGeom prst="rect">
            <a:avLst/>
          </a:prstGeom>
        </p:spPr>
        <p:txBody>
          <a:bodyPr anchor="ctr">
            <a:normAutofit/>
          </a:bodyPr>
          <a:lstStyle/>
          <a:p>
            <a:pPr fontAlgn="auto">
              <a:spcAft>
                <a:spcPts val="0"/>
              </a:spcAft>
              <a:defRPr/>
            </a:pPr>
            <a:endParaRPr lang="en-US" i="1" dirty="0">
              <a:solidFill>
                <a:srgbClr val="FFC000"/>
              </a:solidFill>
              <a:latin typeface="+mj-lt"/>
              <a:ea typeface="+mj-ea"/>
              <a:cs typeface="+mj-cs"/>
            </a:endParaRPr>
          </a:p>
        </p:txBody>
      </p:sp>
      <p:grpSp>
        <p:nvGrpSpPr>
          <p:cNvPr id="26629" name="Group 87"/>
          <p:cNvGrpSpPr>
            <a:grpSpLocks/>
          </p:cNvGrpSpPr>
          <p:nvPr/>
        </p:nvGrpSpPr>
        <p:grpSpPr bwMode="auto">
          <a:xfrm>
            <a:off x="3810000" y="1524000"/>
            <a:ext cx="1219200" cy="1266825"/>
            <a:chOff x="5334000" y="1066800"/>
            <a:chExt cx="1219200" cy="1266189"/>
          </a:xfrm>
        </p:grpSpPr>
        <p:sp>
          <p:nvSpPr>
            <p:cNvPr id="76" name="Rectangle 75"/>
            <p:cNvSpPr/>
            <p:nvPr/>
          </p:nvSpPr>
          <p:spPr>
            <a:xfrm>
              <a:off x="5334000" y="1066800"/>
              <a:ext cx="1219200" cy="121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89"/>
            <p:cNvGrpSpPr/>
            <p:nvPr/>
          </p:nvGrpSpPr>
          <p:grpSpPr>
            <a:xfrm>
              <a:off x="5591972" y="1166460"/>
              <a:ext cx="853704" cy="1166533"/>
              <a:chOff x="4287093" y="3944433"/>
              <a:chExt cx="694435" cy="1203363"/>
            </a:xfrm>
            <a:solidFill>
              <a:schemeClr val="bg1"/>
            </a:solidFill>
          </p:grpSpPr>
          <p:sp>
            <p:nvSpPr>
              <p:cNvPr id="78"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9"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0"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1" name="Rectangle 80"/>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nvGrpSpPr>
          <p:cNvPr id="26630" name="Group 100"/>
          <p:cNvGrpSpPr>
            <a:grpSpLocks/>
          </p:cNvGrpSpPr>
          <p:nvPr/>
        </p:nvGrpSpPr>
        <p:grpSpPr bwMode="auto">
          <a:xfrm>
            <a:off x="457200" y="2444750"/>
            <a:ext cx="8305800" cy="4178300"/>
            <a:chOff x="457200" y="1362272"/>
            <a:chExt cx="8305800" cy="4177012"/>
          </a:xfrm>
        </p:grpSpPr>
        <p:pic>
          <p:nvPicPr>
            <p:cNvPr id="26635" name="Picture 41"/>
            <p:cNvPicPr>
              <a:picLocks noChangeAspect="1" noChangeArrowheads="1"/>
            </p:cNvPicPr>
            <p:nvPr/>
          </p:nvPicPr>
          <p:blipFill>
            <a:blip r:embed="rId3" cstate="print"/>
            <a:srcRect/>
            <a:stretch>
              <a:fillRect/>
            </a:stretch>
          </p:blipFill>
          <p:spPr bwMode="auto">
            <a:xfrm>
              <a:off x="533400" y="3733800"/>
              <a:ext cx="1773858" cy="1030440"/>
            </a:xfrm>
            <a:prstGeom prst="rect">
              <a:avLst/>
            </a:prstGeom>
            <a:noFill/>
            <a:ln w="9525">
              <a:noFill/>
              <a:miter lim="800000"/>
              <a:headEnd/>
              <a:tailEnd/>
            </a:ln>
          </p:spPr>
        </p:pic>
        <p:pic>
          <p:nvPicPr>
            <p:cNvPr id="26636" name="Picture 2"/>
            <p:cNvPicPr>
              <a:picLocks noChangeAspect="1" noChangeArrowheads="1"/>
            </p:cNvPicPr>
            <p:nvPr/>
          </p:nvPicPr>
          <p:blipFill>
            <a:blip r:embed="rId3" cstate="print"/>
            <a:srcRect/>
            <a:stretch>
              <a:fillRect/>
            </a:stretch>
          </p:blipFill>
          <p:spPr bwMode="auto">
            <a:xfrm>
              <a:off x="457200" y="1600200"/>
              <a:ext cx="1674465" cy="913345"/>
            </a:xfrm>
            <a:prstGeom prst="rect">
              <a:avLst/>
            </a:prstGeom>
            <a:noFill/>
            <a:ln w="9525">
              <a:noFill/>
              <a:miter lim="800000"/>
              <a:headEnd/>
              <a:tailEnd/>
            </a:ln>
          </p:spPr>
        </p:pic>
        <p:sp>
          <p:nvSpPr>
            <p:cNvPr id="52" name="Oval 7"/>
            <p:cNvSpPr>
              <a:spLocks noChangeArrowheads="1"/>
            </p:cNvSpPr>
            <p:nvPr/>
          </p:nvSpPr>
          <p:spPr bwMode="auto">
            <a:xfrm>
              <a:off x="2438400" y="2170061"/>
              <a:ext cx="3505200" cy="2020264"/>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26638" name="AutoShape 8"/>
            <p:cNvCxnSpPr>
              <a:cxnSpLocks noChangeShapeType="1"/>
            </p:cNvCxnSpPr>
            <p:nvPr/>
          </p:nvCxnSpPr>
          <p:spPr bwMode="auto">
            <a:xfrm flipV="1">
              <a:off x="2362200" y="3657601"/>
              <a:ext cx="896971" cy="380999"/>
            </a:xfrm>
            <a:prstGeom prst="straightConnector1">
              <a:avLst/>
            </a:prstGeom>
            <a:noFill/>
            <a:ln w="57150">
              <a:solidFill>
                <a:schemeClr val="tx1"/>
              </a:solidFill>
              <a:round/>
              <a:headEnd/>
              <a:tailEnd type="triangle" w="med" len="med"/>
            </a:ln>
          </p:spPr>
        </p:cxnSp>
        <p:cxnSp>
          <p:nvCxnSpPr>
            <p:cNvPr id="26639" name="AutoShape 9"/>
            <p:cNvCxnSpPr>
              <a:cxnSpLocks noChangeShapeType="1"/>
            </p:cNvCxnSpPr>
            <p:nvPr/>
          </p:nvCxnSpPr>
          <p:spPr bwMode="auto">
            <a:xfrm>
              <a:off x="2057400" y="2438400"/>
              <a:ext cx="1046970" cy="303114"/>
            </a:xfrm>
            <a:prstGeom prst="straightConnector1">
              <a:avLst/>
            </a:prstGeom>
            <a:noFill/>
            <a:ln w="57150">
              <a:solidFill>
                <a:schemeClr val="tx1"/>
              </a:solidFill>
              <a:round/>
              <a:headEnd/>
              <a:tailEnd type="triangle" w="med" len="med"/>
            </a:ln>
          </p:spPr>
        </p:cxnSp>
        <p:cxnSp>
          <p:nvCxnSpPr>
            <p:cNvPr id="26640" name="AutoShape 11"/>
            <p:cNvCxnSpPr>
              <a:cxnSpLocks noChangeShapeType="1"/>
            </p:cNvCxnSpPr>
            <p:nvPr/>
          </p:nvCxnSpPr>
          <p:spPr bwMode="auto">
            <a:xfrm flipV="1">
              <a:off x="2307258" y="3871571"/>
              <a:ext cx="1118922" cy="377449"/>
            </a:xfrm>
            <a:prstGeom prst="straightConnector1">
              <a:avLst/>
            </a:prstGeom>
            <a:noFill/>
            <a:ln w="57150">
              <a:solidFill>
                <a:srgbClr val="00B0F0"/>
              </a:solidFill>
              <a:round/>
              <a:headEnd/>
              <a:tailEnd type="triangle" w="med" len="med"/>
            </a:ln>
          </p:spPr>
        </p:cxnSp>
        <p:cxnSp>
          <p:nvCxnSpPr>
            <p:cNvPr id="26641" name="AutoShape 12"/>
            <p:cNvCxnSpPr>
              <a:cxnSpLocks noChangeShapeType="1"/>
            </p:cNvCxnSpPr>
            <p:nvPr/>
          </p:nvCxnSpPr>
          <p:spPr bwMode="auto">
            <a:xfrm>
              <a:off x="1905000" y="2590800"/>
              <a:ext cx="979123" cy="242250"/>
            </a:xfrm>
            <a:prstGeom prst="straightConnector1">
              <a:avLst/>
            </a:prstGeom>
            <a:noFill/>
            <a:ln w="57150">
              <a:solidFill>
                <a:srgbClr val="00B0F0"/>
              </a:solidFill>
              <a:round/>
              <a:headEnd/>
              <a:tailEnd type="triangle" w="med" len="med"/>
            </a:ln>
          </p:spPr>
        </p:cxnSp>
        <p:grpSp>
          <p:nvGrpSpPr>
            <p:cNvPr id="26642" name="Group 87"/>
            <p:cNvGrpSpPr>
              <a:grpSpLocks/>
            </p:cNvGrpSpPr>
            <p:nvPr/>
          </p:nvGrpSpPr>
          <p:grpSpPr bwMode="auto">
            <a:xfrm>
              <a:off x="4495800" y="2193474"/>
              <a:ext cx="1828800" cy="930725"/>
              <a:chOff x="4419600" y="1964875"/>
              <a:chExt cx="1828800" cy="930725"/>
            </a:xfrm>
          </p:grpSpPr>
          <p:cxnSp>
            <p:nvCxnSpPr>
              <p:cNvPr id="26658" name="AutoShape 10"/>
              <p:cNvCxnSpPr>
                <a:cxnSpLocks noChangeShapeType="1"/>
              </p:cNvCxnSpPr>
              <p:nvPr/>
            </p:nvCxnSpPr>
            <p:spPr bwMode="auto">
              <a:xfrm rot="10800000" flipV="1">
                <a:off x="4419600" y="1964875"/>
                <a:ext cx="1676400" cy="721841"/>
              </a:xfrm>
              <a:prstGeom prst="straightConnector1">
                <a:avLst/>
              </a:prstGeom>
              <a:noFill/>
              <a:ln w="57150">
                <a:solidFill>
                  <a:schemeClr val="tx1"/>
                </a:solidFill>
                <a:round/>
                <a:headEnd/>
                <a:tailEnd type="triangle" w="med" len="med"/>
              </a:ln>
            </p:spPr>
          </p:cxnSp>
          <p:cxnSp>
            <p:nvCxnSpPr>
              <p:cNvPr id="26659" name="AutoShape 13"/>
              <p:cNvCxnSpPr>
                <a:cxnSpLocks noChangeShapeType="1"/>
              </p:cNvCxnSpPr>
              <p:nvPr/>
            </p:nvCxnSpPr>
            <p:spPr bwMode="auto">
              <a:xfrm rot="10800000" flipV="1">
                <a:off x="4572000" y="2193476"/>
                <a:ext cx="1676400" cy="702124"/>
              </a:xfrm>
              <a:prstGeom prst="straightConnector1">
                <a:avLst/>
              </a:prstGeom>
              <a:noFill/>
              <a:ln w="57150">
                <a:solidFill>
                  <a:srgbClr val="00B0F0"/>
                </a:solidFill>
                <a:round/>
                <a:headEnd/>
                <a:tailEnd type="triangle" w="med" len="med"/>
              </a:ln>
            </p:spPr>
          </p:cxnSp>
        </p:grpSp>
        <p:sp>
          <p:nvSpPr>
            <p:cNvPr id="26643" name="Rectangle 58"/>
            <p:cNvSpPr>
              <a:spLocks noChangeArrowheads="1"/>
            </p:cNvSpPr>
            <p:nvPr/>
          </p:nvSpPr>
          <p:spPr bwMode="auto">
            <a:xfrm>
              <a:off x="6648283" y="2209801"/>
              <a:ext cx="1206501" cy="360594"/>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grpSp>
          <p:nvGrpSpPr>
            <p:cNvPr id="8" name="Group 59"/>
            <p:cNvGrpSpPr/>
            <p:nvPr/>
          </p:nvGrpSpPr>
          <p:grpSpPr>
            <a:xfrm>
              <a:off x="685800" y="2819397"/>
              <a:ext cx="1568451" cy="439011"/>
              <a:chOff x="1295399" y="3505198"/>
              <a:chExt cx="1177697" cy="377393"/>
            </a:xfrm>
            <a:solidFill>
              <a:schemeClr val="bg1"/>
            </a:solidFill>
          </p:grpSpPr>
          <p:sp>
            <p:nvSpPr>
              <p:cNvPr id="61" name="Rectangle 25"/>
              <p:cNvSpPr>
                <a:spLocks noChangeArrowheads="1"/>
              </p:cNvSpPr>
              <p:nvPr/>
            </p:nvSpPr>
            <p:spPr bwMode="auto">
              <a:xfrm>
                <a:off x="1295400" y="3733800"/>
                <a:ext cx="1079555" cy="148791"/>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62" name="Rectangle 25"/>
              <p:cNvSpPr>
                <a:spLocks noChangeArrowheads="1"/>
              </p:cNvSpPr>
              <p:nvPr/>
            </p:nvSpPr>
            <p:spPr bwMode="auto">
              <a:xfrm>
                <a:off x="1295399" y="3505198"/>
                <a:ext cx="1177697" cy="297583"/>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9" name="Group 62"/>
            <p:cNvGrpSpPr/>
            <p:nvPr/>
          </p:nvGrpSpPr>
          <p:grpSpPr>
            <a:xfrm>
              <a:off x="1219200" y="4936674"/>
              <a:ext cx="1447800" cy="602610"/>
              <a:chOff x="1447800" y="5543348"/>
              <a:chExt cx="1177697" cy="621635"/>
            </a:xfrm>
            <a:solidFill>
              <a:schemeClr val="bg1"/>
            </a:solidFill>
          </p:grpSpPr>
          <p:sp>
            <p:nvSpPr>
              <p:cNvPr id="64" name="Rectangle 63"/>
              <p:cNvSpPr>
                <a:spLocks noChangeArrowheads="1"/>
              </p:cNvSpPr>
              <p:nvPr/>
            </p:nvSpPr>
            <p:spPr bwMode="auto">
              <a:xfrm>
                <a:off x="1447800" y="5543348"/>
                <a:ext cx="1177697" cy="297582"/>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65" name="Rectangle 25"/>
              <p:cNvSpPr>
                <a:spLocks noChangeArrowheads="1"/>
              </p:cNvSpPr>
              <p:nvPr/>
            </p:nvSpPr>
            <p:spPr bwMode="auto">
              <a:xfrm>
                <a:off x="1447800" y="5867400"/>
                <a:ext cx="1177697" cy="297583"/>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sp>
          <p:nvSpPr>
            <p:cNvPr id="26646" name="Rectangle 25"/>
            <p:cNvSpPr>
              <a:spLocks noChangeArrowheads="1"/>
            </p:cNvSpPr>
            <p:nvPr/>
          </p:nvSpPr>
          <p:spPr bwMode="auto">
            <a:xfrm>
              <a:off x="6724484" y="2523929"/>
              <a:ext cx="1447800" cy="288475"/>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26647" name="Group 83"/>
            <p:cNvGrpSpPr>
              <a:grpSpLocks/>
            </p:cNvGrpSpPr>
            <p:nvPr/>
          </p:nvGrpSpPr>
          <p:grpSpPr bwMode="auto">
            <a:xfrm rot="1626829">
              <a:off x="4572000" y="3200401"/>
              <a:ext cx="1447800" cy="761999"/>
              <a:chOff x="4572000" y="3200401"/>
              <a:chExt cx="1447800" cy="761999"/>
            </a:xfrm>
          </p:grpSpPr>
          <p:cxnSp>
            <p:nvCxnSpPr>
              <p:cNvPr id="26656" name="AutoShape 10"/>
              <p:cNvCxnSpPr>
                <a:cxnSpLocks noChangeShapeType="1"/>
              </p:cNvCxnSpPr>
              <p:nvPr/>
            </p:nvCxnSpPr>
            <p:spPr bwMode="auto">
              <a:xfrm rot="10800000" flipV="1">
                <a:off x="4572000" y="3200401"/>
                <a:ext cx="1371600" cy="553117"/>
              </a:xfrm>
              <a:prstGeom prst="straightConnector1">
                <a:avLst/>
              </a:prstGeom>
              <a:noFill/>
              <a:ln w="57150">
                <a:solidFill>
                  <a:schemeClr val="tx1"/>
                </a:solidFill>
                <a:round/>
                <a:headEnd/>
                <a:tailEnd type="triangle" w="med" len="med"/>
              </a:ln>
            </p:spPr>
          </p:cxnSp>
          <p:cxnSp>
            <p:nvCxnSpPr>
              <p:cNvPr id="26657" name="AutoShape 13"/>
              <p:cNvCxnSpPr>
                <a:cxnSpLocks noChangeShapeType="1"/>
              </p:cNvCxnSpPr>
              <p:nvPr/>
            </p:nvCxnSpPr>
            <p:spPr bwMode="auto">
              <a:xfrm rot="10800000" flipV="1">
                <a:off x="4724400" y="3429000"/>
                <a:ext cx="1295400" cy="533400"/>
              </a:xfrm>
              <a:prstGeom prst="straightConnector1">
                <a:avLst/>
              </a:prstGeom>
              <a:noFill/>
              <a:ln w="57150">
                <a:solidFill>
                  <a:srgbClr val="00B0F0"/>
                </a:solidFill>
                <a:round/>
                <a:headEnd/>
                <a:tailEnd type="triangle" w="med" len="med"/>
              </a:ln>
            </p:spPr>
          </p:cxnSp>
        </p:grpSp>
        <p:grpSp>
          <p:nvGrpSpPr>
            <p:cNvPr id="26648" name="Group 86"/>
            <p:cNvGrpSpPr>
              <a:grpSpLocks/>
            </p:cNvGrpSpPr>
            <p:nvPr/>
          </p:nvGrpSpPr>
          <p:grpSpPr bwMode="auto">
            <a:xfrm rot="-1941880">
              <a:off x="4292128" y="1827489"/>
              <a:ext cx="414518" cy="946870"/>
              <a:chOff x="4034821" y="1435532"/>
              <a:chExt cx="666699" cy="1277546"/>
            </a:xfrm>
          </p:grpSpPr>
          <p:cxnSp>
            <p:nvCxnSpPr>
              <p:cNvPr id="26654" name="AutoShape 10"/>
              <p:cNvCxnSpPr>
                <a:cxnSpLocks noChangeShapeType="1"/>
              </p:cNvCxnSpPr>
              <p:nvPr/>
            </p:nvCxnSpPr>
            <p:spPr bwMode="auto">
              <a:xfrm rot="7341880">
                <a:off x="3707740" y="1762613"/>
                <a:ext cx="1036554" cy="382391"/>
              </a:xfrm>
              <a:prstGeom prst="straightConnector1">
                <a:avLst/>
              </a:prstGeom>
              <a:noFill/>
              <a:ln w="57150">
                <a:solidFill>
                  <a:schemeClr val="tx1"/>
                </a:solidFill>
                <a:round/>
                <a:headEnd/>
                <a:tailEnd type="triangle" w="med" len="med"/>
              </a:ln>
            </p:spPr>
          </p:cxnSp>
          <p:cxnSp>
            <p:nvCxnSpPr>
              <p:cNvPr id="26655" name="AutoShape 13"/>
              <p:cNvCxnSpPr>
                <a:cxnSpLocks noChangeShapeType="1"/>
              </p:cNvCxnSpPr>
              <p:nvPr/>
            </p:nvCxnSpPr>
            <p:spPr bwMode="auto">
              <a:xfrm rot="7341880">
                <a:off x="3885223" y="1896781"/>
                <a:ext cx="1144548" cy="488046"/>
              </a:xfrm>
              <a:prstGeom prst="straightConnector1">
                <a:avLst/>
              </a:prstGeom>
              <a:noFill/>
              <a:ln w="57150">
                <a:solidFill>
                  <a:srgbClr val="00B0F0"/>
                </a:solidFill>
                <a:round/>
                <a:headEnd/>
                <a:tailEnd type="triangle" w="med" len="med"/>
              </a:ln>
            </p:spPr>
          </p:cxnSp>
        </p:grpSp>
        <p:grpSp>
          <p:nvGrpSpPr>
            <p:cNvPr id="26649" name="Group 95"/>
            <p:cNvGrpSpPr>
              <a:grpSpLocks/>
            </p:cNvGrpSpPr>
            <p:nvPr/>
          </p:nvGrpSpPr>
          <p:grpSpPr bwMode="auto">
            <a:xfrm>
              <a:off x="4800600" y="1362272"/>
              <a:ext cx="1450180" cy="602603"/>
              <a:chOff x="4800600" y="1362272"/>
              <a:chExt cx="1450180" cy="602603"/>
            </a:xfrm>
          </p:grpSpPr>
          <p:sp>
            <p:nvSpPr>
              <p:cNvPr id="26652" name="Rectangle 89"/>
              <p:cNvSpPr>
                <a:spLocks noChangeArrowheads="1"/>
              </p:cNvSpPr>
              <p:nvPr/>
            </p:nvSpPr>
            <p:spPr bwMode="auto">
              <a:xfrm>
                <a:off x="4800600" y="1362272"/>
                <a:ext cx="1144985" cy="360594"/>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26653" name="Rectangle 25"/>
              <p:cNvSpPr>
                <a:spLocks noChangeArrowheads="1"/>
              </p:cNvSpPr>
              <p:nvPr/>
            </p:nvSpPr>
            <p:spPr bwMode="auto">
              <a:xfrm>
                <a:off x="4876800" y="1676400"/>
                <a:ext cx="1373980" cy="288475"/>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sp>
          <p:nvSpPr>
            <p:cNvPr id="26650" name="Rectangle 96"/>
            <p:cNvSpPr>
              <a:spLocks noChangeArrowheads="1"/>
            </p:cNvSpPr>
            <p:nvPr/>
          </p:nvSpPr>
          <p:spPr bwMode="auto">
            <a:xfrm>
              <a:off x="7238999" y="3876872"/>
              <a:ext cx="1206501" cy="360594"/>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26651" name="Rectangle 25"/>
            <p:cNvSpPr>
              <a:spLocks noChangeArrowheads="1"/>
            </p:cNvSpPr>
            <p:nvPr/>
          </p:nvSpPr>
          <p:spPr bwMode="auto">
            <a:xfrm>
              <a:off x="7315200" y="4191000"/>
              <a:ext cx="1447800" cy="288475"/>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grpSp>
        <p:nvGrpSpPr>
          <p:cNvPr id="26631" name="Group 87"/>
          <p:cNvGrpSpPr>
            <a:grpSpLocks/>
          </p:cNvGrpSpPr>
          <p:nvPr/>
        </p:nvGrpSpPr>
        <p:grpSpPr bwMode="auto">
          <a:xfrm>
            <a:off x="6096000" y="4191000"/>
            <a:ext cx="1219200" cy="1266825"/>
            <a:chOff x="5334000" y="1066800"/>
            <a:chExt cx="1219200" cy="1266189"/>
          </a:xfrm>
        </p:grpSpPr>
        <p:sp>
          <p:nvSpPr>
            <p:cNvPr id="104" name="Rectangle 103"/>
            <p:cNvSpPr/>
            <p:nvPr/>
          </p:nvSpPr>
          <p:spPr>
            <a:xfrm>
              <a:off x="5334000" y="1066800"/>
              <a:ext cx="1219200" cy="121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 name="Group 89"/>
            <p:cNvGrpSpPr/>
            <p:nvPr/>
          </p:nvGrpSpPr>
          <p:grpSpPr>
            <a:xfrm>
              <a:off x="5591972" y="1166460"/>
              <a:ext cx="853704" cy="1166533"/>
              <a:chOff x="4287093" y="3944433"/>
              <a:chExt cx="694435" cy="1203363"/>
            </a:xfrm>
            <a:solidFill>
              <a:schemeClr val="bg1"/>
            </a:solidFill>
          </p:grpSpPr>
          <p:sp>
            <p:nvSpPr>
              <p:cNvPr id="106"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8"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9"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10" name="Rectangle 109"/>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sp>
        <p:nvSpPr>
          <p:cNvPr id="26632" name="Rectangle 70"/>
          <p:cNvSpPr>
            <a:spLocks noChangeArrowheads="1"/>
          </p:cNvSpPr>
          <p:nvPr/>
        </p:nvSpPr>
        <p:spPr bwMode="auto">
          <a:xfrm>
            <a:off x="0" y="0"/>
            <a:ext cx="8686800" cy="708025"/>
          </a:xfrm>
          <a:prstGeom prst="rect">
            <a:avLst/>
          </a:prstGeom>
          <a:noFill/>
          <a:ln w="9525">
            <a:noFill/>
            <a:miter lim="800000"/>
            <a:headEnd/>
            <a:tailEnd/>
          </a:ln>
        </p:spPr>
        <p:txBody>
          <a:bodyPr>
            <a:spAutoFit/>
          </a:bodyPr>
          <a:lstStyle/>
          <a:p>
            <a:r>
              <a:rPr lang="en-US" sz="4000">
                <a:solidFill>
                  <a:srgbClr val="FFC000"/>
                </a:solidFill>
                <a:latin typeface="Calibri" pitchFamily="34" charset="0"/>
              </a:rPr>
              <a:t>Additionality – two approaches</a:t>
            </a:r>
            <a:endParaRPr lang="en-US" sz="4000">
              <a:latin typeface="Calibri" pitchFamily="34" charset="0"/>
            </a:endParaRPr>
          </a:p>
        </p:txBody>
      </p:sp>
      <p:grpSp>
        <p:nvGrpSpPr>
          <p:cNvPr id="56" name="Group 6"/>
          <p:cNvGrpSpPr>
            <a:grpSpLocks/>
          </p:cNvGrpSpPr>
          <p:nvPr/>
        </p:nvGrpSpPr>
        <p:grpSpPr bwMode="auto">
          <a:xfrm>
            <a:off x="6781800" y="6248400"/>
            <a:ext cx="1700213" cy="301625"/>
            <a:chOff x="6656405" y="6248365"/>
            <a:chExt cx="2446680" cy="530221"/>
          </a:xfrm>
        </p:grpSpPr>
        <p:grpSp>
          <p:nvGrpSpPr>
            <p:cNvPr id="57" name="Group 40"/>
            <p:cNvGrpSpPr>
              <a:grpSpLocks/>
            </p:cNvGrpSpPr>
            <p:nvPr/>
          </p:nvGrpSpPr>
          <p:grpSpPr bwMode="auto">
            <a:xfrm>
              <a:off x="6656405" y="6248365"/>
              <a:ext cx="533403" cy="530221"/>
              <a:chOff x="2383" y="3438"/>
              <a:chExt cx="396" cy="394"/>
            </a:xfrm>
          </p:grpSpPr>
          <p:sp>
            <p:nvSpPr>
              <p:cNvPr id="59"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0"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3"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6"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8"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9"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0"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1"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2"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3"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4"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5"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7"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3"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4"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5"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6"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7"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8"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90"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95"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96"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97"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8"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9"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00"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101"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2"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3"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5"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58"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1143000"/>
          </a:xfrm>
        </p:spPr>
        <p:txBody>
          <a:bodyPr/>
          <a:lstStyle/>
          <a:p>
            <a:r>
              <a:rPr lang="en-US" sz="4000" smtClean="0">
                <a:solidFill>
                  <a:srgbClr val="FFC000"/>
                </a:solidFill>
              </a:rPr>
              <a:t>Treatment of emission rates from on-site RE generation</a:t>
            </a:r>
          </a:p>
        </p:txBody>
      </p:sp>
      <p:pic>
        <p:nvPicPr>
          <p:cNvPr id="27651" name="Picture 2"/>
          <p:cNvPicPr>
            <a:picLocks noChangeAspect="1" noChangeArrowheads="1"/>
          </p:cNvPicPr>
          <p:nvPr/>
        </p:nvPicPr>
        <p:blipFill>
          <a:blip r:embed="rId3" cstate="print"/>
          <a:srcRect/>
          <a:stretch>
            <a:fillRect/>
          </a:stretch>
        </p:blipFill>
        <p:spPr bwMode="auto">
          <a:xfrm>
            <a:off x="533400" y="3429000"/>
            <a:ext cx="1773238" cy="1030288"/>
          </a:xfrm>
          <a:prstGeom prst="rect">
            <a:avLst/>
          </a:prstGeom>
          <a:noFill/>
          <a:ln w="9525">
            <a:noFill/>
            <a:miter lim="800000"/>
            <a:headEnd/>
            <a:tailEnd/>
          </a:ln>
        </p:spPr>
      </p:pic>
      <p:pic>
        <p:nvPicPr>
          <p:cNvPr id="27652" name="Picture 2"/>
          <p:cNvPicPr>
            <a:picLocks noChangeAspect="1" noChangeArrowheads="1"/>
          </p:cNvPicPr>
          <p:nvPr/>
        </p:nvPicPr>
        <p:blipFill>
          <a:blip r:embed="rId3" cstate="print"/>
          <a:srcRect/>
          <a:stretch>
            <a:fillRect/>
          </a:stretch>
        </p:blipFill>
        <p:spPr bwMode="auto">
          <a:xfrm>
            <a:off x="457200" y="1295400"/>
            <a:ext cx="1674813" cy="912813"/>
          </a:xfrm>
          <a:prstGeom prst="rect">
            <a:avLst/>
          </a:prstGeom>
          <a:noFill/>
          <a:ln w="9525">
            <a:noFill/>
            <a:miter lim="800000"/>
            <a:headEnd/>
            <a:tailEnd/>
          </a:ln>
        </p:spPr>
      </p:pic>
      <p:sp>
        <p:nvSpPr>
          <p:cNvPr id="5" name="Oval 7"/>
          <p:cNvSpPr>
            <a:spLocks noChangeArrowheads="1"/>
          </p:cNvSpPr>
          <p:nvPr/>
        </p:nvSpPr>
        <p:spPr bwMode="auto">
          <a:xfrm>
            <a:off x="2438400" y="1905000"/>
            <a:ext cx="3505200" cy="2020888"/>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27654" name="AutoShape 8"/>
          <p:cNvCxnSpPr>
            <a:cxnSpLocks noChangeShapeType="1"/>
          </p:cNvCxnSpPr>
          <p:nvPr/>
        </p:nvCxnSpPr>
        <p:spPr bwMode="auto">
          <a:xfrm flipV="1">
            <a:off x="2362200" y="3352800"/>
            <a:ext cx="896938" cy="381000"/>
          </a:xfrm>
          <a:prstGeom prst="straightConnector1">
            <a:avLst/>
          </a:prstGeom>
          <a:noFill/>
          <a:ln w="57150">
            <a:solidFill>
              <a:schemeClr val="tx1"/>
            </a:solidFill>
            <a:round/>
            <a:headEnd/>
            <a:tailEnd type="triangle" w="med" len="med"/>
          </a:ln>
        </p:spPr>
      </p:cxnSp>
      <p:cxnSp>
        <p:nvCxnSpPr>
          <p:cNvPr id="27655" name="AutoShape 9"/>
          <p:cNvCxnSpPr>
            <a:cxnSpLocks noChangeShapeType="1"/>
          </p:cNvCxnSpPr>
          <p:nvPr/>
        </p:nvCxnSpPr>
        <p:spPr bwMode="auto">
          <a:xfrm>
            <a:off x="2057400" y="2133600"/>
            <a:ext cx="1047750" cy="303213"/>
          </a:xfrm>
          <a:prstGeom prst="straightConnector1">
            <a:avLst/>
          </a:prstGeom>
          <a:noFill/>
          <a:ln w="57150">
            <a:solidFill>
              <a:schemeClr val="tx1"/>
            </a:solidFill>
            <a:round/>
            <a:headEnd/>
            <a:tailEnd type="triangle" w="med" len="med"/>
          </a:ln>
        </p:spPr>
      </p:cxnSp>
      <p:cxnSp>
        <p:nvCxnSpPr>
          <p:cNvPr id="27656" name="AutoShape 11"/>
          <p:cNvCxnSpPr>
            <a:cxnSpLocks noChangeShapeType="1"/>
          </p:cNvCxnSpPr>
          <p:nvPr/>
        </p:nvCxnSpPr>
        <p:spPr bwMode="auto">
          <a:xfrm flipV="1">
            <a:off x="2306638" y="3567113"/>
            <a:ext cx="1119187" cy="377825"/>
          </a:xfrm>
          <a:prstGeom prst="straightConnector1">
            <a:avLst/>
          </a:prstGeom>
          <a:noFill/>
          <a:ln w="57150">
            <a:solidFill>
              <a:srgbClr val="00B0F0"/>
            </a:solidFill>
            <a:round/>
            <a:headEnd/>
            <a:tailEnd type="triangle" w="med" len="med"/>
          </a:ln>
        </p:spPr>
      </p:cxnSp>
      <p:cxnSp>
        <p:nvCxnSpPr>
          <p:cNvPr id="27657" name="AutoShape 12"/>
          <p:cNvCxnSpPr>
            <a:cxnSpLocks noChangeShapeType="1"/>
          </p:cNvCxnSpPr>
          <p:nvPr/>
        </p:nvCxnSpPr>
        <p:spPr bwMode="auto">
          <a:xfrm>
            <a:off x="1905000" y="2286000"/>
            <a:ext cx="979488" cy="242888"/>
          </a:xfrm>
          <a:prstGeom prst="straightConnector1">
            <a:avLst/>
          </a:prstGeom>
          <a:noFill/>
          <a:ln w="57150">
            <a:solidFill>
              <a:srgbClr val="00B0F0"/>
            </a:solidFill>
            <a:round/>
            <a:headEnd/>
            <a:tailEnd type="triangle" w="med" len="med"/>
          </a:ln>
        </p:spPr>
      </p:cxnSp>
      <p:grpSp>
        <p:nvGrpSpPr>
          <p:cNvPr id="27658" name="Group 94"/>
          <p:cNvGrpSpPr>
            <a:grpSpLocks/>
          </p:cNvGrpSpPr>
          <p:nvPr/>
        </p:nvGrpSpPr>
        <p:grpSpPr bwMode="auto">
          <a:xfrm rot="951097">
            <a:off x="5029200" y="2468563"/>
            <a:ext cx="1447800" cy="762000"/>
            <a:chOff x="4419600" y="2057400"/>
            <a:chExt cx="1447800" cy="761999"/>
          </a:xfrm>
        </p:grpSpPr>
        <p:cxnSp>
          <p:nvCxnSpPr>
            <p:cNvPr id="27690" name="AutoShape 10"/>
            <p:cNvCxnSpPr>
              <a:cxnSpLocks noChangeShapeType="1"/>
            </p:cNvCxnSpPr>
            <p:nvPr/>
          </p:nvCxnSpPr>
          <p:spPr bwMode="auto">
            <a:xfrm rot="10800000" flipV="1">
              <a:off x="4419600" y="2057400"/>
              <a:ext cx="1371600" cy="553117"/>
            </a:xfrm>
            <a:prstGeom prst="straightConnector1">
              <a:avLst/>
            </a:prstGeom>
            <a:noFill/>
            <a:ln w="57150">
              <a:solidFill>
                <a:schemeClr val="tx1"/>
              </a:solidFill>
              <a:round/>
              <a:headEnd/>
              <a:tailEnd type="triangle" w="med" len="med"/>
            </a:ln>
          </p:spPr>
        </p:cxnSp>
        <p:cxnSp>
          <p:nvCxnSpPr>
            <p:cNvPr id="27691" name="AutoShape 13"/>
            <p:cNvCxnSpPr>
              <a:cxnSpLocks noChangeShapeType="1"/>
            </p:cNvCxnSpPr>
            <p:nvPr/>
          </p:nvCxnSpPr>
          <p:spPr bwMode="auto">
            <a:xfrm rot="10800000" flipV="1">
              <a:off x="4572000" y="2285999"/>
              <a:ext cx="1295400" cy="533400"/>
            </a:xfrm>
            <a:prstGeom prst="straightConnector1">
              <a:avLst/>
            </a:prstGeom>
            <a:noFill/>
            <a:ln w="57150">
              <a:solidFill>
                <a:srgbClr val="00B0F0"/>
              </a:solidFill>
              <a:round/>
              <a:headEnd/>
              <a:tailEnd type="triangle" w="med" len="med"/>
            </a:ln>
          </p:spPr>
        </p:cxnSp>
      </p:grpSp>
      <p:sp>
        <p:nvSpPr>
          <p:cNvPr id="27659" name="Rectangle 11"/>
          <p:cNvSpPr>
            <a:spLocks noChangeArrowheads="1"/>
          </p:cNvSpPr>
          <p:nvPr/>
        </p:nvSpPr>
        <p:spPr bwMode="auto">
          <a:xfrm>
            <a:off x="6724650" y="3048000"/>
            <a:ext cx="1289050" cy="444500"/>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grpSp>
        <p:nvGrpSpPr>
          <p:cNvPr id="16" name="Group 59"/>
          <p:cNvGrpSpPr/>
          <p:nvPr/>
        </p:nvGrpSpPr>
        <p:grpSpPr>
          <a:xfrm>
            <a:off x="457200" y="2362200"/>
            <a:ext cx="1676400" cy="533399"/>
            <a:chOff x="1295400" y="3505200"/>
            <a:chExt cx="914400" cy="381000"/>
          </a:xfrm>
          <a:solidFill>
            <a:schemeClr val="bg1"/>
          </a:solidFill>
        </p:grpSpPr>
        <p:sp>
          <p:nvSpPr>
            <p:cNvPr id="14" name="Rectangle 25"/>
            <p:cNvSpPr>
              <a:spLocks noChangeArrowheads="1"/>
            </p:cNvSpPr>
            <p:nvPr/>
          </p:nvSpPr>
          <p:spPr bwMode="auto">
            <a:xfrm>
              <a:off x="1295400" y="3733800"/>
              <a:ext cx="838200" cy="1524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15" name="Rectangle 25"/>
            <p:cNvSpPr>
              <a:spLocks noChangeArrowheads="1"/>
            </p:cNvSpPr>
            <p:nvPr/>
          </p:nvSpPr>
          <p:spPr bwMode="auto">
            <a:xfrm>
              <a:off x="1295400" y="3505200"/>
              <a:ext cx="914400"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20" name="Group 62"/>
          <p:cNvGrpSpPr/>
          <p:nvPr/>
        </p:nvGrpSpPr>
        <p:grpSpPr>
          <a:xfrm>
            <a:off x="838200" y="4572000"/>
            <a:ext cx="1547445" cy="783772"/>
            <a:chOff x="1447800" y="5638800"/>
            <a:chExt cx="914400" cy="498764"/>
          </a:xfrm>
          <a:solidFill>
            <a:schemeClr val="bg1"/>
          </a:solidFill>
        </p:grpSpPr>
        <p:sp>
          <p:nvSpPr>
            <p:cNvPr id="17" name="Rectangle 16"/>
            <p:cNvSpPr>
              <a:spLocks noChangeArrowheads="1"/>
            </p:cNvSpPr>
            <p:nvPr/>
          </p:nvSpPr>
          <p:spPr bwMode="auto">
            <a:xfrm>
              <a:off x="1447800" y="5638800"/>
              <a:ext cx="914400"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18" name="Rectangle 25"/>
            <p:cNvSpPr>
              <a:spLocks noChangeArrowheads="1"/>
            </p:cNvSpPr>
            <p:nvPr/>
          </p:nvSpPr>
          <p:spPr bwMode="auto">
            <a:xfrm>
              <a:off x="1447800" y="5832764"/>
              <a:ext cx="914400" cy="3048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sp>
        <p:nvSpPr>
          <p:cNvPr id="27662" name="Rectangle 25"/>
          <p:cNvSpPr>
            <a:spLocks noChangeArrowheads="1"/>
          </p:cNvSpPr>
          <p:nvPr/>
        </p:nvSpPr>
        <p:spPr bwMode="auto">
          <a:xfrm>
            <a:off x="6800850" y="3362325"/>
            <a:ext cx="1547813" cy="355600"/>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27663" name="Group 87"/>
          <p:cNvGrpSpPr>
            <a:grpSpLocks/>
          </p:cNvGrpSpPr>
          <p:nvPr/>
        </p:nvGrpSpPr>
        <p:grpSpPr bwMode="auto">
          <a:xfrm>
            <a:off x="6324600" y="1676400"/>
            <a:ext cx="1219200" cy="1266825"/>
            <a:chOff x="5334000" y="1066800"/>
            <a:chExt cx="1219200" cy="1266189"/>
          </a:xfrm>
        </p:grpSpPr>
        <p:sp>
          <p:nvSpPr>
            <p:cNvPr id="21" name="Rectangle 20"/>
            <p:cNvSpPr/>
            <p:nvPr/>
          </p:nvSpPr>
          <p:spPr>
            <a:xfrm>
              <a:off x="5334000" y="1066800"/>
              <a:ext cx="1219200" cy="121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7" name="Group 89"/>
            <p:cNvGrpSpPr/>
            <p:nvPr/>
          </p:nvGrpSpPr>
          <p:grpSpPr>
            <a:xfrm>
              <a:off x="5591972" y="1166460"/>
              <a:ext cx="853704" cy="1166533"/>
              <a:chOff x="4287093" y="3944433"/>
              <a:chExt cx="694435" cy="1203363"/>
            </a:xfrm>
            <a:solidFill>
              <a:schemeClr val="bg1"/>
            </a:solidFill>
          </p:grpSpPr>
          <p:sp>
            <p:nvSpPr>
              <p:cNvPr id="23"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24"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25"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26" name="Rectangle 25"/>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nvGrpSpPr>
          <p:cNvPr id="33" name="Group 105"/>
          <p:cNvGrpSpPr>
            <a:grpSpLocks/>
          </p:cNvGrpSpPr>
          <p:nvPr/>
        </p:nvGrpSpPr>
        <p:grpSpPr bwMode="auto">
          <a:xfrm rot="-4764471">
            <a:off x="6056312" y="5297488"/>
            <a:ext cx="301625" cy="1098550"/>
            <a:chOff x="6400799" y="2774182"/>
            <a:chExt cx="272500" cy="1209386"/>
          </a:xfrm>
        </p:grpSpPr>
        <p:cxnSp>
          <p:nvCxnSpPr>
            <p:cNvPr id="27686" name="AutoShape 10"/>
            <p:cNvCxnSpPr>
              <a:cxnSpLocks noChangeShapeType="1"/>
            </p:cNvCxnSpPr>
            <p:nvPr/>
          </p:nvCxnSpPr>
          <p:spPr bwMode="auto">
            <a:xfrm rot="16200000" flipH="1">
              <a:off x="5856815" y="3363384"/>
              <a:ext cx="1164168" cy="76199"/>
            </a:xfrm>
            <a:prstGeom prst="straightConnector1">
              <a:avLst/>
            </a:prstGeom>
            <a:noFill/>
            <a:ln w="57150">
              <a:solidFill>
                <a:schemeClr val="tx1"/>
              </a:solidFill>
              <a:prstDash val="dashDot"/>
              <a:round/>
              <a:headEnd/>
              <a:tailEnd type="triangle" w="med" len="med"/>
            </a:ln>
          </p:spPr>
        </p:cxnSp>
        <p:cxnSp>
          <p:nvCxnSpPr>
            <p:cNvPr id="27687" name="AutoShape 13"/>
            <p:cNvCxnSpPr>
              <a:cxnSpLocks noChangeShapeType="1"/>
            </p:cNvCxnSpPr>
            <p:nvPr/>
          </p:nvCxnSpPr>
          <p:spPr bwMode="auto">
            <a:xfrm rot="16200000" flipH="1">
              <a:off x="6076885" y="3341937"/>
              <a:ext cx="1164170" cy="28659"/>
            </a:xfrm>
            <a:prstGeom prst="straightConnector1">
              <a:avLst/>
            </a:prstGeom>
            <a:noFill/>
            <a:ln w="57150">
              <a:solidFill>
                <a:srgbClr val="00B0F0"/>
              </a:solidFill>
              <a:prstDash val="dash"/>
              <a:round/>
              <a:headEnd/>
              <a:tailEnd type="triangle" w="med" len="med"/>
            </a:ln>
          </p:spPr>
        </p:cxnSp>
      </p:grpSp>
      <p:sp>
        <p:nvSpPr>
          <p:cNvPr id="30" name="Rectangle 14"/>
          <p:cNvSpPr>
            <a:spLocks noChangeArrowheads="1"/>
          </p:cNvSpPr>
          <p:nvPr/>
        </p:nvSpPr>
        <p:spPr bwMode="auto">
          <a:xfrm>
            <a:off x="6934200" y="5181600"/>
            <a:ext cx="1905000" cy="381000"/>
          </a:xfrm>
          <a:prstGeom prst="rect">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5400000" scaled="1"/>
            <a:tileRect/>
          </a:gra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0"/>
              </a:spcAft>
              <a:defRPr/>
            </a:pPr>
            <a:r>
              <a:rPr lang="en-US" b="1" dirty="0">
                <a:solidFill>
                  <a:schemeClr val="bg1"/>
                </a:solidFill>
                <a:latin typeface="Calibri" pitchFamily="34" charset="0"/>
                <a:cs typeface="+mn-cs"/>
              </a:rPr>
              <a:t>RE certificate conveying</a:t>
            </a:r>
          </a:p>
          <a:p>
            <a:pPr>
              <a:spcAft>
                <a:spcPts val="0"/>
              </a:spcAft>
              <a:defRPr/>
            </a:pPr>
            <a:r>
              <a:rPr lang="en-US" b="1" dirty="0">
                <a:solidFill>
                  <a:schemeClr val="bg1"/>
                </a:solidFill>
                <a:latin typeface="Calibri" pitchFamily="34" charset="0"/>
                <a:cs typeface="+mn-cs"/>
              </a:rPr>
              <a:t>0 tons emissions/ MWh</a:t>
            </a:r>
            <a:endParaRPr lang="en-US" b="1" dirty="0">
              <a:solidFill>
                <a:schemeClr val="bg1"/>
              </a:solidFill>
              <a:cs typeface="+mn-cs"/>
            </a:endParaRPr>
          </a:p>
        </p:txBody>
      </p:sp>
      <p:pic>
        <p:nvPicPr>
          <p:cNvPr id="27668" name="Picture 2" descr="C:\Program Files\Microsoft Office\MEDIA\CAGCAT10\j0185604.wmf"/>
          <p:cNvPicPr>
            <a:picLocks noChangeAspect="1" noChangeArrowheads="1"/>
          </p:cNvPicPr>
          <p:nvPr/>
        </p:nvPicPr>
        <p:blipFill>
          <a:blip r:embed="rId4" cstate="print"/>
          <a:srcRect/>
          <a:stretch>
            <a:fillRect/>
          </a:stretch>
        </p:blipFill>
        <p:spPr bwMode="auto">
          <a:xfrm>
            <a:off x="3810000" y="4648200"/>
            <a:ext cx="1828800" cy="1830388"/>
          </a:xfrm>
          <a:prstGeom prst="rect">
            <a:avLst/>
          </a:prstGeom>
          <a:noFill/>
          <a:ln w="9525">
            <a:noFill/>
            <a:miter lim="800000"/>
            <a:headEnd/>
            <a:tailEnd/>
          </a:ln>
        </p:spPr>
      </p:pic>
      <p:sp>
        <p:nvSpPr>
          <p:cNvPr id="32" name="Parallelogram 31"/>
          <p:cNvSpPr/>
          <p:nvPr/>
        </p:nvSpPr>
        <p:spPr>
          <a:xfrm>
            <a:off x="4191000" y="4800600"/>
            <a:ext cx="1066800" cy="228600"/>
          </a:xfrm>
          <a:prstGeom prst="parallelogram">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7672" name="AutoShape 8"/>
          <p:cNvCxnSpPr>
            <a:cxnSpLocks noChangeShapeType="1"/>
          </p:cNvCxnSpPr>
          <p:nvPr/>
        </p:nvCxnSpPr>
        <p:spPr bwMode="auto">
          <a:xfrm rot="16200000" flipV="1">
            <a:off x="4012407" y="3555206"/>
            <a:ext cx="1066800" cy="357187"/>
          </a:xfrm>
          <a:prstGeom prst="straightConnector1">
            <a:avLst/>
          </a:prstGeom>
          <a:noFill/>
          <a:ln w="57150">
            <a:solidFill>
              <a:schemeClr val="tx1"/>
            </a:solidFill>
            <a:round/>
            <a:headEnd/>
            <a:tailEnd type="triangle" w="med" len="med"/>
          </a:ln>
        </p:spPr>
      </p:cxnSp>
      <p:cxnSp>
        <p:nvCxnSpPr>
          <p:cNvPr id="27673" name="AutoShape 11"/>
          <p:cNvCxnSpPr>
            <a:cxnSpLocks noChangeShapeType="1"/>
          </p:cNvCxnSpPr>
          <p:nvPr/>
        </p:nvCxnSpPr>
        <p:spPr bwMode="auto">
          <a:xfrm rot="16200000" flipV="1">
            <a:off x="4305300" y="3619500"/>
            <a:ext cx="990600" cy="304800"/>
          </a:xfrm>
          <a:prstGeom prst="straightConnector1">
            <a:avLst/>
          </a:prstGeom>
          <a:noFill/>
          <a:ln w="57150">
            <a:solidFill>
              <a:srgbClr val="00B0F0"/>
            </a:solidFill>
            <a:round/>
            <a:headEnd/>
            <a:tailEnd type="triangle" w="med" len="med"/>
          </a:ln>
        </p:spPr>
      </p:cxnSp>
      <p:sp>
        <p:nvSpPr>
          <p:cNvPr id="27674" name="Rectangle 93"/>
          <p:cNvSpPr>
            <a:spLocks noChangeArrowheads="1"/>
          </p:cNvSpPr>
          <p:nvPr/>
        </p:nvSpPr>
        <p:spPr bwMode="auto">
          <a:xfrm>
            <a:off x="7696200" y="5715000"/>
            <a:ext cx="762000" cy="708025"/>
          </a:xfrm>
          <a:prstGeom prst="rect">
            <a:avLst/>
          </a:prstGeom>
          <a:noFill/>
          <a:ln w="9525">
            <a:noFill/>
            <a:miter lim="800000"/>
            <a:headEnd/>
            <a:tailEnd/>
          </a:ln>
        </p:spPr>
        <p:txBody>
          <a:bodyPr>
            <a:spAutoFit/>
          </a:bodyPr>
          <a:lstStyle/>
          <a:p>
            <a:r>
              <a:rPr lang="en-US" sz="4000" b="1">
                <a:solidFill>
                  <a:srgbClr val="66FF33"/>
                </a:solidFill>
                <a:latin typeface="Calibri" pitchFamily="34" charset="0"/>
              </a:rPr>
              <a:t>?</a:t>
            </a:r>
          </a:p>
        </p:txBody>
      </p:sp>
      <p:grpSp>
        <p:nvGrpSpPr>
          <p:cNvPr id="27675" name="Group 59"/>
          <p:cNvGrpSpPr>
            <a:grpSpLocks/>
          </p:cNvGrpSpPr>
          <p:nvPr/>
        </p:nvGrpSpPr>
        <p:grpSpPr bwMode="auto">
          <a:xfrm>
            <a:off x="4267200" y="4800600"/>
            <a:ext cx="990600" cy="1066800"/>
            <a:chOff x="4394200" y="4648200"/>
            <a:chExt cx="825500" cy="1889766"/>
          </a:xfrm>
        </p:grpSpPr>
        <p:cxnSp>
          <p:nvCxnSpPr>
            <p:cNvPr id="50" name="Straight Connector 49"/>
            <p:cNvCxnSpPr>
              <a:stCxn id="0" idx="1"/>
              <a:endCxn id="0" idx="4"/>
            </p:cNvCxnSpPr>
            <p:nvPr/>
          </p:nvCxnSpPr>
          <p:spPr>
            <a:xfrm rot="16200000" flipH="1" flipV="1">
              <a:off x="4955665" y="6437973"/>
              <a:ext cx="182789" cy="171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flipV="1">
              <a:off x="4858162" y="4780873"/>
              <a:ext cx="303712" cy="383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flipV="1">
              <a:off x="4972594" y="4781535"/>
              <a:ext cx="303712" cy="37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flipV="1">
              <a:off x="5048662" y="4780873"/>
              <a:ext cx="303712" cy="383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flipV="1">
              <a:off x="4769526" y="4780874"/>
              <a:ext cx="303712" cy="383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flipV="1">
              <a:off x="4579026" y="4780874"/>
              <a:ext cx="303712" cy="383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flipV="1">
              <a:off x="4477162" y="4780873"/>
              <a:ext cx="303712" cy="383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flipV="1">
              <a:off x="4388526" y="4780874"/>
              <a:ext cx="303712" cy="383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flipV="1">
              <a:off x="4261526" y="4780874"/>
              <a:ext cx="303712" cy="383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flipV="1">
              <a:off x="4642526" y="4780874"/>
              <a:ext cx="303712" cy="383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4000" smtClean="0">
                <a:solidFill>
                  <a:srgbClr val="FFC000"/>
                </a:solidFill>
              </a:rPr>
              <a:t>Outline</a:t>
            </a:r>
          </a:p>
        </p:txBody>
      </p:sp>
      <p:sp>
        <p:nvSpPr>
          <p:cNvPr id="28675" name="Content Placeholder 2"/>
          <p:cNvSpPr>
            <a:spLocks noGrp="1"/>
          </p:cNvSpPr>
          <p:nvPr>
            <p:ph idx="1"/>
          </p:nvPr>
        </p:nvSpPr>
        <p:spPr/>
        <p:txBody>
          <a:bodyPr/>
          <a:lstStyle/>
          <a:p>
            <a:pPr>
              <a:buFont typeface="Arial" pitchFamily="34" charset="0"/>
              <a:buNone/>
            </a:pPr>
            <a:endParaRPr lang="en-US" smtClean="0"/>
          </a:p>
          <a:p>
            <a:pPr>
              <a:spcAft>
                <a:spcPts val="1200"/>
              </a:spcAft>
            </a:pPr>
            <a:r>
              <a:rPr lang="en-US" smtClean="0"/>
              <a:t>The GHG action reference map</a:t>
            </a:r>
          </a:p>
          <a:p>
            <a:pPr>
              <a:spcAft>
                <a:spcPts val="1200"/>
              </a:spcAft>
            </a:pPr>
            <a:r>
              <a:rPr lang="en-US" smtClean="0"/>
              <a:t>Emission rates from RE projects</a:t>
            </a:r>
          </a:p>
          <a:p>
            <a:pPr>
              <a:spcAft>
                <a:spcPts val="1200"/>
              </a:spcAft>
            </a:pPr>
            <a:r>
              <a:rPr lang="en-US" smtClean="0"/>
              <a:t>Avoided emissions from RE projects</a:t>
            </a:r>
          </a:p>
          <a:p>
            <a:pPr>
              <a:spcAft>
                <a:spcPts val="1200"/>
              </a:spcAft>
            </a:pPr>
            <a:r>
              <a:rPr lang="en-US" smtClean="0"/>
              <a:t>Green tariffs</a:t>
            </a:r>
          </a:p>
        </p:txBody>
      </p:sp>
      <p:sp>
        <p:nvSpPr>
          <p:cNvPr id="4" name="Rectangle 3"/>
          <p:cNvSpPr/>
          <p:nvPr/>
        </p:nvSpPr>
        <p:spPr>
          <a:xfrm>
            <a:off x="381000" y="3581400"/>
            <a:ext cx="7848600" cy="6858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6"/>
          <p:cNvGrpSpPr>
            <a:grpSpLocks/>
          </p:cNvGrpSpPr>
          <p:nvPr/>
        </p:nvGrpSpPr>
        <p:grpSpPr bwMode="auto">
          <a:xfrm>
            <a:off x="6781800" y="6248400"/>
            <a:ext cx="1700213" cy="301625"/>
            <a:chOff x="6656405" y="6248365"/>
            <a:chExt cx="2446680" cy="530221"/>
          </a:xfrm>
        </p:grpSpPr>
        <p:grpSp>
          <p:nvGrpSpPr>
            <p:cNvPr id="6" name="Group 40"/>
            <p:cNvGrpSpPr>
              <a:grpSpLocks/>
            </p:cNvGrpSpPr>
            <p:nvPr/>
          </p:nvGrpSpPr>
          <p:grpSpPr bwMode="auto">
            <a:xfrm>
              <a:off x="6656405" y="6248365"/>
              <a:ext cx="533403" cy="530221"/>
              <a:chOff x="2383" y="3438"/>
              <a:chExt cx="396" cy="394"/>
            </a:xfrm>
          </p:grpSpPr>
          <p:sp>
            <p:nvSpPr>
              <p:cNvPr id="8"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3"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4"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5"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6"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7"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8"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9"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0"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1"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2"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3"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4"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5"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6"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7"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8"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9"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0"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1"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3"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4"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5"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8"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7"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 y="0"/>
            <a:ext cx="9067800" cy="1143000"/>
          </a:xfrm>
          <a:prstGeom prst="rect">
            <a:avLst/>
          </a:prstGeom>
        </p:spPr>
        <p:txBody>
          <a:bodyPr anchor="ctr"/>
          <a:lstStyle/>
          <a:p>
            <a:pPr algn="ctr" fontAlgn="auto">
              <a:spcAft>
                <a:spcPts val="0"/>
              </a:spcAft>
              <a:defRPr/>
            </a:pPr>
            <a:r>
              <a:rPr lang="en-US" sz="4000" dirty="0">
                <a:solidFill>
                  <a:srgbClr val="FFC000"/>
                </a:solidFill>
                <a:latin typeface="+mj-lt"/>
                <a:ea typeface="+mj-ea"/>
                <a:cs typeface="+mj-cs"/>
              </a:rPr>
              <a:t>Diagram of what avoided emissions represent</a:t>
            </a:r>
          </a:p>
        </p:txBody>
      </p:sp>
      <p:sp>
        <p:nvSpPr>
          <p:cNvPr id="29699" name="Rectangle 8"/>
          <p:cNvSpPr>
            <a:spLocks noChangeArrowheads="1"/>
          </p:cNvSpPr>
          <p:nvPr/>
        </p:nvSpPr>
        <p:spPr bwMode="auto">
          <a:xfrm>
            <a:off x="7543800" y="6096000"/>
            <a:ext cx="849313" cy="406400"/>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29700" name="Rectangle 25"/>
          <p:cNvSpPr>
            <a:spLocks noChangeArrowheads="1"/>
          </p:cNvSpPr>
          <p:nvPr/>
        </p:nvSpPr>
        <p:spPr bwMode="auto">
          <a:xfrm>
            <a:off x="7554913" y="6372225"/>
            <a:ext cx="1282700" cy="485775"/>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29701" name="Group 87"/>
          <p:cNvGrpSpPr>
            <a:grpSpLocks/>
          </p:cNvGrpSpPr>
          <p:nvPr/>
        </p:nvGrpSpPr>
        <p:grpSpPr bwMode="auto">
          <a:xfrm>
            <a:off x="7315200" y="3400425"/>
            <a:ext cx="1447800" cy="1171575"/>
            <a:chOff x="5827854" y="1323568"/>
            <a:chExt cx="1219200" cy="1508157"/>
          </a:xfrm>
        </p:grpSpPr>
        <p:sp>
          <p:nvSpPr>
            <p:cNvPr id="52" name="Rectangle 51"/>
            <p:cNvSpPr/>
            <p:nvPr/>
          </p:nvSpPr>
          <p:spPr>
            <a:xfrm>
              <a:off x="5827854" y="1323568"/>
              <a:ext cx="1219200" cy="1220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6085835" y="1635302"/>
              <a:ext cx="579375" cy="1196423"/>
              <a:chOff x="4688825" y="4428083"/>
              <a:chExt cx="471286" cy="1234198"/>
            </a:xfrm>
            <a:solidFill>
              <a:schemeClr val="bg1"/>
            </a:solidFill>
          </p:grpSpPr>
          <p:sp>
            <p:nvSpPr>
              <p:cNvPr id="54" name="AutoShape 19"/>
              <p:cNvSpPr>
                <a:spLocks noChangeArrowheads="1"/>
              </p:cNvSpPr>
              <p:nvPr/>
            </p:nvSpPr>
            <p:spPr bwMode="auto">
              <a:xfrm rot="4168849">
                <a:off x="4594610" y="4562521"/>
                <a:ext cx="558751" cy="2898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5" name="AutoShape 20"/>
              <p:cNvSpPr>
                <a:spLocks noChangeArrowheads="1"/>
              </p:cNvSpPr>
              <p:nvPr/>
            </p:nvSpPr>
            <p:spPr bwMode="auto">
              <a:xfrm rot="18810896">
                <a:off x="4615424" y="4892336"/>
                <a:ext cx="490041"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6" name="AutoShape 21"/>
              <p:cNvSpPr>
                <a:spLocks noChangeArrowheads="1"/>
              </p:cNvSpPr>
              <p:nvPr/>
            </p:nvSpPr>
            <p:spPr bwMode="auto">
              <a:xfrm rot="9468224">
                <a:off x="4931039" y="4436912"/>
                <a:ext cx="229072" cy="60427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7" name="Rectangle 56"/>
              <p:cNvSpPr>
                <a:spLocks noChangeArrowheads="1"/>
              </p:cNvSpPr>
              <p:nvPr/>
            </p:nvSpPr>
            <p:spPr bwMode="auto">
              <a:xfrm>
                <a:off x="4875007" y="4906355"/>
                <a:ext cx="123968" cy="755926"/>
              </a:xfrm>
              <a:prstGeom prst="rect">
                <a:avLst/>
              </a:pr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nvGrpSpPr>
          <p:cNvPr id="4" name="Group 89"/>
          <p:cNvGrpSpPr/>
          <p:nvPr/>
        </p:nvGrpSpPr>
        <p:grpSpPr>
          <a:xfrm>
            <a:off x="5458047" y="2804007"/>
            <a:ext cx="804270" cy="906563"/>
            <a:chOff x="4818237" y="3756964"/>
            <a:chExt cx="550970" cy="1203362"/>
          </a:xfrm>
          <a:solidFill>
            <a:schemeClr val="bg1"/>
          </a:solidFill>
        </p:grpSpPr>
        <p:sp>
          <p:nvSpPr>
            <p:cNvPr id="48" name="AutoShape 19"/>
            <p:cNvSpPr>
              <a:spLocks noChangeArrowheads="1"/>
            </p:cNvSpPr>
            <p:nvPr/>
          </p:nvSpPr>
          <p:spPr bwMode="auto">
            <a:xfrm rot="4168849">
              <a:off x="4727942" y="3891401"/>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49" name="AutoShape 20"/>
            <p:cNvSpPr>
              <a:spLocks noChangeArrowheads="1"/>
            </p:cNvSpPr>
            <p:nvPr/>
          </p:nvSpPr>
          <p:spPr bwMode="auto">
            <a:xfrm rot="18810896">
              <a:off x="4744837" y="4162162"/>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0" name="AutoShape 21"/>
            <p:cNvSpPr>
              <a:spLocks noChangeArrowheads="1"/>
            </p:cNvSpPr>
            <p:nvPr/>
          </p:nvSpPr>
          <p:spPr bwMode="auto">
            <a:xfrm rot="9468224">
              <a:off x="5102071" y="3780485"/>
              <a:ext cx="267136" cy="539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1" name="Rectangle 50"/>
            <p:cNvSpPr>
              <a:spLocks noChangeArrowheads="1"/>
            </p:cNvSpPr>
            <p:nvPr/>
          </p:nvSpPr>
          <p:spPr bwMode="auto">
            <a:xfrm>
              <a:off x="5042286" y="4204400"/>
              <a:ext cx="123968" cy="755926"/>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pic>
        <p:nvPicPr>
          <p:cNvPr id="29703" name="Picture 2"/>
          <p:cNvPicPr>
            <a:picLocks noChangeAspect="1" noChangeArrowheads="1"/>
          </p:cNvPicPr>
          <p:nvPr/>
        </p:nvPicPr>
        <p:blipFill>
          <a:blip r:embed="rId3" cstate="print"/>
          <a:srcRect/>
          <a:stretch>
            <a:fillRect/>
          </a:stretch>
        </p:blipFill>
        <p:spPr bwMode="auto">
          <a:xfrm>
            <a:off x="1143000" y="3886200"/>
            <a:ext cx="1295400" cy="709613"/>
          </a:xfrm>
          <a:prstGeom prst="rect">
            <a:avLst/>
          </a:prstGeom>
          <a:noFill/>
          <a:ln w="9525">
            <a:noFill/>
            <a:miter lim="800000"/>
            <a:headEnd/>
            <a:tailEnd/>
          </a:ln>
        </p:spPr>
      </p:pic>
      <p:sp>
        <p:nvSpPr>
          <p:cNvPr id="16" name="Oval 7"/>
          <p:cNvSpPr>
            <a:spLocks noChangeArrowheads="1"/>
          </p:cNvSpPr>
          <p:nvPr/>
        </p:nvSpPr>
        <p:spPr bwMode="auto">
          <a:xfrm>
            <a:off x="2667000" y="3886200"/>
            <a:ext cx="4162425" cy="1570038"/>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29705" name="AutoShape 8"/>
          <p:cNvCxnSpPr>
            <a:cxnSpLocks noChangeShapeType="1"/>
          </p:cNvCxnSpPr>
          <p:nvPr/>
        </p:nvCxnSpPr>
        <p:spPr bwMode="auto">
          <a:xfrm flipV="1">
            <a:off x="1828800" y="5029200"/>
            <a:ext cx="1751013" cy="742950"/>
          </a:xfrm>
          <a:prstGeom prst="straightConnector1">
            <a:avLst/>
          </a:prstGeom>
          <a:noFill/>
          <a:ln w="57150">
            <a:solidFill>
              <a:schemeClr val="tx1"/>
            </a:solidFill>
            <a:round/>
            <a:headEnd/>
            <a:tailEnd type="triangle" w="med" len="med"/>
          </a:ln>
        </p:spPr>
      </p:cxnSp>
      <p:cxnSp>
        <p:nvCxnSpPr>
          <p:cNvPr id="29706" name="AutoShape 11"/>
          <p:cNvCxnSpPr>
            <a:cxnSpLocks noChangeShapeType="1"/>
          </p:cNvCxnSpPr>
          <p:nvPr/>
        </p:nvCxnSpPr>
        <p:spPr bwMode="auto">
          <a:xfrm flipV="1">
            <a:off x="1676400" y="5105400"/>
            <a:ext cx="2154238" cy="990600"/>
          </a:xfrm>
          <a:prstGeom prst="straightConnector1">
            <a:avLst/>
          </a:prstGeom>
          <a:noFill/>
          <a:ln w="57150">
            <a:solidFill>
              <a:srgbClr val="00B0F0"/>
            </a:solidFill>
            <a:round/>
            <a:headEnd/>
            <a:tailEnd type="triangle" w="med" len="med"/>
          </a:ln>
        </p:spPr>
      </p:cxnSp>
      <p:cxnSp>
        <p:nvCxnSpPr>
          <p:cNvPr id="29707" name="AutoShape 9"/>
          <p:cNvCxnSpPr>
            <a:cxnSpLocks noChangeShapeType="1"/>
          </p:cNvCxnSpPr>
          <p:nvPr/>
        </p:nvCxnSpPr>
        <p:spPr bwMode="auto">
          <a:xfrm>
            <a:off x="2514600" y="4343400"/>
            <a:ext cx="838200" cy="76200"/>
          </a:xfrm>
          <a:prstGeom prst="straightConnector1">
            <a:avLst/>
          </a:prstGeom>
          <a:noFill/>
          <a:ln w="57150">
            <a:solidFill>
              <a:schemeClr val="tx1"/>
            </a:solidFill>
            <a:round/>
            <a:headEnd/>
            <a:tailEnd type="triangle" w="med" len="med"/>
          </a:ln>
        </p:spPr>
      </p:cxnSp>
      <p:cxnSp>
        <p:nvCxnSpPr>
          <p:cNvPr id="29708" name="AutoShape 12"/>
          <p:cNvCxnSpPr>
            <a:cxnSpLocks noChangeShapeType="1"/>
          </p:cNvCxnSpPr>
          <p:nvPr/>
        </p:nvCxnSpPr>
        <p:spPr bwMode="auto">
          <a:xfrm>
            <a:off x="2362200" y="4495800"/>
            <a:ext cx="838200" cy="76200"/>
          </a:xfrm>
          <a:prstGeom prst="straightConnector1">
            <a:avLst/>
          </a:prstGeom>
          <a:noFill/>
          <a:ln w="57150">
            <a:solidFill>
              <a:srgbClr val="00B0F0"/>
            </a:solidFill>
            <a:round/>
            <a:headEnd/>
            <a:tailEnd type="triangle" w="med" len="med"/>
          </a:ln>
        </p:spPr>
      </p:cxnSp>
      <p:grpSp>
        <p:nvGrpSpPr>
          <p:cNvPr id="29709" name="Group 87"/>
          <p:cNvGrpSpPr>
            <a:grpSpLocks/>
          </p:cNvGrpSpPr>
          <p:nvPr/>
        </p:nvGrpSpPr>
        <p:grpSpPr bwMode="auto">
          <a:xfrm rot="809381">
            <a:off x="5959475" y="4195763"/>
            <a:ext cx="1846263" cy="590550"/>
            <a:chOff x="4419600" y="2048072"/>
            <a:chExt cx="1676400" cy="847528"/>
          </a:xfrm>
        </p:grpSpPr>
        <p:cxnSp>
          <p:nvCxnSpPr>
            <p:cNvPr id="29728" name="AutoShape 10"/>
            <p:cNvCxnSpPr>
              <a:cxnSpLocks noChangeShapeType="1"/>
            </p:cNvCxnSpPr>
            <p:nvPr/>
          </p:nvCxnSpPr>
          <p:spPr bwMode="auto">
            <a:xfrm rot="10800000" flipV="1">
              <a:off x="4419600" y="2048072"/>
              <a:ext cx="1524000" cy="638646"/>
            </a:xfrm>
            <a:prstGeom prst="straightConnector1">
              <a:avLst/>
            </a:prstGeom>
            <a:noFill/>
            <a:ln w="57150">
              <a:solidFill>
                <a:schemeClr val="tx1"/>
              </a:solidFill>
              <a:round/>
              <a:headEnd/>
              <a:tailEnd type="triangle" w="med" len="med"/>
            </a:ln>
          </p:spPr>
        </p:cxnSp>
        <p:cxnSp>
          <p:nvCxnSpPr>
            <p:cNvPr id="29729" name="AutoShape 13"/>
            <p:cNvCxnSpPr>
              <a:cxnSpLocks noChangeShapeType="1"/>
            </p:cNvCxnSpPr>
            <p:nvPr/>
          </p:nvCxnSpPr>
          <p:spPr bwMode="auto">
            <a:xfrm rot="10800000" flipV="1">
              <a:off x="4572000" y="2276672"/>
              <a:ext cx="1524000" cy="618928"/>
            </a:xfrm>
            <a:prstGeom prst="straightConnector1">
              <a:avLst/>
            </a:prstGeom>
            <a:noFill/>
            <a:ln w="57150">
              <a:solidFill>
                <a:srgbClr val="00B0F0"/>
              </a:solidFill>
              <a:round/>
              <a:headEnd/>
              <a:tailEnd type="triangle" w="med" len="med"/>
            </a:ln>
          </p:spPr>
        </p:cxnSp>
      </p:grpSp>
      <p:sp>
        <p:nvSpPr>
          <p:cNvPr id="29710" name="Rectangle 21"/>
          <p:cNvSpPr>
            <a:spLocks noChangeArrowheads="1"/>
          </p:cNvSpPr>
          <p:nvPr/>
        </p:nvSpPr>
        <p:spPr bwMode="auto">
          <a:xfrm>
            <a:off x="8229600" y="4191000"/>
            <a:ext cx="1112838" cy="639763"/>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grpSp>
        <p:nvGrpSpPr>
          <p:cNvPr id="7" name="Group 59"/>
          <p:cNvGrpSpPr/>
          <p:nvPr/>
        </p:nvGrpSpPr>
        <p:grpSpPr>
          <a:xfrm>
            <a:off x="1219200" y="4572000"/>
            <a:ext cx="1371600" cy="457200"/>
            <a:chOff x="1295400" y="3505200"/>
            <a:chExt cx="914400" cy="381000"/>
          </a:xfrm>
          <a:solidFill>
            <a:schemeClr val="bg1"/>
          </a:solidFill>
        </p:grpSpPr>
        <p:sp>
          <p:nvSpPr>
            <p:cNvPr id="44" name="Rectangle 25"/>
            <p:cNvSpPr>
              <a:spLocks noChangeArrowheads="1"/>
            </p:cNvSpPr>
            <p:nvPr/>
          </p:nvSpPr>
          <p:spPr bwMode="auto">
            <a:xfrm>
              <a:off x="1295400" y="3733800"/>
              <a:ext cx="838200" cy="1524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45" name="Rectangle 25"/>
            <p:cNvSpPr>
              <a:spLocks noChangeArrowheads="1"/>
            </p:cNvSpPr>
            <p:nvPr/>
          </p:nvSpPr>
          <p:spPr bwMode="auto">
            <a:xfrm>
              <a:off x="1295400" y="3505200"/>
              <a:ext cx="914400"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8" name="Group 62"/>
          <p:cNvGrpSpPr/>
          <p:nvPr/>
        </p:nvGrpSpPr>
        <p:grpSpPr>
          <a:xfrm>
            <a:off x="609600" y="6172200"/>
            <a:ext cx="1219200" cy="533400"/>
            <a:chOff x="984562" y="5452893"/>
            <a:chExt cx="914401" cy="708034"/>
          </a:xfrm>
          <a:solidFill>
            <a:schemeClr val="bg1"/>
          </a:solidFill>
        </p:grpSpPr>
        <p:sp>
          <p:nvSpPr>
            <p:cNvPr id="42" name="Rectangle 41"/>
            <p:cNvSpPr>
              <a:spLocks noChangeArrowheads="1"/>
            </p:cNvSpPr>
            <p:nvPr/>
          </p:nvSpPr>
          <p:spPr bwMode="auto">
            <a:xfrm>
              <a:off x="984562" y="5452893"/>
              <a:ext cx="914401"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43" name="Rectangle 25"/>
            <p:cNvSpPr>
              <a:spLocks noChangeArrowheads="1"/>
            </p:cNvSpPr>
            <p:nvPr/>
          </p:nvSpPr>
          <p:spPr bwMode="auto">
            <a:xfrm>
              <a:off x="984562" y="5856128"/>
              <a:ext cx="914401" cy="304799"/>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sp>
        <p:nvSpPr>
          <p:cNvPr id="29713" name="Rectangle 25"/>
          <p:cNvSpPr>
            <a:spLocks noChangeArrowheads="1"/>
          </p:cNvSpPr>
          <p:nvPr/>
        </p:nvSpPr>
        <p:spPr bwMode="auto">
          <a:xfrm>
            <a:off x="8001000" y="4648200"/>
            <a:ext cx="1335088" cy="511175"/>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29714" name="Group 83"/>
          <p:cNvGrpSpPr>
            <a:grpSpLocks/>
          </p:cNvGrpSpPr>
          <p:nvPr/>
        </p:nvGrpSpPr>
        <p:grpSpPr bwMode="auto">
          <a:xfrm rot="2603415">
            <a:off x="5905500" y="5094288"/>
            <a:ext cx="1905000" cy="625475"/>
            <a:chOff x="4572000" y="3200401"/>
            <a:chExt cx="1447800" cy="761999"/>
          </a:xfrm>
        </p:grpSpPr>
        <p:cxnSp>
          <p:nvCxnSpPr>
            <p:cNvPr id="29726" name="AutoShape 10"/>
            <p:cNvCxnSpPr>
              <a:cxnSpLocks noChangeShapeType="1"/>
            </p:cNvCxnSpPr>
            <p:nvPr/>
          </p:nvCxnSpPr>
          <p:spPr bwMode="auto">
            <a:xfrm rot="10800000" flipV="1">
              <a:off x="4572000" y="3200401"/>
              <a:ext cx="1371600" cy="553117"/>
            </a:xfrm>
            <a:prstGeom prst="straightConnector1">
              <a:avLst/>
            </a:prstGeom>
            <a:noFill/>
            <a:ln w="57150">
              <a:solidFill>
                <a:schemeClr val="tx1"/>
              </a:solidFill>
              <a:round/>
              <a:headEnd/>
              <a:tailEnd type="triangle" w="med" len="med"/>
            </a:ln>
          </p:spPr>
        </p:cxnSp>
        <p:cxnSp>
          <p:nvCxnSpPr>
            <p:cNvPr id="29727" name="AutoShape 13"/>
            <p:cNvCxnSpPr>
              <a:cxnSpLocks noChangeShapeType="1"/>
            </p:cNvCxnSpPr>
            <p:nvPr/>
          </p:nvCxnSpPr>
          <p:spPr bwMode="auto">
            <a:xfrm rot="10800000" flipV="1">
              <a:off x="4724400" y="3429000"/>
              <a:ext cx="1295400" cy="533400"/>
            </a:xfrm>
            <a:prstGeom prst="straightConnector1">
              <a:avLst/>
            </a:prstGeom>
            <a:noFill/>
            <a:ln w="57150">
              <a:solidFill>
                <a:srgbClr val="00B0F0"/>
              </a:solidFill>
              <a:round/>
              <a:headEnd/>
              <a:tailEnd type="triangle" w="med" len="med"/>
            </a:ln>
          </p:spPr>
        </p:cxnSp>
      </p:grpSp>
      <p:grpSp>
        <p:nvGrpSpPr>
          <p:cNvPr id="29715" name="Group 86"/>
          <p:cNvGrpSpPr>
            <a:grpSpLocks/>
          </p:cNvGrpSpPr>
          <p:nvPr/>
        </p:nvGrpSpPr>
        <p:grpSpPr bwMode="auto">
          <a:xfrm rot="-1217260">
            <a:off x="5219700" y="3838575"/>
            <a:ext cx="681038" cy="438150"/>
            <a:chOff x="3733800" y="1752600"/>
            <a:chExt cx="1447800" cy="761999"/>
          </a:xfrm>
        </p:grpSpPr>
        <p:cxnSp>
          <p:nvCxnSpPr>
            <p:cNvPr id="29724" name="AutoShape 10"/>
            <p:cNvCxnSpPr>
              <a:cxnSpLocks noChangeShapeType="1"/>
            </p:cNvCxnSpPr>
            <p:nvPr/>
          </p:nvCxnSpPr>
          <p:spPr bwMode="auto">
            <a:xfrm rot="10800000" flipV="1">
              <a:off x="3733800" y="1752600"/>
              <a:ext cx="1371600" cy="553117"/>
            </a:xfrm>
            <a:prstGeom prst="straightConnector1">
              <a:avLst/>
            </a:prstGeom>
            <a:noFill/>
            <a:ln w="57150">
              <a:solidFill>
                <a:schemeClr val="tx1"/>
              </a:solidFill>
              <a:round/>
              <a:headEnd/>
              <a:tailEnd type="triangle" w="med" len="med"/>
            </a:ln>
          </p:spPr>
        </p:cxnSp>
        <p:cxnSp>
          <p:nvCxnSpPr>
            <p:cNvPr id="29725" name="AutoShape 13"/>
            <p:cNvCxnSpPr>
              <a:cxnSpLocks noChangeShapeType="1"/>
            </p:cNvCxnSpPr>
            <p:nvPr/>
          </p:nvCxnSpPr>
          <p:spPr bwMode="auto">
            <a:xfrm rot="10800000" flipV="1">
              <a:off x="3886200" y="1981199"/>
              <a:ext cx="1295400" cy="533400"/>
            </a:xfrm>
            <a:prstGeom prst="straightConnector1">
              <a:avLst/>
            </a:prstGeom>
            <a:noFill/>
            <a:ln w="57150">
              <a:solidFill>
                <a:srgbClr val="00B0F0"/>
              </a:solidFill>
              <a:round/>
              <a:headEnd/>
              <a:tailEnd type="triangle" w="med" len="med"/>
            </a:ln>
          </p:spPr>
        </p:cxnSp>
      </p:grpSp>
      <p:grpSp>
        <p:nvGrpSpPr>
          <p:cNvPr id="29716" name="Group 95"/>
          <p:cNvGrpSpPr>
            <a:grpSpLocks/>
          </p:cNvGrpSpPr>
          <p:nvPr/>
        </p:nvGrpSpPr>
        <p:grpSpPr bwMode="auto">
          <a:xfrm>
            <a:off x="6186488" y="3200400"/>
            <a:ext cx="1357312" cy="838200"/>
            <a:chOff x="5410679" y="828874"/>
            <a:chExt cx="975463" cy="805704"/>
          </a:xfrm>
        </p:grpSpPr>
        <p:sp>
          <p:nvSpPr>
            <p:cNvPr id="29722" name="Rectangle 35"/>
            <p:cNvSpPr>
              <a:spLocks noChangeArrowheads="1"/>
            </p:cNvSpPr>
            <p:nvPr/>
          </p:nvSpPr>
          <p:spPr bwMode="auto">
            <a:xfrm>
              <a:off x="5410679" y="828874"/>
              <a:ext cx="886306" cy="565442"/>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29723" name="Rectangle 25"/>
            <p:cNvSpPr>
              <a:spLocks noChangeArrowheads="1"/>
            </p:cNvSpPr>
            <p:nvPr/>
          </p:nvSpPr>
          <p:spPr bwMode="auto">
            <a:xfrm>
              <a:off x="5486878" y="1182224"/>
              <a:ext cx="899264" cy="452354"/>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grpSp>
        <p:nvGrpSpPr>
          <p:cNvPr id="21" name="Group 89"/>
          <p:cNvGrpSpPr/>
          <p:nvPr/>
        </p:nvGrpSpPr>
        <p:grpSpPr>
          <a:xfrm>
            <a:off x="7543800" y="5181600"/>
            <a:ext cx="782151" cy="968138"/>
            <a:chOff x="4411053" y="3457217"/>
            <a:chExt cx="535816" cy="1285096"/>
          </a:xfrm>
          <a:solidFill>
            <a:schemeClr val="bg1"/>
          </a:solidFill>
        </p:grpSpPr>
        <p:sp>
          <p:nvSpPr>
            <p:cNvPr id="32" name="AutoShape 19"/>
            <p:cNvSpPr>
              <a:spLocks noChangeArrowheads="1"/>
            </p:cNvSpPr>
            <p:nvPr/>
          </p:nvSpPr>
          <p:spPr bwMode="auto">
            <a:xfrm rot="4168849">
              <a:off x="4320750" y="3659876"/>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33" name="AutoShape 20"/>
            <p:cNvSpPr>
              <a:spLocks noChangeArrowheads="1"/>
            </p:cNvSpPr>
            <p:nvPr/>
          </p:nvSpPr>
          <p:spPr bwMode="auto">
            <a:xfrm rot="18810896">
              <a:off x="4337653" y="3930638"/>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34" name="AutoShape 21"/>
            <p:cNvSpPr>
              <a:spLocks noChangeArrowheads="1"/>
            </p:cNvSpPr>
            <p:nvPr/>
          </p:nvSpPr>
          <p:spPr bwMode="auto">
            <a:xfrm rot="9468224">
              <a:off x="4687331" y="3457217"/>
              <a:ext cx="259538" cy="63800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35" name="Rectangle 34"/>
            <p:cNvSpPr>
              <a:spLocks noChangeArrowheads="1"/>
            </p:cNvSpPr>
            <p:nvPr/>
          </p:nvSpPr>
          <p:spPr bwMode="auto">
            <a:xfrm>
              <a:off x="4625715" y="3986387"/>
              <a:ext cx="123968" cy="755926"/>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64" name="Rectangle 25"/>
          <p:cNvSpPr>
            <a:spLocks noChangeArrowheads="1"/>
          </p:cNvSpPr>
          <p:nvPr/>
        </p:nvSpPr>
        <p:spPr bwMode="auto">
          <a:xfrm>
            <a:off x="2590800" y="1828800"/>
            <a:ext cx="4114800" cy="762000"/>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Emissions avoided/ reduced compared to hypothetical situation </a:t>
            </a:r>
            <a:endParaRPr lang="en-US" sz="2000"/>
          </a:p>
        </p:txBody>
      </p:sp>
      <p:sp>
        <p:nvSpPr>
          <p:cNvPr id="61" name="Bent Arrow 60"/>
          <p:cNvSpPr/>
          <p:nvPr/>
        </p:nvSpPr>
        <p:spPr>
          <a:xfrm>
            <a:off x="533400" y="1981200"/>
            <a:ext cx="1828800" cy="3352800"/>
          </a:xfrm>
          <a:prstGeom prst="bentArrow">
            <a:avLst>
              <a:gd name="adj1" fmla="val 18571"/>
              <a:gd name="adj2" fmla="val 22551"/>
              <a:gd name="adj3" fmla="val 26939"/>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2" name="Bent Arrow 61"/>
          <p:cNvSpPr/>
          <p:nvPr/>
        </p:nvSpPr>
        <p:spPr>
          <a:xfrm>
            <a:off x="1371600" y="2133600"/>
            <a:ext cx="1219200" cy="1752600"/>
          </a:xfrm>
          <a:prstGeom prst="bentArrow">
            <a:avLst>
              <a:gd name="adj1" fmla="val 25000"/>
              <a:gd name="adj2" fmla="val 25000"/>
              <a:gd name="adj3" fmla="val 50000"/>
              <a:gd name="adj4" fmla="val 3839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29721" name="Picture 13"/>
          <p:cNvPicPr>
            <a:picLocks noChangeAspect="1" noChangeArrowheads="1"/>
          </p:cNvPicPr>
          <p:nvPr/>
        </p:nvPicPr>
        <p:blipFill>
          <a:blip r:embed="rId3" cstate="print"/>
          <a:srcRect/>
          <a:stretch>
            <a:fillRect/>
          </a:stretch>
        </p:blipFill>
        <p:spPr bwMode="auto">
          <a:xfrm>
            <a:off x="304800" y="5334000"/>
            <a:ext cx="1524000" cy="876300"/>
          </a:xfrm>
          <a:prstGeom prst="rect">
            <a:avLst/>
          </a:prstGeom>
          <a:noFill/>
          <a:ln w="9525">
            <a:noFill/>
            <a:miter lim="800000"/>
            <a:headEnd/>
            <a:tailEnd/>
          </a:ln>
        </p:spPr>
      </p:pic>
      <p:grpSp>
        <p:nvGrpSpPr>
          <p:cNvPr id="53" name="Group 6"/>
          <p:cNvGrpSpPr>
            <a:grpSpLocks/>
          </p:cNvGrpSpPr>
          <p:nvPr/>
        </p:nvGrpSpPr>
        <p:grpSpPr bwMode="auto">
          <a:xfrm>
            <a:off x="6781800" y="6248400"/>
            <a:ext cx="1700213" cy="301625"/>
            <a:chOff x="6656405" y="6248365"/>
            <a:chExt cx="2446680" cy="530221"/>
          </a:xfrm>
        </p:grpSpPr>
        <p:grpSp>
          <p:nvGrpSpPr>
            <p:cNvPr id="58" name="Group 40"/>
            <p:cNvGrpSpPr>
              <a:grpSpLocks/>
            </p:cNvGrpSpPr>
            <p:nvPr/>
          </p:nvGrpSpPr>
          <p:grpSpPr bwMode="auto">
            <a:xfrm>
              <a:off x="6656405" y="6248365"/>
              <a:ext cx="533403" cy="530221"/>
              <a:chOff x="2383" y="3438"/>
              <a:chExt cx="396" cy="394"/>
            </a:xfrm>
          </p:grpSpPr>
          <p:sp>
            <p:nvSpPr>
              <p:cNvPr id="60"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3"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5"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6"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7"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8"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9"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0"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1"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2"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3"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4"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5"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6"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7"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8"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9"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0"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1"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3"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4"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5"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6"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7"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8"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9"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90"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1"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2"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3"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59"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1" grpId="0" animBg="1"/>
      <p:bldP spid="6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7239000" cy="1143000"/>
          </a:xfrm>
          <a:prstGeom prst="rect">
            <a:avLst/>
          </a:prstGeom>
        </p:spPr>
        <p:txBody>
          <a:bodyPr anchor="ctr"/>
          <a:lstStyle/>
          <a:p>
            <a:pPr fontAlgn="auto">
              <a:spcAft>
                <a:spcPts val="0"/>
              </a:spcAft>
              <a:defRPr/>
            </a:pPr>
            <a:r>
              <a:rPr lang="en-US" sz="4000" dirty="0">
                <a:solidFill>
                  <a:srgbClr val="FFC000"/>
                </a:solidFill>
                <a:latin typeface="+mj-lt"/>
                <a:ea typeface="+mj-ea"/>
                <a:cs typeface="+mj-cs"/>
              </a:rPr>
              <a:t>Offset quantification illustration</a:t>
            </a:r>
          </a:p>
        </p:txBody>
      </p:sp>
      <p:cxnSp>
        <p:nvCxnSpPr>
          <p:cNvPr id="19" name="Straight Connector 22"/>
          <p:cNvCxnSpPr/>
          <p:nvPr/>
        </p:nvCxnSpPr>
        <p:spPr>
          <a:xfrm flipV="1">
            <a:off x="933450" y="3290888"/>
            <a:ext cx="4243388" cy="1247775"/>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3"/>
          <p:cNvCxnSpPr/>
          <p:nvPr/>
        </p:nvCxnSpPr>
        <p:spPr>
          <a:xfrm flipV="1">
            <a:off x="933450" y="1951038"/>
            <a:ext cx="4273550" cy="2514600"/>
          </a:xfrm>
          <a:prstGeom prst="line">
            <a:avLst/>
          </a:prstGeom>
          <a:ln w="762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285875" y="2470150"/>
            <a:ext cx="1931988" cy="461963"/>
          </a:xfrm>
          <a:prstGeom prst="rect">
            <a:avLst/>
          </a:prstGeom>
        </p:spPr>
        <p:txBody>
          <a:bodyPr>
            <a:spAutoFit/>
          </a:bodyPr>
          <a:lstStyle/>
          <a:p>
            <a:pPr fontAlgn="auto">
              <a:spcBef>
                <a:spcPts val="0"/>
              </a:spcBef>
              <a:spcAft>
                <a:spcPts val="0"/>
              </a:spcAft>
              <a:defRPr/>
            </a:pPr>
            <a:endParaRPr lang="en-US" sz="1100" b="1" dirty="0">
              <a:solidFill>
                <a:schemeClr val="tx2">
                  <a:lumMod val="75000"/>
                </a:schemeClr>
              </a:solidFill>
              <a:latin typeface="+mn-lt"/>
              <a:cs typeface="+mn-cs"/>
            </a:endParaRPr>
          </a:p>
        </p:txBody>
      </p:sp>
      <p:grpSp>
        <p:nvGrpSpPr>
          <p:cNvPr id="30726" name="Group 50"/>
          <p:cNvGrpSpPr>
            <a:grpSpLocks/>
          </p:cNvGrpSpPr>
          <p:nvPr/>
        </p:nvGrpSpPr>
        <p:grpSpPr bwMode="auto">
          <a:xfrm>
            <a:off x="890588" y="1295400"/>
            <a:ext cx="4900612" cy="4332288"/>
            <a:chOff x="3795080" y="762794"/>
            <a:chExt cx="3352006" cy="1784543"/>
          </a:xfrm>
        </p:grpSpPr>
        <p:cxnSp>
          <p:nvCxnSpPr>
            <p:cNvPr id="17" name="Straight Connector 16"/>
            <p:cNvCxnSpPr/>
            <p:nvPr/>
          </p:nvCxnSpPr>
          <p:spPr>
            <a:xfrm rot="5400000">
              <a:off x="2911063" y="1646811"/>
              <a:ext cx="1783235" cy="152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3795080" y="2546029"/>
              <a:ext cx="3352006" cy="13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rot="16200000">
            <a:off x="-1523999" y="3281362"/>
            <a:ext cx="4038600" cy="523875"/>
          </a:xfrm>
          <a:prstGeom prst="rect">
            <a:avLst/>
          </a:prstGeom>
        </p:spPr>
        <p:txBody>
          <a:bodyPr>
            <a:spAutoFit/>
          </a:bodyPr>
          <a:lstStyle/>
          <a:p>
            <a:pPr fontAlgn="auto">
              <a:spcBef>
                <a:spcPts val="0"/>
              </a:spcBef>
              <a:spcAft>
                <a:spcPts val="0"/>
              </a:spcAft>
              <a:defRPr/>
            </a:pPr>
            <a:r>
              <a:rPr lang="en-US" sz="2800" b="1" dirty="0">
                <a:solidFill>
                  <a:schemeClr val="tx2">
                    <a:lumMod val="75000"/>
                  </a:schemeClr>
                </a:solidFill>
                <a:latin typeface="+mn-lt"/>
                <a:cs typeface="+mn-cs"/>
              </a:rPr>
              <a:t>EMISSIONS in TONS CO2e</a:t>
            </a:r>
          </a:p>
        </p:txBody>
      </p:sp>
      <p:sp>
        <p:nvSpPr>
          <p:cNvPr id="16" name="Rectangle 9"/>
          <p:cNvSpPr/>
          <p:nvPr/>
        </p:nvSpPr>
        <p:spPr>
          <a:xfrm>
            <a:off x="3124200" y="5867400"/>
            <a:ext cx="1003300" cy="523875"/>
          </a:xfrm>
          <a:prstGeom prst="rect">
            <a:avLst/>
          </a:prstGeom>
        </p:spPr>
        <p:txBody>
          <a:bodyPr>
            <a:spAutoFit/>
          </a:bodyPr>
          <a:lstStyle/>
          <a:p>
            <a:pPr fontAlgn="auto">
              <a:spcBef>
                <a:spcPts val="0"/>
              </a:spcBef>
              <a:spcAft>
                <a:spcPts val="0"/>
              </a:spcAft>
              <a:defRPr/>
            </a:pPr>
            <a:r>
              <a:rPr lang="en-US" sz="2800" b="1" dirty="0">
                <a:solidFill>
                  <a:schemeClr val="tx2">
                    <a:lumMod val="75000"/>
                  </a:schemeClr>
                </a:solidFill>
                <a:latin typeface="+mn-lt"/>
                <a:cs typeface="+mn-cs"/>
              </a:rPr>
              <a:t>TIME</a:t>
            </a:r>
          </a:p>
        </p:txBody>
      </p:sp>
      <p:sp>
        <p:nvSpPr>
          <p:cNvPr id="11" name="Right Brace 10"/>
          <p:cNvSpPr/>
          <p:nvPr/>
        </p:nvSpPr>
        <p:spPr>
          <a:xfrm>
            <a:off x="5110163" y="1854200"/>
            <a:ext cx="476250" cy="1346200"/>
          </a:xfrm>
          <a:prstGeom prst="rightBrac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a:off x="965200" y="1887538"/>
            <a:ext cx="4102100" cy="3175"/>
          </a:xfrm>
          <a:prstGeom prst="line">
            <a:avLst/>
          </a:prstGeom>
          <a:ln w="3810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14400" y="4406900"/>
            <a:ext cx="4151313" cy="88900"/>
          </a:xfrm>
          <a:prstGeom prst="line">
            <a:avLst/>
          </a:prstGeom>
          <a:ln w="3810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33438" y="3290888"/>
            <a:ext cx="4252912" cy="101600"/>
          </a:xfrm>
          <a:prstGeom prst="line">
            <a:avLst/>
          </a:prstGeom>
          <a:ln w="3810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5"/>
          <p:cNvSpPr>
            <a:spLocks noChangeArrowheads="1"/>
          </p:cNvSpPr>
          <p:nvPr/>
        </p:nvSpPr>
        <p:spPr bwMode="auto">
          <a:xfrm>
            <a:off x="5791200" y="2286000"/>
            <a:ext cx="1905000" cy="457200"/>
          </a:xfrm>
          <a:prstGeom prst="rect">
            <a:avLst/>
          </a:prstGeom>
          <a:solidFill>
            <a:schemeClr val="bg2">
              <a:lumMod val="60000"/>
              <a:lumOff val="40000"/>
            </a:schemeClr>
          </a:solidFill>
          <a:ln w="9525">
            <a:noFill/>
            <a:miter lim="800000"/>
            <a:headEnd/>
            <a:tailEnd/>
          </a:ln>
        </p:spPr>
        <p:txBody>
          <a:bodyPr/>
          <a:lstStyle/>
          <a:p>
            <a:pPr>
              <a:defRPr/>
            </a:pPr>
            <a:r>
              <a:rPr lang="en-US" sz="2000" b="1" dirty="0">
                <a:latin typeface="Calibri" pitchFamily="34" charset="0"/>
                <a:cs typeface="Times New Roman" pitchFamily="18" charset="0"/>
              </a:rPr>
              <a:t>OFFSET CREDIT</a:t>
            </a:r>
            <a:endParaRPr lang="en-US" sz="2000" dirty="0">
              <a:cs typeface="+mn-cs"/>
            </a:endParaRPr>
          </a:p>
        </p:txBody>
      </p:sp>
      <p:sp>
        <p:nvSpPr>
          <p:cNvPr id="24" name="Rectangle 23"/>
          <p:cNvSpPr>
            <a:spLocks noChangeArrowheads="1"/>
          </p:cNvSpPr>
          <p:nvPr/>
        </p:nvSpPr>
        <p:spPr bwMode="auto">
          <a:xfrm>
            <a:off x="5414963" y="1447800"/>
            <a:ext cx="3729037" cy="461963"/>
          </a:xfrm>
          <a:prstGeom prst="rect">
            <a:avLst/>
          </a:prstGeom>
          <a:noFill/>
          <a:ln w="9525">
            <a:noFill/>
            <a:miter lim="800000"/>
            <a:headEnd/>
            <a:tailEnd/>
          </a:ln>
        </p:spPr>
        <p:txBody>
          <a:bodyPr wrap="none">
            <a:spAutoFit/>
          </a:bodyPr>
          <a:lstStyle/>
          <a:p>
            <a:r>
              <a:rPr lang="en-US" sz="2400">
                <a:solidFill>
                  <a:srgbClr val="FFC000"/>
                </a:solidFill>
                <a:latin typeface="Calibri" pitchFamily="34" charset="0"/>
              </a:rPr>
              <a:t>Hypothetical reference case</a:t>
            </a:r>
            <a:endParaRPr lang="en-US" sz="2400">
              <a:latin typeface="Calibri" pitchFamily="34" charset="0"/>
            </a:endParaRPr>
          </a:p>
        </p:txBody>
      </p:sp>
      <p:sp>
        <p:nvSpPr>
          <p:cNvPr id="25" name="Rectangle 24"/>
          <p:cNvSpPr>
            <a:spLocks noChangeArrowheads="1"/>
          </p:cNvSpPr>
          <p:nvPr/>
        </p:nvSpPr>
        <p:spPr bwMode="auto">
          <a:xfrm>
            <a:off x="5410200" y="3352800"/>
            <a:ext cx="3276600" cy="1570038"/>
          </a:xfrm>
          <a:prstGeom prst="rect">
            <a:avLst/>
          </a:prstGeom>
          <a:noFill/>
          <a:ln w="9525">
            <a:noFill/>
            <a:miter lim="800000"/>
            <a:headEnd/>
            <a:tailEnd/>
          </a:ln>
        </p:spPr>
        <p:txBody>
          <a:bodyPr>
            <a:spAutoFit/>
          </a:bodyPr>
          <a:lstStyle/>
          <a:p>
            <a:r>
              <a:rPr lang="en-US" sz="2400">
                <a:solidFill>
                  <a:srgbClr val="FFC000"/>
                </a:solidFill>
                <a:latin typeface="Calibri" pitchFamily="34" charset="0"/>
              </a:rPr>
              <a:t>Historical  emissions from fossil generators on the grid with the RE project</a:t>
            </a:r>
            <a:endParaRPr lang="en-US" sz="2400">
              <a:latin typeface="Calibri" pitchFamily="34" charset="0"/>
            </a:endParaRPr>
          </a:p>
        </p:txBody>
      </p:sp>
      <p:grpSp>
        <p:nvGrpSpPr>
          <p:cNvPr id="22" name="Group 6"/>
          <p:cNvGrpSpPr>
            <a:grpSpLocks/>
          </p:cNvGrpSpPr>
          <p:nvPr/>
        </p:nvGrpSpPr>
        <p:grpSpPr bwMode="auto">
          <a:xfrm>
            <a:off x="6781800" y="6248400"/>
            <a:ext cx="1700213" cy="301625"/>
            <a:chOff x="6656405" y="6248365"/>
            <a:chExt cx="2446680" cy="530221"/>
          </a:xfrm>
        </p:grpSpPr>
        <p:grpSp>
          <p:nvGrpSpPr>
            <p:cNvPr id="26" name="Group 40"/>
            <p:cNvGrpSpPr>
              <a:grpSpLocks/>
            </p:cNvGrpSpPr>
            <p:nvPr/>
          </p:nvGrpSpPr>
          <p:grpSpPr bwMode="auto">
            <a:xfrm>
              <a:off x="6656405" y="6248365"/>
              <a:ext cx="533403" cy="530221"/>
              <a:chOff x="2383" y="3438"/>
              <a:chExt cx="396" cy="394"/>
            </a:xfrm>
          </p:grpSpPr>
          <p:sp>
            <p:nvSpPr>
              <p:cNvPr id="28"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9"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3"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4"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5"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8"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9"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4"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5"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8"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9"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0"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1"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2"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3"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4"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5"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6"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7"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8"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27"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 y="-76200"/>
            <a:ext cx="8991600" cy="1143000"/>
          </a:xfrm>
        </p:spPr>
        <p:txBody>
          <a:bodyPr/>
          <a:lstStyle/>
          <a:p>
            <a:pPr algn="l"/>
            <a:r>
              <a:rPr lang="en-US" sz="4000" smtClean="0">
                <a:solidFill>
                  <a:srgbClr val="FFC000"/>
                </a:solidFill>
              </a:rPr>
              <a:t>GHG Protocol publication modules</a:t>
            </a:r>
          </a:p>
        </p:txBody>
      </p:sp>
      <p:grpSp>
        <p:nvGrpSpPr>
          <p:cNvPr id="2" name="Group 5"/>
          <p:cNvGrpSpPr>
            <a:grpSpLocks/>
          </p:cNvGrpSpPr>
          <p:nvPr/>
        </p:nvGrpSpPr>
        <p:grpSpPr bwMode="auto">
          <a:xfrm>
            <a:off x="6656388" y="6248400"/>
            <a:ext cx="2411412" cy="530225"/>
            <a:chOff x="6656387" y="6248400"/>
            <a:chExt cx="2411413" cy="530225"/>
          </a:xfrm>
        </p:grpSpPr>
        <p:grpSp>
          <p:nvGrpSpPr>
            <p:cNvPr id="3" name="Group 3"/>
            <p:cNvGrpSpPr>
              <a:grpSpLocks/>
            </p:cNvGrpSpPr>
            <p:nvPr/>
          </p:nvGrpSpPr>
          <p:grpSpPr bwMode="auto">
            <a:xfrm>
              <a:off x="6656405" y="6248365"/>
              <a:ext cx="533403" cy="530221"/>
              <a:chOff x="2383" y="3438"/>
              <a:chExt cx="396" cy="394"/>
            </a:xfrm>
          </p:grpSpPr>
          <p:sp>
            <p:nvSpPr>
              <p:cNvPr id="4117"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18"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19"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20"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21"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22"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23"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24"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25"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26"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27"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28"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29"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30"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31"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32"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133"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134"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35"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36"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137"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138"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139"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140"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41"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42"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143"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144"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45"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46"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47"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4116" name="Rectangle 35"/>
            <p:cNvSpPr>
              <a:spLocks noChangeArrowheads="1"/>
            </p:cNvSpPr>
            <p:nvPr/>
          </p:nvSpPr>
          <p:spPr bwMode="auto">
            <a:xfrm>
              <a:off x="7169150" y="6477000"/>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a:solidFill>
                    <a:srgbClr val="FFFFFF"/>
                  </a:solidFill>
                  <a:latin typeface="Times New Roman" pitchFamily="18" charset="0"/>
                </a:rPr>
                <a:t>World Resources Institute</a:t>
              </a:r>
            </a:p>
          </p:txBody>
        </p:sp>
      </p:grpSp>
      <p:grpSp>
        <p:nvGrpSpPr>
          <p:cNvPr id="4" name="Group 53"/>
          <p:cNvGrpSpPr>
            <a:grpSpLocks/>
          </p:cNvGrpSpPr>
          <p:nvPr/>
        </p:nvGrpSpPr>
        <p:grpSpPr bwMode="auto">
          <a:xfrm>
            <a:off x="609600" y="844550"/>
            <a:ext cx="4495800" cy="2889250"/>
            <a:chOff x="609600" y="838200"/>
            <a:chExt cx="4495800" cy="2889250"/>
          </a:xfrm>
        </p:grpSpPr>
        <p:pic>
          <p:nvPicPr>
            <p:cNvPr id="4109" name="Picture 4" descr="GHG P Corporate Standard pub cover"/>
            <p:cNvPicPr>
              <a:picLocks noChangeAspect="1" noChangeArrowheads="1"/>
            </p:cNvPicPr>
            <p:nvPr/>
          </p:nvPicPr>
          <p:blipFill>
            <a:blip r:embed="rId3" cstate="print"/>
            <a:srcRect/>
            <a:stretch>
              <a:fillRect/>
            </a:stretch>
          </p:blipFill>
          <p:spPr bwMode="auto">
            <a:xfrm>
              <a:off x="609600" y="1441450"/>
              <a:ext cx="1362075" cy="1905000"/>
            </a:xfrm>
            <a:prstGeom prst="rect">
              <a:avLst/>
            </a:prstGeom>
            <a:noFill/>
            <a:ln w="9525">
              <a:solidFill>
                <a:schemeClr val="tx1"/>
              </a:solidFill>
              <a:miter lim="800000"/>
              <a:headEnd/>
              <a:tailEnd/>
            </a:ln>
          </p:spPr>
        </p:pic>
        <p:pic>
          <p:nvPicPr>
            <p:cNvPr id="4110" name="Picture 8"/>
            <p:cNvPicPr>
              <a:picLocks noChangeAspect="1" noChangeArrowheads="1"/>
            </p:cNvPicPr>
            <p:nvPr/>
          </p:nvPicPr>
          <p:blipFill>
            <a:blip r:embed="rId4" cstate="print"/>
            <a:srcRect/>
            <a:stretch>
              <a:fillRect/>
            </a:stretch>
          </p:blipFill>
          <p:spPr bwMode="auto">
            <a:xfrm>
              <a:off x="2212975" y="1441450"/>
              <a:ext cx="1368425" cy="1905000"/>
            </a:xfrm>
            <a:prstGeom prst="rect">
              <a:avLst/>
            </a:prstGeom>
            <a:noFill/>
            <a:ln w="3175">
              <a:solidFill>
                <a:schemeClr val="tx2"/>
              </a:solidFill>
              <a:miter lim="800000"/>
              <a:headEnd/>
              <a:tailEnd/>
            </a:ln>
          </p:spPr>
        </p:pic>
        <p:pic>
          <p:nvPicPr>
            <p:cNvPr id="4111" name="Picture 9"/>
            <p:cNvPicPr>
              <a:picLocks noChangeAspect="1" noChangeArrowheads="1"/>
            </p:cNvPicPr>
            <p:nvPr/>
          </p:nvPicPr>
          <p:blipFill>
            <a:blip r:embed="rId5" cstate="print"/>
            <a:srcRect/>
            <a:stretch>
              <a:fillRect/>
            </a:stretch>
          </p:blipFill>
          <p:spPr bwMode="auto">
            <a:xfrm>
              <a:off x="3733800" y="1441450"/>
              <a:ext cx="1333500" cy="1905000"/>
            </a:xfrm>
            <a:prstGeom prst="rect">
              <a:avLst/>
            </a:prstGeom>
            <a:noFill/>
            <a:ln w="9525">
              <a:noFill/>
              <a:miter lim="800000"/>
              <a:headEnd/>
              <a:tailEnd/>
            </a:ln>
          </p:spPr>
        </p:pic>
        <p:sp>
          <p:nvSpPr>
            <p:cNvPr id="4112" name="Text Box 12"/>
            <p:cNvSpPr txBox="1">
              <a:spLocks noChangeArrowheads="1"/>
            </p:cNvSpPr>
            <p:nvPr/>
          </p:nvSpPr>
          <p:spPr bwMode="auto">
            <a:xfrm>
              <a:off x="609600" y="838200"/>
              <a:ext cx="2012950" cy="366713"/>
            </a:xfrm>
            <a:prstGeom prst="rect">
              <a:avLst/>
            </a:prstGeom>
            <a:noFill/>
            <a:ln w="9525">
              <a:noFill/>
              <a:miter lim="800000"/>
              <a:headEnd/>
              <a:tailEnd/>
            </a:ln>
          </p:spPr>
          <p:txBody>
            <a:bodyPr wrap="none">
              <a:spAutoFit/>
            </a:bodyPr>
            <a:lstStyle/>
            <a:p>
              <a:r>
                <a:rPr lang="en-US">
                  <a:latin typeface="Calibri" pitchFamily="34" charset="0"/>
                </a:rPr>
                <a:t>Corporate Module</a:t>
              </a:r>
            </a:p>
          </p:txBody>
        </p:sp>
        <p:sp>
          <p:nvSpPr>
            <p:cNvPr id="4113" name="AutoShape 13"/>
            <p:cNvSpPr>
              <a:spLocks/>
            </p:cNvSpPr>
            <p:nvPr/>
          </p:nvSpPr>
          <p:spPr bwMode="auto">
            <a:xfrm rot="-5400000">
              <a:off x="2743201" y="-206375"/>
              <a:ext cx="304800" cy="2835275"/>
            </a:xfrm>
            <a:prstGeom prst="rightBrace">
              <a:avLst>
                <a:gd name="adj1" fmla="val 77517"/>
                <a:gd name="adj2" fmla="val 50000"/>
              </a:avLst>
            </a:prstGeom>
            <a:noFill/>
            <a:ln w="9525">
              <a:solidFill>
                <a:schemeClr val="tx1"/>
              </a:solidFill>
              <a:round/>
              <a:headEnd/>
              <a:tailEnd/>
            </a:ln>
          </p:spPr>
          <p:txBody>
            <a:bodyPr wrap="none" anchor="ctr"/>
            <a:lstStyle/>
            <a:p>
              <a:endParaRPr lang="en-US">
                <a:latin typeface="Calibri" pitchFamily="34" charset="0"/>
              </a:endParaRPr>
            </a:p>
          </p:txBody>
        </p:sp>
        <p:sp>
          <p:nvSpPr>
            <p:cNvPr id="4114" name="AutoShape 16"/>
            <p:cNvSpPr>
              <a:spLocks noChangeArrowheads="1"/>
            </p:cNvSpPr>
            <p:nvPr/>
          </p:nvSpPr>
          <p:spPr bwMode="auto">
            <a:xfrm>
              <a:off x="609600" y="3422650"/>
              <a:ext cx="4495800" cy="304800"/>
            </a:xfrm>
            <a:prstGeom prst="rightArrow">
              <a:avLst>
                <a:gd name="adj1" fmla="val 57287"/>
                <a:gd name="adj2" fmla="val 88568"/>
              </a:avLst>
            </a:prstGeom>
            <a:solidFill>
              <a:srgbClr val="FF9966"/>
            </a:solidFill>
            <a:ln w="9525">
              <a:solidFill>
                <a:srgbClr val="FF9966"/>
              </a:solidFill>
              <a:miter lim="800000"/>
              <a:headEnd/>
              <a:tailEnd/>
            </a:ln>
          </p:spPr>
          <p:txBody>
            <a:bodyPr wrap="none" anchor="ctr"/>
            <a:lstStyle/>
            <a:p>
              <a:endParaRPr lang="en-US">
                <a:latin typeface="Calibri" pitchFamily="34" charset="0"/>
              </a:endParaRPr>
            </a:p>
          </p:txBody>
        </p:sp>
      </p:grpSp>
      <p:grpSp>
        <p:nvGrpSpPr>
          <p:cNvPr id="5" name="Group 45"/>
          <p:cNvGrpSpPr>
            <a:grpSpLocks/>
          </p:cNvGrpSpPr>
          <p:nvPr/>
        </p:nvGrpSpPr>
        <p:grpSpPr bwMode="auto">
          <a:xfrm>
            <a:off x="533400" y="3797300"/>
            <a:ext cx="4838700" cy="2755900"/>
            <a:chOff x="2552700" y="3048000"/>
            <a:chExt cx="4838700" cy="2755900"/>
          </a:xfrm>
        </p:grpSpPr>
        <p:pic>
          <p:nvPicPr>
            <p:cNvPr id="4103" name="Picture 5" descr="Project Protocol pub cover"/>
            <p:cNvPicPr>
              <a:picLocks noChangeAspect="1" noChangeArrowheads="1"/>
            </p:cNvPicPr>
            <p:nvPr/>
          </p:nvPicPr>
          <p:blipFill>
            <a:blip r:embed="rId6" cstate="print"/>
            <a:srcRect/>
            <a:stretch>
              <a:fillRect/>
            </a:stretch>
          </p:blipFill>
          <p:spPr bwMode="auto">
            <a:xfrm>
              <a:off x="2781300" y="3594100"/>
              <a:ext cx="1362075" cy="1905000"/>
            </a:xfrm>
            <a:prstGeom prst="rect">
              <a:avLst/>
            </a:prstGeom>
            <a:noFill/>
            <a:ln w="9525">
              <a:noFill/>
              <a:miter lim="800000"/>
              <a:headEnd/>
              <a:tailEnd/>
            </a:ln>
          </p:spPr>
        </p:pic>
        <p:pic>
          <p:nvPicPr>
            <p:cNvPr id="4104" name="Picture 10"/>
            <p:cNvPicPr>
              <a:picLocks noChangeAspect="1" noChangeArrowheads="1"/>
            </p:cNvPicPr>
            <p:nvPr/>
          </p:nvPicPr>
          <p:blipFill>
            <a:blip r:embed="rId7" cstate="print"/>
            <a:srcRect/>
            <a:stretch>
              <a:fillRect/>
            </a:stretch>
          </p:blipFill>
          <p:spPr bwMode="auto">
            <a:xfrm>
              <a:off x="6057900" y="3600450"/>
              <a:ext cx="1333500" cy="1876425"/>
            </a:xfrm>
            <a:prstGeom prst="rect">
              <a:avLst/>
            </a:prstGeom>
            <a:noFill/>
            <a:ln w="3175">
              <a:solidFill>
                <a:schemeClr val="tx2"/>
              </a:solidFill>
              <a:miter lim="800000"/>
              <a:headEnd/>
              <a:tailEnd/>
            </a:ln>
          </p:spPr>
        </p:pic>
        <p:pic>
          <p:nvPicPr>
            <p:cNvPr id="4105" name="Picture 11"/>
            <p:cNvPicPr>
              <a:picLocks noChangeAspect="1" noChangeArrowheads="1"/>
            </p:cNvPicPr>
            <p:nvPr/>
          </p:nvPicPr>
          <p:blipFill>
            <a:blip r:embed="rId8" cstate="print"/>
            <a:srcRect/>
            <a:stretch>
              <a:fillRect/>
            </a:stretch>
          </p:blipFill>
          <p:spPr bwMode="auto">
            <a:xfrm>
              <a:off x="4381500" y="3613150"/>
              <a:ext cx="1333500" cy="1885950"/>
            </a:xfrm>
            <a:prstGeom prst="rect">
              <a:avLst/>
            </a:prstGeom>
            <a:noFill/>
            <a:ln w="3175">
              <a:solidFill>
                <a:schemeClr val="tx2"/>
              </a:solidFill>
              <a:miter lim="800000"/>
              <a:headEnd/>
              <a:tailEnd/>
            </a:ln>
          </p:spPr>
        </p:pic>
        <p:sp>
          <p:nvSpPr>
            <p:cNvPr id="4106" name="Text Box 14"/>
            <p:cNvSpPr txBox="1">
              <a:spLocks noChangeArrowheads="1"/>
            </p:cNvSpPr>
            <p:nvPr/>
          </p:nvSpPr>
          <p:spPr bwMode="auto">
            <a:xfrm>
              <a:off x="2781300" y="3048000"/>
              <a:ext cx="1708150" cy="366713"/>
            </a:xfrm>
            <a:prstGeom prst="rect">
              <a:avLst/>
            </a:prstGeom>
            <a:noFill/>
            <a:ln w="9525">
              <a:noFill/>
              <a:miter lim="800000"/>
              <a:headEnd/>
              <a:tailEnd/>
            </a:ln>
          </p:spPr>
          <p:txBody>
            <a:bodyPr wrap="none">
              <a:spAutoFit/>
            </a:bodyPr>
            <a:lstStyle/>
            <a:p>
              <a:r>
                <a:rPr lang="en-US">
                  <a:latin typeface="Calibri" pitchFamily="34" charset="0"/>
                </a:rPr>
                <a:t>Project Module</a:t>
              </a:r>
            </a:p>
          </p:txBody>
        </p:sp>
        <p:sp>
          <p:nvSpPr>
            <p:cNvPr id="4107" name="AutoShape 15"/>
            <p:cNvSpPr>
              <a:spLocks/>
            </p:cNvSpPr>
            <p:nvPr/>
          </p:nvSpPr>
          <p:spPr bwMode="auto">
            <a:xfrm rot="-5400000">
              <a:off x="4564857" y="1997868"/>
              <a:ext cx="304800" cy="2735263"/>
            </a:xfrm>
            <a:prstGeom prst="rightBrace">
              <a:avLst>
                <a:gd name="adj1" fmla="val 74783"/>
                <a:gd name="adj2" fmla="val 50000"/>
              </a:avLst>
            </a:prstGeom>
            <a:noFill/>
            <a:ln w="9525">
              <a:solidFill>
                <a:schemeClr val="tx1"/>
              </a:solidFill>
              <a:round/>
              <a:headEnd/>
              <a:tailEnd/>
            </a:ln>
          </p:spPr>
          <p:txBody>
            <a:bodyPr wrap="none" anchor="ctr"/>
            <a:lstStyle/>
            <a:p>
              <a:endParaRPr lang="en-US">
                <a:latin typeface="Calibri" pitchFamily="34" charset="0"/>
              </a:endParaRPr>
            </a:p>
          </p:txBody>
        </p:sp>
        <p:sp>
          <p:nvSpPr>
            <p:cNvPr id="4108" name="AutoShape 17"/>
            <p:cNvSpPr>
              <a:spLocks noChangeArrowheads="1"/>
            </p:cNvSpPr>
            <p:nvPr/>
          </p:nvSpPr>
          <p:spPr bwMode="auto">
            <a:xfrm>
              <a:off x="2552700" y="5499100"/>
              <a:ext cx="4495800" cy="304800"/>
            </a:xfrm>
            <a:prstGeom prst="rightArrow">
              <a:avLst>
                <a:gd name="adj1" fmla="val 57287"/>
                <a:gd name="adj2" fmla="val 88568"/>
              </a:avLst>
            </a:prstGeom>
            <a:solidFill>
              <a:srgbClr val="FF9966"/>
            </a:solidFill>
            <a:ln w="9525">
              <a:solidFill>
                <a:srgbClr val="FF9966"/>
              </a:solidFill>
              <a:miter lim="800000"/>
              <a:headEnd/>
              <a:tailEnd/>
            </a:ln>
          </p:spPr>
          <p:txBody>
            <a:bodyPr wrap="none" anchor="ctr"/>
            <a:lstStyle/>
            <a:p>
              <a:endParaRPr lang="en-US">
                <a:latin typeface="Calibri" pitchFamily="34" charset="0"/>
              </a:endParaRPr>
            </a:p>
          </p:txBody>
        </p:sp>
      </p:grpSp>
      <p:sp>
        <p:nvSpPr>
          <p:cNvPr id="53" name="Rectangle 6"/>
          <p:cNvSpPr>
            <a:spLocks noChangeArrowheads="1"/>
          </p:cNvSpPr>
          <p:nvPr/>
        </p:nvSpPr>
        <p:spPr bwMode="auto">
          <a:xfrm>
            <a:off x="5181600" y="1524000"/>
            <a:ext cx="3505200" cy="4648200"/>
          </a:xfrm>
          <a:prstGeom prst="rect">
            <a:avLst/>
          </a:prstGeom>
          <a:noFill/>
          <a:ln w="9525">
            <a:noFill/>
            <a:miter lim="800000"/>
            <a:headEnd/>
            <a:tailEnd/>
          </a:ln>
        </p:spPr>
        <p:txBody>
          <a:bodyPr/>
          <a:lstStyle/>
          <a:p>
            <a:pPr lvl="1" fontAlgn="auto">
              <a:lnSpc>
                <a:spcPct val="90000"/>
              </a:lnSpc>
              <a:spcBef>
                <a:spcPts val="0"/>
              </a:spcBef>
              <a:spcAft>
                <a:spcPts val="0"/>
              </a:spcAft>
              <a:buFont typeface="Arial" pitchFamily="34" charset="0"/>
              <a:buChar char="•"/>
              <a:defRPr/>
            </a:pPr>
            <a:r>
              <a:rPr lang="en-US" sz="2000" b="1" dirty="0">
                <a:latin typeface="+mn-lt"/>
                <a:cs typeface="+mn-cs"/>
              </a:rPr>
              <a:t> Entity-level accounting</a:t>
            </a:r>
            <a:endParaRPr lang="en-US" sz="2000" dirty="0">
              <a:latin typeface="+mn-lt"/>
              <a:cs typeface="+mn-cs"/>
            </a:endParaRPr>
          </a:p>
          <a:p>
            <a:pPr lvl="2" fontAlgn="auto">
              <a:lnSpc>
                <a:spcPct val="90000"/>
              </a:lnSpc>
              <a:spcBef>
                <a:spcPts val="0"/>
              </a:spcBef>
              <a:spcAft>
                <a:spcPts val="0"/>
              </a:spcAft>
              <a:buFont typeface="Arial" pitchFamily="34" charset="0"/>
              <a:buChar char="•"/>
              <a:defRPr/>
            </a:pPr>
            <a:r>
              <a:rPr lang="en-US" sz="2000" i="1" dirty="0">
                <a:latin typeface="+mn-lt"/>
                <a:cs typeface="+mn-cs"/>
              </a:rPr>
              <a:t>Corporate Standard</a:t>
            </a:r>
          </a:p>
          <a:p>
            <a:pPr lvl="2" fontAlgn="auto">
              <a:lnSpc>
                <a:spcPct val="90000"/>
              </a:lnSpc>
              <a:spcBef>
                <a:spcPts val="0"/>
              </a:spcBef>
              <a:spcAft>
                <a:spcPts val="0"/>
              </a:spcAft>
              <a:buFont typeface="Arial" pitchFamily="34" charset="0"/>
              <a:buChar char="•"/>
              <a:defRPr/>
            </a:pPr>
            <a:r>
              <a:rPr lang="en-US" sz="2000" i="1" dirty="0">
                <a:latin typeface="+mn-lt"/>
                <a:cs typeface="+mn-cs"/>
              </a:rPr>
              <a:t>US Public Sector Protocol</a:t>
            </a:r>
          </a:p>
          <a:p>
            <a:pPr lvl="2" fontAlgn="auto">
              <a:lnSpc>
                <a:spcPct val="90000"/>
              </a:lnSpc>
              <a:spcBef>
                <a:spcPts val="0"/>
              </a:spcBef>
              <a:spcAft>
                <a:spcPts val="0"/>
              </a:spcAft>
              <a:buFont typeface="Arial" pitchFamily="34" charset="0"/>
              <a:buChar char="•"/>
              <a:defRPr/>
            </a:pPr>
            <a:r>
              <a:rPr lang="en-US" sz="2000" i="1" dirty="0">
                <a:latin typeface="+mn-lt"/>
                <a:cs typeface="+mn-cs"/>
              </a:rPr>
              <a:t>Supplements</a:t>
            </a:r>
          </a:p>
          <a:p>
            <a:pPr lvl="2" fontAlgn="auto">
              <a:lnSpc>
                <a:spcPct val="90000"/>
              </a:lnSpc>
              <a:spcBef>
                <a:spcPts val="0"/>
              </a:spcBef>
              <a:spcAft>
                <a:spcPts val="0"/>
              </a:spcAft>
              <a:defRPr/>
            </a:pPr>
            <a:endParaRPr lang="en-US" sz="2000" i="1" dirty="0">
              <a:latin typeface="+mn-lt"/>
              <a:cs typeface="+mn-cs"/>
            </a:endParaRPr>
          </a:p>
          <a:p>
            <a:pPr lvl="1" fontAlgn="auto">
              <a:lnSpc>
                <a:spcPct val="90000"/>
              </a:lnSpc>
              <a:spcBef>
                <a:spcPts val="0"/>
              </a:spcBef>
              <a:spcAft>
                <a:spcPts val="0"/>
              </a:spcAft>
              <a:buFont typeface="Arial" pitchFamily="34" charset="0"/>
              <a:buChar char="•"/>
              <a:defRPr/>
            </a:pPr>
            <a:r>
              <a:rPr lang="en-US" sz="2000" b="1" dirty="0">
                <a:latin typeface="+mn-lt"/>
                <a:cs typeface="+mn-cs"/>
              </a:rPr>
              <a:t>Facility-level accounting</a:t>
            </a:r>
          </a:p>
          <a:p>
            <a:pPr lvl="2" fontAlgn="auto">
              <a:lnSpc>
                <a:spcPct val="90000"/>
              </a:lnSpc>
              <a:spcBef>
                <a:spcPts val="0"/>
              </a:spcBef>
              <a:spcAft>
                <a:spcPts val="0"/>
              </a:spcAft>
              <a:buFont typeface="Arial" pitchFamily="34" charset="0"/>
              <a:buChar char="•"/>
              <a:defRPr/>
            </a:pPr>
            <a:r>
              <a:rPr lang="en-US" sz="2000" dirty="0">
                <a:latin typeface="+mn-lt"/>
                <a:cs typeface="+mn-cs"/>
              </a:rPr>
              <a:t>Sector-specific guidance and tools (cement, power)</a:t>
            </a:r>
          </a:p>
          <a:p>
            <a:pPr lvl="2" fontAlgn="auto">
              <a:lnSpc>
                <a:spcPct val="90000"/>
              </a:lnSpc>
              <a:spcBef>
                <a:spcPts val="0"/>
              </a:spcBef>
              <a:spcAft>
                <a:spcPts val="0"/>
              </a:spcAft>
              <a:defRPr/>
            </a:pPr>
            <a:endParaRPr lang="en-US" sz="2000" dirty="0">
              <a:latin typeface="+mn-lt"/>
              <a:cs typeface="+mn-cs"/>
            </a:endParaRPr>
          </a:p>
          <a:p>
            <a:pPr lvl="1" fontAlgn="auto">
              <a:lnSpc>
                <a:spcPct val="90000"/>
              </a:lnSpc>
              <a:spcBef>
                <a:spcPts val="0"/>
              </a:spcBef>
              <a:spcAft>
                <a:spcPts val="0"/>
              </a:spcAft>
              <a:buFont typeface="Arial" pitchFamily="34" charset="0"/>
              <a:buChar char="•"/>
              <a:defRPr/>
            </a:pPr>
            <a:r>
              <a:rPr lang="en-US" sz="2000" b="1" dirty="0">
                <a:latin typeface="+mn-lt"/>
                <a:cs typeface="+mn-cs"/>
              </a:rPr>
              <a:t>Reduction project-level Accounting</a:t>
            </a:r>
          </a:p>
          <a:p>
            <a:pPr lvl="2" fontAlgn="auto">
              <a:lnSpc>
                <a:spcPct val="90000"/>
              </a:lnSpc>
              <a:spcBef>
                <a:spcPts val="0"/>
              </a:spcBef>
              <a:spcAft>
                <a:spcPts val="0"/>
              </a:spcAft>
              <a:buFont typeface="Arial" pitchFamily="34" charset="0"/>
              <a:buChar char="•"/>
              <a:defRPr/>
            </a:pPr>
            <a:r>
              <a:rPr lang="en-US" sz="2000" i="1" dirty="0">
                <a:latin typeface="+mn-lt"/>
                <a:cs typeface="+mn-cs"/>
              </a:rPr>
              <a:t>Project Protocol</a:t>
            </a:r>
          </a:p>
          <a:p>
            <a:pPr lvl="2" fontAlgn="auto">
              <a:lnSpc>
                <a:spcPct val="90000"/>
              </a:lnSpc>
              <a:spcBef>
                <a:spcPts val="0"/>
              </a:spcBef>
              <a:spcAft>
                <a:spcPts val="0"/>
              </a:spcAft>
              <a:buFont typeface="Arial" pitchFamily="34" charset="0"/>
              <a:buChar char="•"/>
              <a:defRPr/>
            </a:pPr>
            <a:r>
              <a:rPr lang="en-US" sz="2000" i="1" dirty="0">
                <a:latin typeface="+mn-lt"/>
                <a:cs typeface="+mn-cs"/>
              </a:rPr>
              <a:t>Supplements</a:t>
            </a:r>
          </a:p>
          <a:p>
            <a:pPr lvl="1" fontAlgn="auto">
              <a:lnSpc>
                <a:spcPct val="90000"/>
              </a:lnSpc>
              <a:spcBef>
                <a:spcPts val="0"/>
              </a:spcBef>
              <a:spcAft>
                <a:spcPts val="0"/>
              </a:spcAft>
              <a:buFont typeface="Arial" pitchFamily="34" charset="0"/>
              <a:buChar char="•"/>
              <a:defRPr/>
            </a:pPr>
            <a:endParaRPr lang="en-US" sz="2000" dirty="0">
              <a:latin typeface="+mn-lt"/>
              <a:cs typeface="+mn-cs"/>
            </a:endParaRPr>
          </a:p>
          <a:p>
            <a:pPr marL="742950" lvl="1" indent="-285750" fontAlgn="auto">
              <a:lnSpc>
                <a:spcPct val="90000"/>
              </a:lnSpc>
              <a:spcBef>
                <a:spcPct val="20000"/>
              </a:spcBef>
              <a:spcAft>
                <a:spcPts val="0"/>
              </a:spcAft>
              <a:buFontTx/>
              <a:buChar char="–"/>
              <a:defRPr/>
            </a:pPr>
            <a:endParaRPr lang="en-US" sz="2000" dirty="0">
              <a:latin typeface="+mn-lt"/>
              <a:cs typeface="+mn-cs"/>
            </a:endParaRPr>
          </a:p>
          <a:p>
            <a:pPr marL="742950" lvl="1" indent="-285750" fontAlgn="auto">
              <a:lnSpc>
                <a:spcPct val="90000"/>
              </a:lnSpc>
              <a:spcBef>
                <a:spcPct val="20000"/>
              </a:spcBef>
              <a:spcAft>
                <a:spcPts val="0"/>
              </a:spcAft>
              <a:buFontTx/>
              <a:buChar char="–"/>
              <a:defRPr/>
            </a:pPr>
            <a:endParaRPr lang="en-US" sz="2000" dirty="0">
              <a:latin typeface="+mn-lt"/>
              <a:cs typeface="+mn-cs"/>
            </a:endParaRPr>
          </a:p>
          <a:p>
            <a:pPr marL="742950" lvl="1" indent="-285750" fontAlgn="auto">
              <a:lnSpc>
                <a:spcPct val="90000"/>
              </a:lnSpc>
              <a:spcBef>
                <a:spcPct val="20000"/>
              </a:spcBef>
              <a:spcAft>
                <a:spcPts val="0"/>
              </a:spcAft>
              <a:buFontTx/>
              <a:buChar char="–"/>
              <a:defRPr/>
            </a:pPr>
            <a:endParaRPr lang="en-US" sz="2000" dirty="0">
              <a:latin typeface="+mn-lt"/>
              <a:cs typeface="+mn-cs"/>
            </a:endParaRPr>
          </a:p>
          <a:p>
            <a:pPr marL="742950" lvl="1" indent="-285750" fontAlgn="auto">
              <a:lnSpc>
                <a:spcPct val="90000"/>
              </a:lnSpc>
              <a:spcBef>
                <a:spcPct val="20000"/>
              </a:spcBef>
              <a:spcAft>
                <a:spcPts val="0"/>
              </a:spcAft>
              <a:buFontTx/>
              <a:buChar char="–"/>
              <a:defRPr/>
            </a:pPr>
            <a:endParaRPr lang="en-US" sz="2000" dirty="0">
              <a:latin typeface="+mn-lt"/>
              <a:cs typeface="+mn-cs"/>
            </a:endParaRPr>
          </a:p>
          <a:p>
            <a:pPr marL="742950" lvl="1" indent="-285750" fontAlgn="auto">
              <a:lnSpc>
                <a:spcPct val="90000"/>
              </a:lnSpc>
              <a:spcBef>
                <a:spcPct val="20000"/>
              </a:spcBef>
              <a:spcAft>
                <a:spcPts val="0"/>
              </a:spcAft>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6200"/>
            <a:ext cx="8305800" cy="1066800"/>
          </a:xfrm>
        </p:spPr>
        <p:txBody>
          <a:bodyPr/>
          <a:lstStyle/>
          <a:p>
            <a:r>
              <a:rPr lang="en-US" sz="4000" smtClean="0">
                <a:solidFill>
                  <a:srgbClr val="FFC000"/>
                </a:solidFill>
              </a:rPr>
              <a:t>Possible corporate accounting procedure for offset credits</a:t>
            </a:r>
          </a:p>
        </p:txBody>
      </p:sp>
      <p:grpSp>
        <p:nvGrpSpPr>
          <p:cNvPr id="2" name="Group 5"/>
          <p:cNvGrpSpPr/>
          <p:nvPr/>
        </p:nvGrpSpPr>
        <p:grpSpPr>
          <a:xfrm>
            <a:off x="2438400" y="1447800"/>
            <a:ext cx="4343400" cy="609600"/>
            <a:chOff x="1094509" y="1524000"/>
            <a:chExt cx="2651139" cy="762000"/>
          </a:xfrm>
          <a:solidFill>
            <a:schemeClr val="tx1"/>
          </a:solidFill>
        </p:grpSpPr>
        <p:sp>
          <p:nvSpPr>
            <p:cNvPr id="7" name="Rectangle 6"/>
            <p:cNvSpPr/>
            <p:nvPr/>
          </p:nvSpPr>
          <p:spPr>
            <a:xfrm>
              <a:off x="1094509" y="1524000"/>
              <a:ext cx="848364" cy="762000"/>
            </a:xfrm>
            <a:prstGeom prst="rect">
              <a:avLst/>
            </a:prstGeom>
            <a:grp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Scope 1</a:t>
              </a:r>
            </a:p>
          </p:txBody>
        </p:sp>
        <p:sp>
          <p:nvSpPr>
            <p:cNvPr id="8" name="Rectangle 7"/>
            <p:cNvSpPr/>
            <p:nvPr/>
          </p:nvSpPr>
          <p:spPr>
            <a:xfrm>
              <a:off x="1942874" y="1524000"/>
              <a:ext cx="919061" cy="762000"/>
            </a:xfrm>
            <a:prstGeom prst="rect">
              <a:avLst/>
            </a:prstGeom>
            <a:grp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Scope 2 </a:t>
              </a:r>
              <a:endParaRPr lang="en-US" sz="2400" b="1" dirty="0"/>
            </a:p>
          </p:txBody>
        </p:sp>
        <p:sp>
          <p:nvSpPr>
            <p:cNvPr id="9" name="Rectangle 8"/>
            <p:cNvSpPr/>
            <p:nvPr/>
          </p:nvSpPr>
          <p:spPr>
            <a:xfrm>
              <a:off x="2861935" y="1524000"/>
              <a:ext cx="883713" cy="762000"/>
            </a:xfrm>
            <a:prstGeom prst="rect">
              <a:avLst/>
            </a:prstGeom>
            <a:grp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Scope 3</a:t>
              </a:r>
            </a:p>
          </p:txBody>
        </p:sp>
      </p:grpSp>
      <p:sp>
        <p:nvSpPr>
          <p:cNvPr id="10" name="Down Arrow 9"/>
          <p:cNvSpPr/>
          <p:nvPr/>
        </p:nvSpPr>
        <p:spPr>
          <a:xfrm>
            <a:off x="2819400" y="2209800"/>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49" name="Rectangle 13"/>
          <p:cNvSpPr>
            <a:spLocks noChangeArrowheads="1"/>
          </p:cNvSpPr>
          <p:nvPr/>
        </p:nvSpPr>
        <p:spPr bwMode="auto">
          <a:xfrm>
            <a:off x="0" y="3048000"/>
            <a:ext cx="1981200" cy="954088"/>
          </a:xfrm>
          <a:prstGeom prst="rect">
            <a:avLst/>
          </a:prstGeom>
          <a:noFill/>
          <a:ln w="9525">
            <a:noFill/>
            <a:miter lim="800000"/>
            <a:headEnd/>
            <a:tailEnd/>
          </a:ln>
        </p:spPr>
        <p:txBody>
          <a:bodyPr>
            <a:spAutoFit/>
          </a:bodyPr>
          <a:lstStyle/>
          <a:p>
            <a:r>
              <a:rPr lang="en-US" sz="2800" b="1">
                <a:latin typeface="Calibri" pitchFamily="34" charset="0"/>
              </a:rPr>
              <a:t>Total emissions = </a:t>
            </a:r>
            <a:endParaRPr lang="en-US" sz="2800">
              <a:latin typeface="Calibri" pitchFamily="34" charset="0"/>
            </a:endParaRPr>
          </a:p>
        </p:txBody>
      </p:sp>
      <p:sp>
        <p:nvSpPr>
          <p:cNvPr id="31750" name="Rectangle 14"/>
          <p:cNvSpPr>
            <a:spLocks noChangeArrowheads="1"/>
          </p:cNvSpPr>
          <p:nvPr/>
        </p:nvSpPr>
        <p:spPr bwMode="auto">
          <a:xfrm>
            <a:off x="3810000" y="3505200"/>
            <a:ext cx="1892300" cy="400050"/>
          </a:xfrm>
          <a:prstGeom prst="rect">
            <a:avLst/>
          </a:prstGeom>
          <a:noFill/>
          <a:ln w="9525">
            <a:noFill/>
            <a:miter lim="800000"/>
            <a:headEnd/>
            <a:tailEnd/>
          </a:ln>
        </p:spPr>
        <p:txBody>
          <a:bodyPr wrap="none">
            <a:spAutoFit/>
          </a:bodyPr>
          <a:lstStyle/>
          <a:p>
            <a:r>
              <a:rPr lang="en-US" sz="2000" b="1">
                <a:latin typeface="Calibri" pitchFamily="34" charset="0"/>
              </a:rPr>
              <a:t>50 tons CO2e  + </a:t>
            </a:r>
            <a:endParaRPr lang="en-US" sz="2000">
              <a:latin typeface="Calibri" pitchFamily="34" charset="0"/>
            </a:endParaRPr>
          </a:p>
        </p:txBody>
      </p:sp>
      <p:sp>
        <p:nvSpPr>
          <p:cNvPr id="31751" name="Rectangle 15"/>
          <p:cNvSpPr>
            <a:spLocks noChangeArrowheads="1"/>
          </p:cNvSpPr>
          <p:nvPr/>
        </p:nvSpPr>
        <p:spPr bwMode="auto">
          <a:xfrm>
            <a:off x="2057400" y="3505200"/>
            <a:ext cx="1892300" cy="400050"/>
          </a:xfrm>
          <a:prstGeom prst="rect">
            <a:avLst/>
          </a:prstGeom>
          <a:noFill/>
          <a:ln w="9525">
            <a:noFill/>
            <a:miter lim="800000"/>
            <a:headEnd/>
            <a:tailEnd/>
          </a:ln>
        </p:spPr>
        <p:txBody>
          <a:bodyPr wrap="none">
            <a:spAutoFit/>
          </a:bodyPr>
          <a:lstStyle/>
          <a:p>
            <a:r>
              <a:rPr lang="en-US" sz="2000" b="1">
                <a:latin typeface="Calibri" pitchFamily="34" charset="0"/>
              </a:rPr>
              <a:t>30 tons CO2e   +</a:t>
            </a:r>
            <a:endParaRPr lang="en-US" sz="2000">
              <a:latin typeface="Calibri" pitchFamily="34" charset="0"/>
            </a:endParaRPr>
          </a:p>
        </p:txBody>
      </p:sp>
      <p:sp>
        <p:nvSpPr>
          <p:cNvPr id="31752" name="Rectangle 16"/>
          <p:cNvSpPr>
            <a:spLocks noChangeArrowheads="1"/>
          </p:cNvSpPr>
          <p:nvPr/>
        </p:nvSpPr>
        <p:spPr bwMode="auto">
          <a:xfrm>
            <a:off x="5562600" y="3505200"/>
            <a:ext cx="2022475" cy="400050"/>
          </a:xfrm>
          <a:prstGeom prst="rect">
            <a:avLst/>
          </a:prstGeom>
          <a:noFill/>
          <a:ln w="9525">
            <a:noFill/>
            <a:miter lim="800000"/>
            <a:headEnd/>
            <a:tailEnd/>
          </a:ln>
        </p:spPr>
        <p:txBody>
          <a:bodyPr wrap="none">
            <a:spAutoFit/>
          </a:bodyPr>
          <a:lstStyle/>
          <a:p>
            <a:r>
              <a:rPr lang="en-US" sz="2000" b="1">
                <a:latin typeface="Calibri" pitchFamily="34" charset="0"/>
              </a:rPr>
              <a:t>125 tons CO2e  = </a:t>
            </a:r>
            <a:endParaRPr lang="en-US" sz="2000">
              <a:latin typeface="Calibri" pitchFamily="34" charset="0"/>
            </a:endParaRPr>
          </a:p>
        </p:txBody>
      </p:sp>
      <p:sp>
        <p:nvSpPr>
          <p:cNvPr id="31753" name="Rectangle 19"/>
          <p:cNvSpPr>
            <a:spLocks noChangeArrowheads="1"/>
          </p:cNvSpPr>
          <p:nvPr/>
        </p:nvSpPr>
        <p:spPr bwMode="auto">
          <a:xfrm>
            <a:off x="7239000" y="2971800"/>
            <a:ext cx="1752600" cy="954088"/>
          </a:xfrm>
          <a:prstGeom prst="rect">
            <a:avLst/>
          </a:prstGeom>
          <a:noFill/>
          <a:ln w="9525">
            <a:noFill/>
            <a:miter lim="800000"/>
            <a:headEnd/>
            <a:tailEnd/>
          </a:ln>
        </p:spPr>
        <p:txBody>
          <a:bodyPr>
            <a:spAutoFit/>
          </a:bodyPr>
          <a:lstStyle/>
          <a:p>
            <a:pPr algn="r"/>
            <a:r>
              <a:rPr lang="en-US" sz="2800" b="1">
                <a:latin typeface="Calibri" pitchFamily="34" charset="0"/>
              </a:rPr>
              <a:t>205 tons    CO2e</a:t>
            </a:r>
            <a:endParaRPr lang="en-US" sz="2800">
              <a:latin typeface="Calibri" pitchFamily="34" charset="0"/>
            </a:endParaRPr>
          </a:p>
        </p:txBody>
      </p:sp>
      <p:sp>
        <p:nvSpPr>
          <p:cNvPr id="21" name="Rectangle 20"/>
          <p:cNvSpPr/>
          <p:nvPr/>
        </p:nvSpPr>
        <p:spPr>
          <a:xfrm>
            <a:off x="0" y="4419600"/>
            <a:ext cx="5410200" cy="954088"/>
          </a:xfrm>
          <a:prstGeom prst="rect">
            <a:avLst/>
          </a:prstGeom>
        </p:spPr>
        <p:txBody>
          <a:bodyPr>
            <a:spAutoFit/>
          </a:bodyPr>
          <a:lstStyle/>
          <a:p>
            <a:pPr fontAlgn="auto">
              <a:spcBef>
                <a:spcPts val="0"/>
              </a:spcBef>
              <a:spcAft>
                <a:spcPts val="0"/>
              </a:spcAft>
              <a:defRPr/>
            </a:pPr>
            <a:r>
              <a:rPr lang="en-US" sz="2800" b="1" dirty="0">
                <a:latin typeface="+mn-lt"/>
                <a:cs typeface="+mn-cs"/>
              </a:rPr>
              <a:t>Offsets for all scopes’ total		</a:t>
            </a:r>
            <a:endParaRPr lang="en-US" sz="2800" dirty="0">
              <a:solidFill>
                <a:schemeClr val="bg2">
                  <a:lumMod val="60000"/>
                  <a:lumOff val="40000"/>
                </a:schemeClr>
              </a:solidFill>
              <a:latin typeface="+mn-lt"/>
              <a:cs typeface="+mn-cs"/>
            </a:endParaRPr>
          </a:p>
        </p:txBody>
      </p:sp>
      <p:sp>
        <p:nvSpPr>
          <p:cNvPr id="22" name="Rectangle 21"/>
          <p:cNvSpPr/>
          <p:nvPr/>
        </p:nvSpPr>
        <p:spPr>
          <a:xfrm>
            <a:off x="0" y="5410200"/>
            <a:ext cx="9144000" cy="1384300"/>
          </a:xfrm>
          <a:prstGeom prst="rect">
            <a:avLst/>
          </a:prstGeom>
        </p:spPr>
        <p:txBody>
          <a:bodyPr>
            <a:spAutoFit/>
          </a:bodyPr>
          <a:lstStyle/>
          <a:p>
            <a:pPr fontAlgn="auto">
              <a:spcBef>
                <a:spcPts val="0"/>
              </a:spcBef>
              <a:spcAft>
                <a:spcPts val="0"/>
              </a:spcAft>
              <a:defRPr/>
            </a:pPr>
            <a:r>
              <a:rPr lang="en-US" sz="2800" b="1" dirty="0">
                <a:latin typeface="+mn-lt"/>
                <a:cs typeface="+mn-cs"/>
              </a:rPr>
              <a:t>Offsets for specific scopes’ total</a:t>
            </a:r>
            <a:r>
              <a:rPr lang="en-US" sz="2800" b="1" dirty="0">
                <a:solidFill>
                  <a:schemeClr val="bg2">
                    <a:lumMod val="60000"/>
                    <a:lumOff val="40000"/>
                  </a:schemeClr>
                </a:solidFill>
                <a:latin typeface="+mn-lt"/>
                <a:cs typeface="+mn-cs"/>
              </a:rPr>
              <a:t> 	           30 tons of offsets</a:t>
            </a:r>
            <a:endParaRPr lang="en-US" sz="2800" b="1" dirty="0">
              <a:latin typeface="+mn-lt"/>
              <a:cs typeface="+mn-cs"/>
            </a:endParaRPr>
          </a:p>
          <a:p>
            <a:pPr fontAlgn="auto">
              <a:spcBef>
                <a:spcPts val="0"/>
              </a:spcBef>
              <a:spcAft>
                <a:spcPts val="0"/>
              </a:spcAft>
              <a:defRPr/>
            </a:pPr>
            <a:r>
              <a:rPr lang="en-US" sz="2800" b="1" dirty="0">
                <a:latin typeface="+mn-lt"/>
                <a:cs typeface="+mn-cs"/>
              </a:rPr>
              <a:t>						</a:t>
            </a:r>
            <a:r>
              <a:rPr lang="en-US" sz="2800" b="1" dirty="0">
                <a:solidFill>
                  <a:schemeClr val="bg2">
                    <a:lumMod val="60000"/>
                    <a:lumOff val="40000"/>
                  </a:schemeClr>
                </a:solidFill>
                <a:latin typeface="+mn-lt"/>
                <a:cs typeface="+mn-cs"/>
              </a:rPr>
              <a:t>           50 tons of offsets</a:t>
            </a:r>
          </a:p>
          <a:p>
            <a:pPr fontAlgn="auto">
              <a:spcBef>
                <a:spcPts val="0"/>
              </a:spcBef>
              <a:spcAft>
                <a:spcPts val="0"/>
              </a:spcAft>
              <a:defRPr/>
            </a:pPr>
            <a:r>
              <a:rPr lang="en-US" sz="2800" b="1" dirty="0">
                <a:latin typeface="+mn-lt"/>
                <a:cs typeface="+mn-cs"/>
              </a:rPr>
              <a:t>					</a:t>
            </a:r>
            <a:endParaRPr lang="en-US" sz="2800" dirty="0">
              <a:latin typeface="+mn-lt"/>
              <a:cs typeface="+mn-cs"/>
            </a:endParaRPr>
          </a:p>
        </p:txBody>
      </p:sp>
      <p:sp>
        <p:nvSpPr>
          <p:cNvPr id="23" name="Down Arrow 22"/>
          <p:cNvSpPr/>
          <p:nvPr/>
        </p:nvSpPr>
        <p:spPr>
          <a:xfrm>
            <a:off x="4267200" y="2209800"/>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Down Arrow 23"/>
          <p:cNvSpPr/>
          <p:nvPr/>
        </p:nvSpPr>
        <p:spPr>
          <a:xfrm>
            <a:off x="5715000" y="2209800"/>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6172200" y="4419600"/>
            <a:ext cx="2938463" cy="523875"/>
          </a:xfrm>
          <a:prstGeom prst="rect">
            <a:avLst/>
          </a:prstGeom>
        </p:spPr>
        <p:txBody>
          <a:bodyPr wrap="none">
            <a:spAutoFit/>
          </a:bodyPr>
          <a:lstStyle/>
          <a:p>
            <a:pPr fontAlgn="auto">
              <a:spcBef>
                <a:spcPts val="0"/>
              </a:spcBef>
              <a:spcAft>
                <a:spcPts val="0"/>
              </a:spcAft>
              <a:defRPr/>
            </a:pPr>
            <a:r>
              <a:rPr lang="en-US" sz="2800" b="1" dirty="0">
                <a:solidFill>
                  <a:schemeClr val="bg2">
                    <a:lumMod val="60000"/>
                    <a:lumOff val="40000"/>
                  </a:schemeClr>
                </a:solidFill>
                <a:latin typeface="+mn-lt"/>
                <a:cs typeface="+mn-cs"/>
                <a:sym typeface="Wingdings" pitchFamily="2" charset="2"/>
              </a:rPr>
              <a:t>205 tons of offsets</a:t>
            </a:r>
            <a:endParaRPr lang="en-US" sz="2800" dirty="0">
              <a:latin typeface="+mn-lt"/>
              <a:cs typeface="+mn-cs"/>
            </a:endParaRPr>
          </a:p>
        </p:txBody>
      </p:sp>
      <p:grpSp>
        <p:nvGrpSpPr>
          <p:cNvPr id="18" name="Group 6"/>
          <p:cNvGrpSpPr>
            <a:grpSpLocks/>
          </p:cNvGrpSpPr>
          <p:nvPr/>
        </p:nvGrpSpPr>
        <p:grpSpPr bwMode="auto">
          <a:xfrm>
            <a:off x="6781800" y="6248400"/>
            <a:ext cx="1700213" cy="301625"/>
            <a:chOff x="6656405" y="6248365"/>
            <a:chExt cx="2446680" cy="530221"/>
          </a:xfrm>
        </p:grpSpPr>
        <p:grpSp>
          <p:nvGrpSpPr>
            <p:cNvPr id="19" name="Group 40"/>
            <p:cNvGrpSpPr>
              <a:grpSpLocks/>
            </p:cNvGrpSpPr>
            <p:nvPr/>
          </p:nvGrpSpPr>
          <p:grpSpPr bwMode="auto">
            <a:xfrm>
              <a:off x="6656405" y="6248365"/>
              <a:ext cx="533403" cy="530221"/>
              <a:chOff x="2383" y="3438"/>
              <a:chExt cx="396" cy="394"/>
            </a:xfrm>
          </p:grpSpPr>
          <p:sp>
            <p:nvSpPr>
              <p:cNvPr id="26"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7"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8"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9"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3"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4"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5"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8"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9"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2"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3"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6"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7"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8"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9"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0"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2"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3"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4"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5"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6"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20"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txBox="1">
            <a:spLocks/>
          </p:cNvSpPr>
          <p:nvPr/>
        </p:nvSpPr>
        <p:spPr>
          <a:xfrm>
            <a:off x="0" y="0"/>
            <a:ext cx="8915400" cy="838200"/>
          </a:xfrm>
          <a:prstGeom prst="rect">
            <a:avLst/>
          </a:prstGeom>
        </p:spPr>
        <p:txBody>
          <a:bodyPr anchor="ctr">
            <a:normAutofit/>
          </a:bodyPr>
          <a:lstStyle/>
          <a:p>
            <a:pPr fontAlgn="auto">
              <a:spcAft>
                <a:spcPts val="0"/>
              </a:spcAft>
              <a:defRPr/>
            </a:pPr>
            <a:r>
              <a:rPr lang="en-US" sz="4000" dirty="0">
                <a:solidFill>
                  <a:srgbClr val="FFC000"/>
                </a:solidFill>
                <a:latin typeface="+mj-lt"/>
                <a:ea typeface="+mj-ea"/>
                <a:cs typeface="+mj-cs"/>
              </a:rPr>
              <a:t>“Double counting” concerns</a:t>
            </a:r>
          </a:p>
        </p:txBody>
      </p:sp>
      <p:sp>
        <p:nvSpPr>
          <p:cNvPr id="59" name="Rectangle 58"/>
          <p:cNvSpPr>
            <a:spLocks noChangeArrowheads="1"/>
          </p:cNvSpPr>
          <p:nvPr/>
        </p:nvSpPr>
        <p:spPr bwMode="auto">
          <a:xfrm>
            <a:off x="1905000" y="914400"/>
            <a:ext cx="5638800" cy="1570038"/>
          </a:xfrm>
          <a:prstGeom prst="rect">
            <a:avLst/>
          </a:prstGeom>
          <a:noFill/>
          <a:ln w="9525">
            <a:noFill/>
            <a:miter lim="800000"/>
            <a:headEnd/>
            <a:tailEnd/>
          </a:ln>
        </p:spPr>
        <p:txBody>
          <a:bodyPr>
            <a:spAutoFit/>
          </a:bodyPr>
          <a:lstStyle/>
          <a:p>
            <a:pPr>
              <a:buFont typeface="Arial" pitchFamily="34" charset="0"/>
              <a:buChar char="•"/>
            </a:pPr>
            <a:r>
              <a:rPr lang="en-US" sz="3200">
                <a:latin typeface="Calibri" pitchFamily="34" charset="0"/>
              </a:rPr>
              <a:t> Emissions rate</a:t>
            </a:r>
          </a:p>
          <a:p>
            <a:pPr>
              <a:buFont typeface="Arial" pitchFamily="34" charset="0"/>
              <a:buChar char="•"/>
            </a:pPr>
            <a:r>
              <a:rPr lang="en-US" sz="3200">
                <a:latin typeface="Calibri" pitchFamily="34" charset="0"/>
              </a:rPr>
              <a:t> Ownership of the offset</a:t>
            </a:r>
          </a:p>
          <a:p>
            <a:pPr>
              <a:buFont typeface="Arial" pitchFamily="34" charset="0"/>
              <a:buChar char="•"/>
            </a:pPr>
            <a:r>
              <a:rPr lang="en-US" sz="3200">
                <a:latin typeface="Calibri" pitchFamily="34" charset="0"/>
              </a:rPr>
              <a:t> Fossil generators’ scope 1</a:t>
            </a:r>
          </a:p>
        </p:txBody>
      </p:sp>
      <p:grpSp>
        <p:nvGrpSpPr>
          <p:cNvPr id="32772" name="Group 111"/>
          <p:cNvGrpSpPr>
            <a:grpSpLocks/>
          </p:cNvGrpSpPr>
          <p:nvPr/>
        </p:nvGrpSpPr>
        <p:grpSpPr bwMode="auto">
          <a:xfrm>
            <a:off x="304800" y="3041650"/>
            <a:ext cx="8839200" cy="3816350"/>
            <a:chOff x="304800" y="1981200"/>
            <a:chExt cx="9037120" cy="4876800"/>
          </a:xfrm>
        </p:grpSpPr>
        <p:sp>
          <p:nvSpPr>
            <p:cNvPr id="32773" name="Rectangle 59"/>
            <p:cNvSpPr>
              <a:spLocks noChangeArrowheads="1"/>
            </p:cNvSpPr>
            <p:nvPr/>
          </p:nvSpPr>
          <p:spPr bwMode="auto">
            <a:xfrm>
              <a:off x="8089143" y="5884333"/>
              <a:ext cx="1252777" cy="469900"/>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32774" name="Rectangle 25"/>
            <p:cNvSpPr>
              <a:spLocks noChangeArrowheads="1"/>
            </p:cNvSpPr>
            <p:nvPr/>
          </p:nvSpPr>
          <p:spPr bwMode="auto">
            <a:xfrm>
              <a:off x="8059616" y="6372151"/>
              <a:ext cx="1282304" cy="485849"/>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32775" name="Group 87"/>
            <p:cNvGrpSpPr>
              <a:grpSpLocks/>
            </p:cNvGrpSpPr>
            <p:nvPr/>
          </p:nvGrpSpPr>
          <p:grpSpPr bwMode="auto">
            <a:xfrm>
              <a:off x="7315314" y="3399943"/>
              <a:ext cx="1447686" cy="1172055"/>
              <a:chOff x="5827854" y="1323568"/>
              <a:chExt cx="1219200" cy="1508157"/>
            </a:xfrm>
          </p:grpSpPr>
          <p:sp>
            <p:nvSpPr>
              <p:cNvPr id="63" name="Rectangle 62"/>
              <p:cNvSpPr/>
              <p:nvPr/>
            </p:nvSpPr>
            <p:spPr>
              <a:xfrm>
                <a:off x="5827368" y="1322619"/>
                <a:ext cx="1219259" cy="1219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89"/>
              <p:cNvGrpSpPr/>
              <p:nvPr/>
            </p:nvGrpSpPr>
            <p:grpSpPr>
              <a:xfrm>
                <a:off x="6085847" y="1635298"/>
                <a:ext cx="579376" cy="1196422"/>
                <a:chOff x="4688825" y="4428083"/>
                <a:chExt cx="471286" cy="1234198"/>
              </a:xfrm>
              <a:solidFill>
                <a:schemeClr val="bg1"/>
              </a:solidFill>
            </p:grpSpPr>
            <p:sp>
              <p:nvSpPr>
                <p:cNvPr id="66" name="AutoShape 19"/>
                <p:cNvSpPr>
                  <a:spLocks noChangeArrowheads="1"/>
                </p:cNvSpPr>
                <p:nvPr/>
              </p:nvSpPr>
              <p:spPr bwMode="auto">
                <a:xfrm rot="4168849">
                  <a:off x="4594610" y="4562521"/>
                  <a:ext cx="558751" cy="2898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7" name="AutoShape 20"/>
                <p:cNvSpPr>
                  <a:spLocks noChangeArrowheads="1"/>
                </p:cNvSpPr>
                <p:nvPr/>
              </p:nvSpPr>
              <p:spPr bwMode="auto">
                <a:xfrm rot="18810896">
                  <a:off x="4615424" y="4892336"/>
                  <a:ext cx="490041"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8" name="AutoShape 21"/>
                <p:cNvSpPr>
                  <a:spLocks noChangeArrowheads="1"/>
                </p:cNvSpPr>
                <p:nvPr/>
              </p:nvSpPr>
              <p:spPr bwMode="auto">
                <a:xfrm rot="9468224">
                  <a:off x="4931039" y="4436912"/>
                  <a:ext cx="229072" cy="60427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9" name="Rectangle 68"/>
                <p:cNvSpPr>
                  <a:spLocks noChangeArrowheads="1"/>
                </p:cNvSpPr>
                <p:nvPr/>
              </p:nvSpPr>
              <p:spPr bwMode="auto">
                <a:xfrm>
                  <a:off x="4875007" y="4906355"/>
                  <a:ext cx="123968" cy="755926"/>
                </a:xfrm>
                <a:prstGeom prst="rect">
                  <a:avLst/>
                </a:pr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nvGrpSpPr>
            <p:cNvPr id="5" name="Group 89"/>
            <p:cNvGrpSpPr/>
            <p:nvPr/>
          </p:nvGrpSpPr>
          <p:grpSpPr>
            <a:xfrm>
              <a:off x="5458047" y="2804007"/>
              <a:ext cx="804270" cy="906563"/>
              <a:chOff x="4818237" y="3756964"/>
              <a:chExt cx="550970" cy="1203362"/>
            </a:xfrm>
            <a:solidFill>
              <a:schemeClr val="bg1"/>
            </a:solidFill>
          </p:grpSpPr>
          <p:sp>
            <p:nvSpPr>
              <p:cNvPr id="73" name="AutoShape 19"/>
              <p:cNvSpPr>
                <a:spLocks noChangeArrowheads="1"/>
              </p:cNvSpPr>
              <p:nvPr/>
            </p:nvSpPr>
            <p:spPr bwMode="auto">
              <a:xfrm rot="4168849">
                <a:off x="4727942" y="3891401"/>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4" name="AutoShape 20"/>
              <p:cNvSpPr>
                <a:spLocks noChangeArrowheads="1"/>
              </p:cNvSpPr>
              <p:nvPr/>
            </p:nvSpPr>
            <p:spPr bwMode="auto">
              <a:xfrm rot="18810896">
                <a:off x="4744837" y="4162162"/>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5" name="AutoShape 21"/>
              <p:cNvSpPr>
                <a:spLocks noChangeArrowheads="1"/>
              </p:cNvSpPr>
              <p:nvPr/>
            </p:nvSpPr>
            <p:spPr bwMode="auto">
              <a:xfrm rot="9468224">
                <a:off x="5102071" y="3780485"/>
                <a:ext cx="267136" cy="539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6" name="Rectangle 75"/>
              <p:cNvSpPr>
                <a:spLocks noChangeArrowheads="1"/>
              </p:cNvSpPr>
              <p:nvPr/>
            </p:nvSpPr>
            <p:spPr bwMode="auto">
              <a:xfrm>
                <a:off x="5042286" y="4204400"/>
                <a:ext cx="123968" cy="755926"/>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pic>
          <p:nvPicPr>
            <p:cNvPr id="32777" name="Picture 2"/>
            <p:cNvPicPr>
              <a:picLocks noChangeAspect="1" noChangeArrowheads="1"/>
            </p:cNvPicPr>
            <p:nvPr/>
          </p:nvPicPr>
          <p:blipFill>
            <a:blip r:embed="rId3" cstate="print"/>
            <a:srcRect/>
            <a:stretch>
              <a:fillRect/>
            </a:stretch>
          </p:blipFill>
          <p:spPr bwMode="auto">
            <a:xfrm>
              <a:off x="1143000" y="3886200"/>
              <a:ext cx="1295400" cy="709800"/>
            </a:xfrm>
            <a:prstGeom prst="rect">
              <a:avLst/>
            </a:prstGeom>
            <a:noFill/>
            <a:ln w="9525">
              <a:noFill/>
              <a:miter lim="800000"/>
              <a:headEnd/>
              <a:tailEnd/>
            </a:ln>
          </p:spPr>
        </p:pic>
        <p:sp>
          <p:nvSpPr>
            <p:cNvPr id="78" name="Oval 7"/>
            <p:cNvSpPr>
              <a:spLocks noChangeArrowheads="1"/>
            </p:cNvSpPr>
            <p:nvPr/>
          </p:nvSpPr>
          <p:spPr bwMode="auto">
            <a:xfrm>
              <a:off x="2666332" y="3886074"/>
              <a:ext cx="4163112" cy="1570151"/>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32779" name="AutoShape 8"/>
            <p:cNvCxnSpPr>
              <a:cxnSpLocks noChangeShapeType="1"/>
            </p:cNvCxnSpPr>
            <p:nvPr/>
          </p:nvCxnSpPr>
          <p:spPr bwMode="auto">
            <a:xfrm flipV="1">
              <a:off x="1828800" y="4995336"/>
              <a:ext cx="1750869" cy="743297"/>
            </a:xfrm>
            <a:prstGeom prst="straightConnector1">
              <a:avLst/>
            </a:prstGeom>
            <a:noFill/>
            <a:ln w="57150">
              <a:solidFill>
                <a:schemeClr val="tx1"/>
              </a:solidFill>
              <a:round/>
              <a:headEnd/>
              <a:tailEnd type="triangle" w="med" len="med"/>
            </a:ln>
          </p:spPr>
        </p:cxnSp>
        <p:cxnSp>
          <p:nvCxnSpPr>
            <p:cNvPr id="32780" name="AutoShape 11"/>
            <p:cNvCxnSpPr>
              <a:cxnSpLocks noChangeShapeType="1"/>
            </p:cNvCxnSpPr>
            <p:nvPr/>
          </p:nvCxnSpPr>
          <p:spPr bwMode="auto">
            <a:xfrm flipV="1">
              <a:off x="1676400" y="5105400"/>
              <a:ext cx="2153787" cy="990600"/>
            </a:xfrm>
            <a:prstGeom prst="straightConnector1">
              <a:avLst/>
            </a:prstGeom>
            <a:noFill/>
            <a:ln w="57150">
              <a:solidFill>
                <a:srgbClr val="00B0F0"/>
              </a:solidFill>
              <a:round/>
              <a:headEnd/>
              <a:tailEnd type="triangle" w="med" len="med"/>
            </a:ln>
          </p:spPr>
        </p:cxnSp>
        <p:cxnSp>
          <p:nvCxnSpPr>
            <p:cNvPr id="32781" name="AutoShape 9"/>
            <p:cNvCxnSpPr>
              <a:cxnSpLocks noChangeShapeType="1"/>
            </p:cNvCxnSpPr>
            <p:nvPr/>
          </p:nvCxnSpPr>
          <p:spPr bwMode="auto">
            <a:xfrm>
              <a:off x="2514600" y="4343400"/>
              <a:ext cx="838200" cy="76200"/>
            </a:xfrm>
            <a:prstGeom prst="straightConnector1">
              <a:avLst/>
            </a:prstGeom>
            <a:noFill/>
            <a:ln w="57150">
              <a:solidFill>
                <a:schemeClr val="tx1"/>
              </a:solidFill>
              <a:round/>
              <a:headEnd/>
              <a:tailEnd type="triangle" w="med" len="med"/>
            </a:ln>
          </p:spPr>
        </p:cxnSp>
        <p:cxnSp>
          <p:nvCxnSpPr>
            <p:cNvPr id="32782" name="AutoShape 12"/>
            <p:cNvCxnSpPr>
              <a:cxnSpLocks noChangeShapeType="1"/>
            </p:cNvCxnSpPr>
            <p:nvPr/>
          </p:nvCxnSpPr>
          <p:spPr bwMode="auto">
            <a:xfrm>
              <a:off x="2362200" y="4495800"/>
              <a:ext cx="838200" cy="76200"/>
            </a:xfrm>
            <a:prstGeom prst="straightConnector1">
              <a:avLst/>
            </a:prstGeom>
            <a:noFill/>
            <a:ln w="57150">
              <a:solidFill>
                <a:srgbClr val="00B0F0"/>
              </a:solidFill>
              <a:round/>
              <a:headEnd/>
              <a:tailEnd type="triangle" w="med" len="med"/>
            </a:ln>
          </p:spPr>
        </p:cxnSp>
        <p:grpSp>
          <p:nvGrpSpPr>
            <p:cNvPr id="32783" name="Group 87"/>
            <p:cNvGrpSpPr>
              <a:grpSpLocks/>
            </p:cNvGrpSpPr>
            <p:nvPr/>
          </p:nvGrpSpPr>
          <p:grpSpPr bwMode="auto">
            <a:xfrm rot="809381">
              <a:off x="5958908" y="4196114"/>
              <a:ext cx="1846305" cy="590344"/>
              <a:chOff x="4419600" y="2048072"/>
              <a:chExt cx="1676400" cy="847528"/>
            </a:xfrm>
          </p:grpSpPr>
          <p:cxnSp>
            <p:nvCxnSpPr>
              <p:cNvPr id="32801" name="AutoShape 10"/>
              <p:cNvCxnSpPr>
                <a:cxnSpLocks noChangeShapeType="1"/>
              </p:cNvCxnSpPr>
              <p:nvPr/>
            </p:nvCxnSpPr>
            <p:spPr bwMode="auto">
              <a:xfrm rot="10800000" flipV="1">
                <a:off x="4419600" y="2048072"/>
                <a:ext cx="1524000" cy="638646"/>
              </a:xfrm>
              <a:prstGeom prst="straightConnector1">
                <a:avLst/>
              </a:prstGeom>
              <a:noFill/>
              <a:ln w="57150">
                <a:solidFill>
                  <a:schemeClr val="tx1"/>
                </a:solidFill>
                <a:round/>
                <a:headEnd/>
                <a:tailEnd type="triangle" w="med" len="med"/>
              </a:ln>
            </p:spPr>
          </p:cxnSp>
          <p:cxnSp>
            <p:nvCxnSpPr>
              <p:cNvPr id="32802" name="AutoShape 13"/>
              <p:cNvCxnSpPr>
                <a:cxnSpLocks noChangeShapeType="1"/>
              </p:cNvCxnSpPr>
              <p:nvPr/>
            </p:nvCxnSpPr>
            <p:spPr bwMode="auto">
              <a:xfrm rot="10800000" flipV="1">
                <a:off x="4572000" y="2276672"/>
                <a:ext cx="1524000" cy="618928"/>
              </a:xfrm>
              <a:prstGeom prst="straightConnector1">
                <a:avLst/>
              </a:prstGeom>
              <a:noFill/>
              <a:ln w="57150">
                <a:solidFill>
                  <a:srgbClr val="00B0F0"/>
                </a:solidFill>
                <a:round/>
                <a:headEnd/>
                <a:tailEnd type="triangle" w="med" len="med"/>
              </a:ln>
            </p:spPr>
          </p:cxnSp>
        </p:grpSp>
        <p:sp>
          <p:nvSpPr>
            <p:cNvPr id="32784" name="Rectangle 85"/>
            <p:cNvSpPr>
              <a:spLocks noChangeArrowheads="1"/>
            </p:cNvSpPr>
            <p:nvPr/>
          </p:nvSpPr>
          <p:spPr bwMode="auto">
            <a:xfrm>
              <a:off x="8229600" y="4191000"/>
              <a:ext cx="1112320" cy="639373"/>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grpSp>
          <p:nvGrpSpPr>
            <p:cNvPr id="7" name="Group 59"/>
            <p:cNvGrpSpPr/>
            <p:nvPr/>
          </p:nvGrpSpPr>
          <p:grpSpPr>
            <a:xfrm>
              <a:off x="1219200" y="4572000"/>
              <a:ext cx="1371600" cy="457200"/>
              <a:chOff x="1295400" y="3505200"/>
              <a:chExt cx="914400" cy="381000"/>
            </a:xfrm>
            <a:solidFill>
              <a:schemeClr val="bg1"/>
            </a:solidFill>
          </p:grpSpPr>
          <p:sp>
            <p:nvSpPr>
              <p:cNvPr id="88" name="Rectangle 25"/>
              <p:cNvSpPr>
                <a:spLocks noChangeArrowheads="1"/>
              </p:cNvSpPr>
              <p:nvPr/>
            </p:nvSpPr>
            <p:spPr bwMode="auto">
              <a:xfrm>
                <a:off x="1295400" y="3733800"/>
                <a:ext cx="838200" cy="1524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89" name="Rectangle 25"/>
              <p:cNvSpPr>
                <a:spLocks noChangeArrowheads="1"/>
              </p:cNvSpPr>
              <p:nvPr/>
            </p:nvSpPr>
            <p:spPr bwMode="auto">
              <a:xfrm>
                <a:off x="1295400" y="3505200"/>
                <a:ext cx="914400"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8" name="Group 62"/>
            <p:cNvGrpSpPr/>
            <p:nvPr/>
          </p:nvGrpSpPr>
          <p:grpSpPr>
            <a:xfrm>
              <a:off x="609600" y="6079069"/>
              <a:ext cx="1954479" cy="584203"/>
              <a:chOff x="984562" y="5329265"/>
              <a:chExt cx="1465861" cy="775469"/>
            </a:xfrm>
            <a:solidFill>
              <a:schemeClr val="bg1"/>
            </a:solidFill>
          </p:grpSpPr>
          <p:sp>
            <p:nvSpPr>
              <p:cNvPr id="91" name="Rectangle 90"/>
              <p:cNvSpPr>
                <a:spLocks noChangeArrowheads="1"/>
              </p:cNvSpPr>
              <p:nvPr/>
            </p:nvSpPr>
            <p:spPr bwMode="auto">
              <a:xfrm>
                <a:off x="984562" y="5329265"/>
                <a:ext cx="914401"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92" name="Rectangle 25"/>
              <p:cNvSpPr>
                <a:spLocks noChangeArrowheads="1"/>
              </p:cNvSpPr>
              <p:nvPr/>
            </p:nvSpPr>
            <p:spPr bwMode="auto">
              <a:xfrm>
                <a:off x="984562" y="5856127"/>
                <a:ext cx="1465861" cy="248607"/>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sp>
          <p:nvSpPr>
            <p:cNvPr id="32787" name="Rectangle 25"/>
            <p:cNvSpPr>
              <a:spLocks noChangeArrowheads="1"/>
            </p:cNvSpPr>
            <p:nvPr/>
          </p:nvSpPr>
          <p:spPr bwMode="auto">
            <a:xfrm>
              <a:off x="8001000" y="4648200"/>
              <a:ext cx="1334783" cy="511496"/>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32788" name="Group 83"/>
            <p:cNvGrpSpPr>
              <a:grpSpLocks/>
            </p:cNvGrpSpPr>
            <p:nvPr/>
          </p:nvGrpSpPr>
          <p:grpSpPr bwMode="auto">
            <a:xfrm rot="2603415">
              <a:off x="5905371" y="5094030"/>
              <a:ext cx="1905257" cy="626044"/>
              <a:chOff x="4572000" y="3200401"/>
              <a:chExt cx="1447800" cy="761999"/>
            </a:xfrm>
          </p:grpSpPr>
          <p:cxnSp>
            <p:nvCxnSpPr>
              <p:cNvPr id="32799" name="AutoShape 10"/>
              <p:cNvCxnSpPr>
                <a:cxnSpLocks noChangeShapeType="1"/>
              </p:cNvCxnSpPr>
              <p:nvPr/>
            </p:nvCxnSpPr>
            <p:spPr bwMode="auto">
              <a:xfrm rot="10800000" flipV="1">
                <a:off x="4572000" y="3200401"/>
                <a:ext cx="1371600" cy="553117"/>
              </a:xfrm>
              <a:prstGeom prst="straightConnector1">
                <a:avLst/>
              </a:prstGeom>
              <a:noFill/>
              <a:ln w="57150">
                <a:solidFill>
                  <a:schemeClr val="tx1"/>
                </a:solidFill>
                <a:round/>
                <a:headEnd/>
                <a:tailEnd type="triangle" w="med" len="med"/>
              </a:ln>
            </p:spPr>
          </p:cxnSp>
          <p:cxnSp>
            <p:nvCxnSpPr>
              <p:cNvPr id="32800" name="AutoShape 13"/>
              <p:cNvCxnSpPr>
                <a:cxnSpLocks noChangeShapeType="1"/>
              </p:cNvCxnSpPr>
              <p:nvPr/>
            </p:nvCxnSpPr>
            <p:spPr bwMode="auto">
              <a:xfrm rot="10800000" flipV="1">
                <a:off x="4724400" y="3429000"/>
                <a:ext cx="1295400" cy="533400"/>
              </a:xfrm>
              <a:prstGeom prst="straightConnector1">
                <a:avLst/>
              </a:prstGeom>
              <a:noFill/>
              <a:ln w="57150">
                <a:solidFill>
                  <a:srgbClr val="00B0F0"/>
                </a:solidFill>
                <a:round/>
                <a:headEnd/>
                <a:tailEnd type="triangle" w="med" len="med"/>
              </a:ln>
            </p:spPr>
          </p:cxnSp>
        </p:grpSp>
        <p:grpSp>
          <p:nvGrpSpPr>
            <p:cNvPr id="32789" name="Group 86"/>
            <p:cNvGrpSpPr>
              <a:grpSpLocks/>
            </p:cNvGrpSpPr>
            <p:nvPr/>
          </p:nvGrpSpPr>
          <p:grpSpPr bwMode="auto">
            <a:xfrm rot="-1217260">
              <a:off x="5219477" y="3838230"/>
              <a:ext cx="680888" cy="438904"/>
              <a:chOff x="3733800" y="1752600"/>
              <a:chExt cx="1447800" cy="761999"/>
            </a:xfrm>
          </p:grpSpPr>
          <p:cxnSp>
            <p:nvCxnSpPr>
              <p:cNvPr id="32797" name="AutoShape 10"/>
              <p:cNvCxnSpPr>
                <a:cxnSpLocks noChangeShapeType="1"/>
              </p:cNvCxnSpPr>
              <p:nvPr/>
            </p:nvCxnSpPr>
            <p:spPr bwMode="auto">
              <a:xfrm rot="10800000" flipV="1">
                <a:off x="3733800" y="1752600"/>
                <a:ext cx="1371600" cy="553117"/>
              </a:xfrm>
              <a:prstGeom prst="straightConnector1">
                <a:avLst/>
              </a:prstGeom>
              <a:noFill/>
              <a:ln w="57150">
                <a:solidFill>
                  <a:schemeClr val="tx1"/>
                </a:solidFill>
                <a:round/>
                <a:headEnd/>
                <a:tailEnd type="triangle" w="med" len="med"/>
              </a:ln>
            </p:spPr>
          </p:cxnSp>
          <p:cxnSp>
            <p:nvCxnSpPr>
              <p:cNvPr id="32798" name="AutoShape 13"/>
              <p:cNvCxnSpPr>
                <a:cxnSpLocks noChangeShapeType="1"/>
              </p:cNvCxnSpPr>
              <p:nvPr/>
            </p:nvCxnSpPr>
            <p:spPr bwMode="auto">
              <a:xfrm rot="10800000" flipV="1">
                <a:off x="3886200" y="1981199"/>
                <a:ext cx="1295400" cy="533400"/>
              </a:xfrm>
              <a:prstGeom prst="straightConnector1">
                <a:avLst/>
              </a:prstGeom>
              <a:noFill/>
              <a:ln w="57150">
                <a:solidFill>
                  <a:srgbClr val="00B0F0"/>
                </a:solidFill>
                <a:round/>
                <a:headEnd/>
                <a:tailEnd type="triangle" w="med" len="med"/>
              </a:ln>
            </p:spPr>
          </p:cxnSp>
        </p:grpSp>
        <p:grpSp>
          <p:nvGrpSpPr>
            <p:cNvPr id="32790" name="Group 95"/>
            <p:cNvGrpSpPr>
              <a:grpSpLocks/>
            </p:cNvGrpSpPr>
            <p:nvPr/>
          </p:nvGrpSpPr>
          <p:grpSpPr bwMode="auto">
            <a:xfrm>
              <a:off x="6186593" y="3200398"/>
              <a:ext cx="1357204" cy="838202"/>
              <a:chOff x="5410679" y="828874"/>
              <a:chExt cx="975463" cy="805704"/>
            </a:xfrm>
          </p:grpSpPr>
          <p:sp>
            <p:nvSpPr>
              <p:cNvPr id="32795" name="Rectangle 100"/>
              <p:cNvSpPr>
                <a:spLocks noChangeArrowheads="1"/>
              </p:cNvSpPr>
              <p:nvPr/>
            </p:nvSpPr>
            <p:spPr bwMode="auto">
              <a:xfrm>
                <a:off x="5410679" y="828874"/>
                <a:ext cx="886306" cy="565442"/>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32796" name="Rectangle 25"/>
              <p:cNvSpPr>
                <a:spLocks noChangeArrowheads="1"/>
              </p:cNvSpPr>
              <p:nvPr/>
            </p:nvSpPr>
            <p:spPr bwMode="auto">
              <a:xfrm>
                <a:off x="5486878" y="1182224"/>
                <a:ext cx="899264" cy="452354"/>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grpSp>
          <p:nvGrpSpPr>
            <p:cNvPr id="12" name="Group 89"/>
            <p:cNvGrpSpPr/>
            <p:nvPr/>
          </p:nvGrpSpPr>
          <p:grpSpPr>
            <a:xfrm>
              <a:off x="7543800" y="5181600"/>
              <a:ext cx="782151" cy="968138"/>
              <a:chOff x="4411053" y="3457217"/>
              <a:chExt cx="535816" cy="1285096"/>
            </a:xfrm>
            <a:solidFill>
              <a:schemeClr val="bg1"/>
            </a:solidFill>
          </p:grpSpPr>
          <p:sp>
            <p:nvSpPr>
              <p:cNvPr id="104" name="AutoShape 19"/>
              <p:cNvSpPr>
                <a:spLocks noChangeArrowheads="1"/>
              </p:cNvSpPr>
              <p:nvPr/>
            </p:nvSpPr>
            <p:spPr bwMode="auto">
              <a:xfrm rot="4168849">
                <a:off x="4320750" y="3659876"/>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5" name="AutoShape 20"/>
              <p:cNvSpPr>
                <a:spLocks noChangeArrowheads="1"/>
              </p:cNvSpPr>
              <p:nvPr/>
            </p:nvSpPr>
            <p:spPr bwMode="auto">
              <a:xfrm rot="18810896">
                <a:off x="4337653" y="3930638"/>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6" name="AutoShape 21"/>
              <p:cNvSpPr>
                <a:spLocks noChangeArrowheads="1"/>
              </p:cNvSpPr>
              <p:nvPr/>
            </p:nvSpPr>
            <p:spPr bwMode="auto">
              <a:xfrm rot="9468224">
                <a:off x="4687331" y="3457217"/>
                <a:ext cx="259538" cy="63800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7" name="Rectangle 106"/>
              <p:cNvSpPr>
                <a:spLocks noChangeArrowheads="1"/>
              </p:cNvSpPr>
              <p:nvPr/>
            </p:nvSpPr>
            <p:spPr bwMode="auto">
              <a:xfrm>
                <a:off x="4625715" y="3986387"/>
                <a:ext cx="123968" cy="755926"/>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109" name="Bent Arrow 108"/>
            <p:cNvSpPr/>
            <p:nvPr/>
          </p:nvSpPr>
          <p:spPr>
            <a:xfrm>
              <a:off x="533650" y="1981200"/>
              <a:ext cx="1829172" cy="3353308"/>
            </a:xfrm>
            <a:prstGeom prst="bentArrow">
              <a:avLst>
                <a:gd name="adj1" fmla="val 18571"/>
                <a:gd name="adj2" fmla="val 22551"/>
                <a:gd name="adj3" fmla="val 26939"/>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0" name="Bent Arrow 109"/>
            <p:cNvSpPr/>
            <p:nvPr/>
          </p:nvSpPr>
          <p:spPr>
            <a:xfrm>
              <a:off x="1371142" y="2133347"/>
              <a:ext cx="1218907" cy="1752727"/>
            </a:xfrm>
            <a:prstGeom prst="bentArrow">
              <a:avLst>
                <a:gd name="adj1" fmla="val 25000"/>
                <a:gd name="adj2" fmla="val 25000"/>
                <a:gd name="adj3" fmla="val 50000"/>
                <a:gd name="adj4" fmla="val 3839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32794" name="Picture 110"/>
            <p:cNvPicPr>
              <a:picLocks noChangeAspect="1" noChangeArrowheads="1"/>
            </p:cNvPicPr>
            <p:nvPr/>
          </p:nvPicPr>
          <p:blipFill>
            <a:blip r:embed="rId3" cstate="print"/>
            <a:srcRect/>
            <a:stretch>
              <a:fillRect/>
            </a:stretch>
          </p:blipFill>
          <p:spPr bwMode="auto">
            <a:xfrm>
              <a:off x="304800" y="5300133"/>
              <a:ext cx="1524000" cy="8770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0"/>
          <p:cNvSpPr>
            <a:spLocks noChangeArrowheads="1"/>
          </p:cNvSpPr>
          <p:nvPr/>
        </p:nvSpPr>
        <p:spPr bwMode="auto">
          <a:xfrm>
            <a:off x="0" y="0"/>
            <a:ext cx="8458200" cy="1323975"/>
          </a:xfrm>
          <a:prstGeom prst="rect">
            <a:avLst/>
          </a:prstGeom>
          <a:noFill/>
          <a:ln w="9525">
            <a:noFill/>
            <a:miter lim="800000"/>
            <a:headEnd/>
            <a:tailEnd/>
          </a:ln>
        </p:spPr>
        <p:txBody>
          <a:bodyPr>
            <a:spAutoFit/>
          </a:bodyPr>
          <a:lstStyle/>
          <a:p>
            <a:r>
              <a:rPr lang="en-US" sz="4000">
                <a:solidFill>
                  <a:srgbClr val="FFC000"/>
                </a:solidFill>
                <a:latin typeface="Calibri" pitchFamily="34" charset="0"/>
              </a:rPr>
              <a:t>Power sector with an emissions cap </a:t>
            </a:r>
          </a:p>
          <a:p>
            <a:endParaRPr lang="en-US" sz="4000">
              <a:solidFill>
                <a:srgbClr val="FFC000"/>
              </a:solidFill>
              <a:latin typeface="Calibri" pitchFamily="34" charset="0"/>
            </a:endParaRPr>
          </a:p>
        </p:txBody>
      </p:sp>
      <p:pic>
        <p:nvPicPr>
          <p:cNvPr id="33795" name="Picture 42"/>
          <p:cNvPicPr>
            <a:picLocks noChangeAspect="1" noChangeArrowheads="1"/>
          </p:cNvPicPr>
          <p:nvPr/>
        </p:nvPicPr>
        <p:blipFill>
          <a:blip r:embed="rId3" cstate="print"/>
          <a:srcRect/>
          <a:stretch>
            <a:fillRect/>
          </a:stretch>
        </p:blipFill>
        <p:spPr bwMode="auto">
          <a:xfrm>
            <a:off x="381000" y="4953000"/>
            <a:ext cx="1773238" cy="1030288"/>
          </a:xfrm>
          <a:prstGeom prst="rect">
            <a:avLst/>
          </a:prstGeom>
          <a:noFill/>
          <a:ln w="9525">
            <a:noFill/>
            <a:miter lim="800000"/>
            <a:headEnd/>
            <a:tailEnd/>
          </a:ln>
        </p:spPr>
      </p:pic>
      <p:pic>
        <p:nvPicPr>
          <p:cNvPr id="33796" name="Picture 2"/>
          <p:cNvPicPr>
            <a:picLocks noChangeAspect="1" noChangeArrowheads="1"/>
          </p:cNvPicPr>
          <p:nvPr/>
        </p:nvPicPr>
        <p:blipFill>
          <a:blip r:embed="rId3" cstate="print"/>
          <a:srcRect/>
          <a:stretch>
            <a:fillRect/>
          </a:stretch>
        </p:blipFill>
        <p:spPr bwMode="auto">
          <a:xfrm>
            <a:off x="381000" y="3276600"/>
            <a:ext cx="1674813" cy="912813"/>
          </a:xfrm>
          <a:prstGeom prst="rect">
            <a:avLst/>
          </a:prstGeom>
          <a:noFill/>
          <a:ln w="9525">
            <a:noFill/>
            <a:miter lim="800000"/>
            <a:headEnd/>
            <a:tailEnd/>
          </a:ln>
        </p:spPr>
      </p:pic>
      <p:sp>
        <p:nvSpPr>
          <p:cNvPr id="45" name="Oval 7"/>
          <p:cNvSpPr>
            <a:spLocks noChangeArrowheads="1"/>
          </p:cNvSpPr>
          <p:nvPr/>
        </p:nvSpPr>
        <p:spPr bwMode="auto">
          <a:xfrm>
            <a:off x="2667000" y="4608513"/>
            <a:ext cx="3505200" cy="2020887"/>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a:t>
            </a:r>
          </a:p>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33798" name="AutoShape 9"/>
          <p:cNvCxnSpPr>
            <a:cxnSpLocks noChangeShapeType="1"/>
          </p:cNvCxnSpPr>
          <p:nvPr/>
        </p:nvCxnSpPr>
        <p:spPr bwMode="auto">
          <a:xfrm rot="16200000" flipH="1">
            <a:off x="1943100" y="3924300"/>
            <a:ext cx="1371600" cy="1295400"/>
          </a:xfrm>
          <a:prstGeom prst="straightConnector1">
            <a:avLst/>
          </a:prstGeom>
          <a:noFill/>
          <a:ln w="57150">
            <a:solidFill>
              <a:schemeClr val="tx1"/>
            </a:solidFill>
            <a:round/>
            <a:headEnd/>
            <a:tailEnd type="triangle" w="med" len="med"/>
          </a:ln>
        </p:spPr>
      </p:cxnSp>
      <p:cxnSp>
        <p:nvCxnSpPr>
          <p:cNvPr id="33799" name="AutoShape 8"/>
          <p:cNvCxnSpPr>
            <a:cxnSpLocks noChangeShapeType="1"/>
          </p:cNvCxnSpPr>
          <p:nvPr/>
        </p:nvCxnSpPr>
        <p:spPr bwMode="auto">
          <a:xfrm>
            <a:off x="2133600" y="5638800"/>
            <a:ext cx="1219200" cy="152400"/>
          </a:xfrm>
          <a:prstGeom prst="straightConnector1">
            <a:avLst/>
          </a:prstGeom>
          <a:noFill/>
          <a:ln w="57150">
            <a:solidFill>
              <a:schemeClr val="tx1"/>
            </a:solidFill>
            <a:round/>
            <a:headEnd/>
            <a:tailEnd type="triangle" w="med" len="med"/>
          </a:ln>
        </p:spPr>
      </p:cxnSp>
      <p:cxnSp>
        <p:nvCxnSpPr>
          <p:cNvPr id="33800" name="AutoShape 11"/>
          <p:cNvCxnSpPr>
            <a:cxnSpLocks noChangeShapeType="1"/>
          </p:cNvCxnSpPr>
          <p:nvPr/>
        </p:nvCxnSpPr>
        <p:spPr bwMode="auto">
          <a:xfrm>
            <a:off x="2133600" y="5943600"/>
            <a:ext cx="1219200" cy="76200"/>
          </a:xfrm>
          <a:prstGeom prst="straightConnector1">
            <a:avLst/>
          </a:prstGeom>
          <a:noFill/>
          <a:ln w="57150">
            <a:solidFill>
              <a:srgbClr val="00B0F0"/>
            </a:solidFill>
            <a:round/>
            <a:headEnd/>
            <a:tailEnd type="triangle" w="med" len="med"/>
          </a:ln>
        </p:spPr>
      </p:cxnSp>
      <p:cxnSp>
        <p:nvCxnSpPr>
          <p:cNvPr id="33801" name="AutoShape 12"/>
          <p:cNvCxnSpPr>
            <a:cxnSpLocks noChangeShapeType="1"/>
          </p:cNvCxnSpPr>
          <p:nvPr/>
        </p:nvCxnSpPr>
        <p:spPr bwMode="auto">
          <a:xfrm rot="16200000" flipH="1">
            <a:off x="1790700" y="4152900"/>
            <a:ext cx="1371600" cy="1295400"/>
          </a:xfrm>
          <a:prstGeom prst="straightConnector1">
            <a:avLst/>
          </a:prstGeom>
          <a:noFill/>
          <a:ln w="57150">
            <a:solidFill>
              <a:srgbClr val="00B0F0"/>
            </a:solidFill>
            <a:round/>
            <a:headEnd/>
            <a:tailEnd type="triangle" w="med" len="med"/>
          </a:ln>
        </p:spPr>
      </p:cxnSp>
      <p:grpSp>
        <p:nvGrpSpPr>
          <p:cNvPr id="2" name="Group 57"/>
          <p:cNvGrpSpPr/>
          <p:nvPr/>
        </p:nvGrpSpPr>
        <p:grpSpPr>
          <a:xfrm>
            <a:off x="457200" y="4191001"/>
            <a:ext cx="1371600" cy="685799"/>
            <a:chOff x="1295400" y="3574473"/>
            <a:chExt cx="914400" cy="311727"/>
          </a:xfrm>
          <a:solidFill>
            <a:schemeClr val="bg1"/>
          </a:solidFill>
        </p:grpSpPr>
        <p:sp>
          <p:nvSpPr>
            <p:cNvPr id="59" name="Rectangle 25"/>
            <p:cNvSpPr>
              <a:spLocks noChangeArrowheads="1"/>
            </p:cNvSpPr>
            <p:nvPr/>
          </p:nvSpPr>
          <p:spPr bwMode="auto">
            <a:xfrm>
              <a:off x="1295400" y="3733800"/>
              <a:ext cx="838200" cy="1524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60" name="Rectangle 25"/>
            <p:cNvSpPr>
              <a:spLocks noChangeArrowheads="1"/>
            </p:cNvSpPr>
            <p:nvPr/>
          </p:nvSpPr>
          <p:spPr bwMode="auto">
            <a:xfrm>
              <a:off x="1295400" y="3574473"/>
              <a:ext cx="914400" cy="1905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33803" name="Group 35"/>
          <p:cNvGrpSpPr>
            <a:grpSpLocks/>
          </p:cNvGrpSpPr>
          <p:nvPr/>
        </p:nvGrpSpPr>
        <p:grpSpPr bwMode="auto">
          <a:xfrm rot="-3686447">
            <a:off x="3124993" y="4269582"/>
            <a:ext cx="976313" cy="755650"/>
            <a:chOff x="5257800" y="5029200"/>
            <a:chExt cx="1402993" cy="756003"/>
          </a:xfrm>
        </p:grpSpPr>
        <p:cxnSp>
          <p:nvCxnSpPr>
            <p:cNvPr id="33818" name="AutoShape 10"/>
            <p:cNvCxnSpPr>
              <a:cxnSpLocks noChangeShapeType="1"/>
            </p:cNvCxnSpPr>
            <p:nvPr/>
          </p:nvCxnSpPr>
          <p:spPr bwMode="auto">
            <a:xfrm rot="10800000" flipV="1">
              <a:off x="5257800" y="5029200"/>
              <a:ext cx="1371600" cy="553117"/>
            </a:xfrm>
            <a:prstGeom prst="straightConnector1">
              <a:avLst/>
            </a:prstGeom>
            <a:noFill/>
            <a:ln w="57150">
              <a:solidFill>
                <a:schemeClr val="tx1"/>
              </a:solidFill>
              <a:round/>
              <a:headEnd/>
              <a:tailEnd type="triangle" w="med" len="med"/>
            </a:ln>
          </p:spPr>
        </p:cxnSp>
        <p:cxnSp>
          <p:nvCxnSpPr>
            <p:cNvPr id="33819" name="AutoShape 13"/>
            <p:cNvCxnSpPr>
              <a:cxnSpLocks noChangeShapeType="1"/>
            </p:cNvCxnSpPr>
            <p:nvPr/>
          </p:nvCxnSpPr>
          <p:spPr bwMode="auto">
            <a:xfrm rot="10800000" flipV="1">
              <a:off x="5365393" y="5251803"/>
              <a:ext cx="1295400" cy="533400"/>
            </a:xfrm>
            <a:prstGeom prst="straightConnector1">
              <a:avLst/>
            </a:prstGeom>
            <a:noFill/>
            <a:ln w="57150">
              <a:solidFill>
                <a:srgbClr val="00B0F0"/>
              </a:solidFill>
              <a:round/>
              <a:headEnd/>
              <a:tailEnd type="triangle" w="med" len="med"/>
            </a:ln>
          </p:spPr>
        </p:cxnSp>
      </p:grpSp>
      <p:grpSp>
        <p:nvGrpSpPr>
          <p:cNvPr id="33804" name="Group 46"/>
          <p:cNvGrpSpPr>
            <a:grpSpLocks/>
          </p:cNvGrpSpPr>
          <p:nvPr/>
        </p:nvGrpSpPr>
        <p:grpSpPr bwMode="auto">
          <a:xfrm>
            <a:off x="2819400" y="1981200"/>
            <a:ext cx="1504950" cy="2093913"/>
            <a:chOff x="6019800" y="4419600"/>
            <a:chExt cx="1505116" cy="2093912"/>
          </a:xfrm>
        </p:grpSpPr>
        <p:sp>
          <p:nvSpPr>
            <p:cNvPr id="33813" name="Rectangle 56"/>
            <p:cNvSpPr>
              <a:spLocks noChangeArrowheads="1"/>
            </p:cNvSpPr>
            <p:nvPr/>
          </p:nvSpPr>
          <p:spPr bwMode="auto">
            <a:xfrm>
              <a:off x="6172200" y="5791200"/>
              <a:ext cx="1127264" cy="414979"/>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33814" name="Rectangle 25"/>
            <p:cNvSpPr>
              <a:spLocks noChangeArrowheads="1"/>
            </p:cNvSpPr>
            <p:nvPr/>
          </p:nvSpPr>
          <p:spPr bwMode="auto">
            <a:xfrm>
              <a:off x="6172200" y="6181529"/>
              <a:ext cx="1352716" cy="331983"/>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33815" name="Group 87"/>
            <p:cNvGrpSpPr>
              <a:grpSpLocks/>
            </p:cNvGrpSpPr>
            <p:nvPr/>
          </p:nvGrpSpPr>
          <p:grpSpPr bwMode="auto">
            <a:xfrm>
              <a:off x="6019800" y="4419600"/>
              <a:ext cx="1219200" cy="1266189"/>
              <a:chOff x="5334000" y="1066800"/>
              <a:chExt cx="1219200" cy="1266189"/>
            </a:xfrm>
          </p:grpSpPr>
          <p:sp>
            <p:nvSpPr>
              <p:cNvPr id="63" name="Rectangle 62"/>
              <p:cNvSpPr/>
              <p:nvPr/>
            </p:nvSpPr>
            <p:spPr>
              <a:xfrm>
                <a:off x="5334000" y="1066800"/>
                <a:ext cx="1219334" cy="1219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9"/>
              <p:cNvGrpSpPr/>
              <p:nvPr/>
            </p:nvGrpSpPr>
            <p:grpSpPr>
              <a:xfrm>
                <a:off x="5591972" y="1166460"/>
                <a:ext cx="853704" cy="1166533"/>
                <a:chOff x="4287093" y="3944433"/>
                <a:chExt cx="694435" cy="1203363"/>
              </a:xfrm>
              <a:solidFill>
                <a:schemeClr val="bg1"/>
              </a:solidFill>
            </p:grpSpPr>
            <p:sp>
              <p:nvSpPr>
                <p:cNvPr id="66"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7"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8"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9" name="Rectangle 68"/>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grpSp>
        <p:nvGrpSpPr>
          <p:cNvPr id="7" name="Group 62"/>
          <p:cNvGrpSpPr/>
          <p:nvPr/>
        </p:nvGrpSpPr>
        <p:grpSpPr>
          <a:xfrm>
            <a:off x="990600" y="6019800"/>
            <a:ext cx="1447800" cy="762000"/>
            <a:chOff x="1447800" y="5638800"/>
            <a:chExt cx="914400" cy="533400"/>
          </a:xfrm>
          <a:solidFill>
            <a:schemeClr val="bg1"/>
          </a:solidFill>
        </p:grpSpPr>
        <p:sp>
          <p:nvSpPr>
            <p:cNvPr id="72" name="Rectangle 71"/>
            <p:cNvSpPr>
              <a:spLocks noChangeArrowheads="1"/>
            </p:cNvSpPr>
            <p:nvPr/>
          </p:nvSpPr>
          <p:spPr bwMode="auto">
            <a:xfrm>
              <a:off x="1447800" y="5638800"/>
              <a:ext cx="914400"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73" name="Rectangle 25"/>
            <p:cNvSpPr>
              <a:spLocks noChangeArrowheads="1"/>
            </p:cNvSpPr>
            <p:nvPr/>
          </p:nvSpPr>
          <p:spPr bwMode="auto">
            <a:xfrm>
              <a:off x="1447800" y="5867400"/>
              <a:ext cx="914400" cy="3048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grpSp>
        <p:nvGrpSpPr>
          <p:cNvPr id="8" name="Group 78"/>
          <p:cNvGrpSpPr>
            <a:grpSpLocks/>
          </p:cNvGrpSpPr>
          <p:nvPr/>
        </p:nvGrpSpPr>
        <p:grpSpPr bwMode="auto">
          <a:xfrm>
            <a:off x="304800" y="981075"/>
            <a:ext cx="5530850" cy="1990725"/>
            <a:chOff x="413468" y="593521"/>
            <a:chExt cx="5791201" cy="1990001"/>
          </a:xfrm>
        </p:grpSpPr>
        <p:sp>
          <p:nvSpPr>
            <p:cNvPr id="70" name="Arc 69"/>
            <p:cNvSpPr/>
            <p:nvPr/>
          </p:nvSpPr>
          <p:spPr>
            <a:xfrm rot="21335099">
              <a:off x="413468" y="1440938"/>
              <a:ext cx="5791201" cy="1066412"/>
            </a:xfrm>
            <a:prstGeom prst="arc">
              <a:avLst>
                <a:gd name="adj1" fmla="val 10771496"/>
                <a:gd name="adj2" fmla="val 0"/>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3811" name="Rectangle 73"/>
            <p:cNvSpPr>
              <a:spLocks noChangeArrowheads="1"/>
            </p:cNvSpPr>
            <p:nvPr/>
          </p:nvSpPr>
          <p:spPr bwMode="auto">
            <a:xfrm rot="-546290">
              <a:off x="961611" y="593521"/>
              <a:ext cx="3329107" cy="1200329"/>
            </a:xfrm>
            <a:prstGeom prst="rect">
              <a:avLst/>
            </a:prstGeom>
            <a:noFill/>
            <a:ln w="9525">
              <a:noFill/>
              <a:miter lim="800000"/>
              <a:headEnd/>
              <a:tailEnd/>
            </a:ln>
          </p:spPr>
          <p:txBody>
            <a:bodyPr>
              <a:spAutoFit/>
            </a:bodyPr>
            <a:lstStyle/>
            <a:p>
              <a:pPr algn="ctr"/>
              <a:r>
                <a:rPr lang="en-US" sz="2400">
                  <a:solidFill>
                    <a:srgbClr val="FFFF00"/>
                  </a:solidFill>
                  <a:latin typeface="Calibri" pitchFamily="34" charset="0"/>
                </a:rPr>
                <a:t>Cap set at emissions quantity x</a:t>
              </a:r>
            </a:p>
            <a:p>
              <a:pPr algn="ctr"/>
              <a:endParaRPr lang="en-US" sz="2400">
                <a:solidFill>
                  <a:srgbClr val="FFC000"/>
                </a:solidFill>
                <a:latin typeface="Calibri" pitchFamily="34" charset="0"/>
              </a:endParaRPr>
            </a:p>
          </p:txBody>
        </p:sp>
        <p:sp>
          <p:nvSpPr>
            <p:cNvPr id="75" name="Arc 74"/>
            <p:cNvSpPr/>
            <p:nvPr/>
          </p:nvSpPr>
          <p:spPr>
            <a:xfrm rot="21335099">
              <a:off x="413468" y="1517110"/>
              <a:ext cx="5791201" cy="1066412"/>
            </a:xfrm>
            <a:prstGeom prst="arc">
              <a:avLst>
                <a:gd name="adj1" fmla="val 10771496"/>
                <a:gd name="adj2" fmla="val 0"/>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
        <p:nvSpPr>
          <p:cNvPr id="78" name="Rectangle 25"/>
          <p:cNvSpPr>
            <a:spLocks noChangeArrowheads="1"/>
          </p:cNvSpPr>
          <p:nvPr/>
        </p:nvSpPr>
        <p:spPr bwMode="auto">
          <a:xfrm>
            <a:off x="6324600" y="1066800"/>
            <a:ext cx="1905000" cy="762000"/>
          </a:xfrm>
          <a:prstGeom prst="rect">
            <a:avLst/>
          </a:prstGeom>
          <a:solidFill>
            <a:srgbClr val="FFFF00"/>
          </a:solidFill>
          <a:ln w="9525">
            <a:noFill/>
            <a:miter lim="800000"/>
            <a:headEnd/>
            <a:tailEnd/>
          </a:ln>
        </p:spPr>
        <p:txBody>
          <a:bodyPr/>
          <a:lstStyle/>
          <a:p>
            <a:r>
              <a:rPr lang="en-US" sz="2000" b="1">
                <a:solidFill>
                  <a:schemeClr val="bg1"/>
                </a:solidFill>
                <a:latin typeface="Calibri" pitchFamily="34" charset="0"/>
                <a:cs typeface="Times New Roman" pitchFamily="18" charset="0"/>
              </a:rPr>
              <a:t>EMISSION ALLOWANCES</a:t>
            </a:r>
            <a:endParaRPr lang="en-US" sz="2000">
              <a:solidFill>
                <a:schemeClr val="bg1"/>
              </a:solidFill>
            </a:endParaRPr>
          </a:p>
        </p:txBody>
      </p:sp>
      <p:sp>
        <p:nvSpPr>
          <p:cNvPr id="76" name="Rectangle 25"/>
          <p:cNvSpPr>
            <a:spLocks noChangeArrowheads="1"/>
          </p:cNvSpPr>
          <p:nvPr/>
        </p:nvSpPr>
        <p:spPr bwMode="auto">
          <a:xfrm>
            <a:off x="6705600" y="1295400"/>
            <a:ext cx="1676400" cy="762000"/>
          </a:xfrm>
          <a:prstGeom prst="rect">
            <a:avLst/>
          </a:prstGeom>
          <a:solidFill>
            <a:srgbClr val="FFFF00"/>
          </a:solidFill>
          <a:ln w="9525">
            <a:solidFill>
              <a:schemeClr val="bg1"/>
            </a:solidFill>
            <a:miter lim="800000"/>
            <a:headEnd/>
            <a:tailEnd/>
          </a:ln>
        </p:spPr>
        <p:txBody>
          <a:bodyPr/>
          <a:lstStyle/>
          <a:p>
            <a:r>
              <a:rPr lang="en-US" sz="2000" b="1">
                <a:solidFill>
                  <a:schemeClr val="bg1"/>
                </a:solidFill>
                <a:latin typeface="Calibri" pitchFamily="34" charset="0"/>
                <a:cs typeface="Times New Roman" pitchFamily="18" charset="0"/>
              </a:rPr>
              <a:t>EMISSION ALLOWANCES</a:t>
            </a:r>
            <a:endParaRPr lang="en-US" sz="2000">
              <a:solidFill>
                <a:schemeClr val="bg1"/>
              </a:solidFill>
            </a:endParaRPr>
          </a:p>
        </p:txBody>
      </p:sp>
      <p:sp>
        <p:nvSpPr>
          <p:cNvPr id="77" name="Rectangle 25"/>
          <p:cNvSpPr>
            <a:spLocks noChangeArrowheads="1"/>
          </p:cNvSpPr>
          <p:nvPr/>
        </p:nvSpPr>
        <p:spPr bwMode="auto">
          <a:xfrm>
            <a:off x="7162800" y="1524000"/>
            <a:ext cx="1676400" cy="762000"/>
          </a:xfrm>
          <a:prstGeom prst="rect">
            <a:avLst/>
          </a:prstGeom>
          <a:solidFill>
            <a:srgbClr val="FFFF00"/>
          </a:solidFill>
          <a:ln w="3175">
            <a:solidFill>
              <a:schemeClr val="bg1"/>
            </a:solidFill>
            <a:miter lim="800000"/>
            <a:headEnd/>
            <a:tailEnd/>
          </a:ln>
        </p:spPr>
        <p:txBody>
          <a:bodyPr/>
          <a:lstStyle/>
          <a:p>
            <a:r>
              <a:rPr lang="en-US" sz="2000" b="1">
                <a:solidFill>
                  <a:schemeClr val="bg1"/>
                </a:solidFill>
                <a:latin typeface="Calibri" pitchFamily="34" charset="0"/>
                <a:cs typeface="Times New Roman" pitchFamily="18" charset="0"/>
              </a:rPr>
              <a:t>EMISSION ALLOWANCES</a:t>
            </a:r>
            <a:endParaRPr lang="en-US" sz="2000">
              <a:solidFill>
                <a:schemeClr val="bg1"/>
              </a:solidFill>
            </a:endParaRPr>
          </a:p>
        </p:txBody>
      </p:sp>
      <p:grpSp>
        <p:nvGrpSpPr>
          <p:cNvPr id="36" name="Group 6"/>
          <p:cNvGrpSpPr>
            <a:grpSpLocks/>
          </p:cNvGrpSpPr>
          <p:nvPr/>
        </p:nvGrpSpPr>
        <p:grpSpPr bwMode="auto">
          <a:xfrm>
            <a:off x="6781800" y="6248400"/>
            <a:ext cx="1700213" cy="301625"/>
            <a:chOff x="6656405" y="6248365"/>
            <a:chExt cx="2446680" cy="530221"/>
          </a:xfrm>
        </p:grpSpPr>
        <p:grpSp>
          <p:nvGrpSpPr>
            <p:cNvPr id="37" name="Group 40"/>
            <p:cNvGrpSpPr>
              <a:grpSpLocks/>
            </p:cNvGrpSpPr>
            <p:nvPr/>
          </p:nvGrpSpPr>
          <p:grpSpPr bwMode="auto">
            <a:xfrm>
              <a:off x="6656405" y="6248365"/>
              <a:ext cx="533403" cy="530221"/>
              <a:chOff x="2383" y="3438"/>
              <a:chExt cx="396" cy="394"/>
            </a:xfrm>
          </p:grpSpPr>
          <p:sp>
            <p:nvSpPr>
              <p:cNvPr id="39"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0"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2"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3"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4"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5"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6"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7"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8"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2"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4"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5"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1"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4"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9"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0"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1"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3"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4"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38"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6" grpId="0" animBg="1"/>
      <p:bldP spid="7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8"/>
          <p:cNvPicPr>
            <a:picLocks noChangeAspect="1" noChangeArrowheads="1"/>
          </p:cNvPicPr>
          <p:nvPr/>
        </p:nvPicPr>
        <p:blipFill>
          <a:blip r:embed="rId3" cstate="print"/>
          <a:srcRect/>
          <a:stretch>
            <a:fillRect/>
          </a:stretch>
        </p:blipFill>
        <p:spPr bwMode="auto">
          <a:xfrm>
            <a:off x="381000" y="4953000"/>
            <a:ext cx="1773238" cy="1030288"/>
          </a:xfrm>
          <a:prstGeom prst="rect">
            <a:avLst/>
          </a:prstGeom>
          <a:noFill/>
          <a:ln w="9525">
            <a:noFill/>
            <a:miter lim="800000"/>
            <a:headEnd/>
            <a:tailEnd/>
          </a:ln>
        </p:spPr>
      </p:pic>
      <p:pic>
        <p:nvPicPr>
          <p:cNvPr id="34819" name="Picture 2"/>
          <p:cNvPicPr>
            <a:picLocks noChangeAspect="1" noChangeArrowheads="1"/>
          </p:cNvPicPr>
          <p:nvPr/>
        </p:nvPicPr>
        <p:blipFill>
          <a:blip r:embed="rId3" cstate="print"/>
          <a:srcRect/>
          <a:stretch>
            <a:fillRect/>
          </a:stretch>
        </p:blipFill>
        <p:spPr bwMode="auto">
          <a:xfrm>
            <a:off x="381000" y="3276600"/>
            <a:ext cx="1674813" cy="912813"/>
          </a:xfrm>
          <a:prstGeom prst="rect">
            <a:avLst/>
          </a:prstGeom>
          <a:noFill/>
          <a:ln w="9525">
            <a:noFill/>
            <a:miter lim="800000"/>
            <a:headEnd/>
            <a:tailEnd/>
          </a:ln>
        </p:spPr>
      </p:pic>
      <p:sp>
        <p:nvSpPr>
          <p:cNvPr id="51" name="Oval 7"/>
          <p:cNvSpPr>
            <a:spLocks noChangeArrowheads="1"/>
          </p:cNvSpPr>
          <p:nvPr/>
        </p:nvSpPr>
        <p:spPr bwMode="auto">
          <a:xfrm>
            <a:off x="2667000" y="4608513"/>
            <a:ext cx="3505200" cy="2020887"/>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a:t>
            </a:r>
          </a:p>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34821" name="AutoShape 9"/>
          <p:cNvCxnSpPr>
            <a:cxnSpLocks noChangeShapeType="1"/>
          </p:cNvCxnSpPr>
          <p:nvPr/>
        </p:nvCxnSpPr>
        <p:spPr bwMode="auto">
          <a:xfrm rot="16200000" flipH="1">
            <a:off x="1943100" y="3924300"/>
            <a:ext cx="1371600" cy="1295400"/>
          </a:xfrm>
          <a:prstGeom prst="straightConnector1">
            <a:avLst/>
          </a:prstGeom>
          <a:noFill/>
          <a:ln w="57150">
            <a:solidFill>
              <a:schemeClr val="tx1"/>
            </a:solidFill>
            <a:round/>
            <a:headEnd/>
            <a:tailEnd type="triangle" w="med" len="med"/>
          </a:ln>
        </p:spPr>
      </p:cxnSp>
      <p:cxnSp>
        <p:nvCxnSpPr>
          <p:cNvPr id="34822" name="AutoShape 8"/>
          <p:cNvCxnSpPr>
            <a:cxnSpLocks noChangeShapeType="1"/>
          </p:cNvCxnSpPr>
          <p:nvPr/>
        </p:nvCxnSpPr>
        <p:spPr bwMode="auto">
          <a:xfrm>
            <a:off x="2133600" y="5638800"/>
            <a:ext cx="1219200" cy="152400"/>
          </a:xfrm>
          <a:prstGeom prst="straightConnector1">
            <a:avLst/>
          </a:prstGeom>
          <a:noFill/>
          <a:ln w="57150">
            <a:solidFill>
              <a:schemeClr val="tx1"/>
            </a:solidFill>
            <a:round/>
            <a:headEnd/>
            <a:tailEnd type="triangle" w="med" len="med"/>
          </a:ln>
        </p:spPr>
      </p:cxnSp>
      <p:cxnSp>
        <p:nvCxnSpPr>
          <p:cNvPr id="34823" name="AutoShape 11"/>
          <p:cNvCxnSpPr>
            <a:cxnSpLocks noChangeShapeType="1"/>
          </p:cNvCxnSpPr>
          <p:nvPr/>
        </p:nvCxnSpPr>
        <p:spPr bwMode="auto">
          <a:xfrm>
            <a:off x="2133600" y="5943600"/>
            <a:ext cx="1219200" cy="76200"/>
          </a:xfrm>
          <a:prstGeom prst="straightConnector1">
            <a:avLst/>
          </a:prstGeom>
          <a:noFill/>
          <a:ln w="57150">
            <a:solidFill>
              <a:srgbClr val="00B0F0"/>
            </a:solidFill>
            <a:round/>
            <a:headEnd/>
            <a:tailEnd type="triangle" w="med" len="med"/>
          </a:ln>
        </p:spPr>
      </p:cxnSp>
      <p:cxnSp>
        <p:nvCxnSpPr>
          <p:cNvPr id="34824" name="AutoShape 12"/>
          <p:cNvCxnSpPr>
            <a:cxnSpLocks noChangeShapeType="1"/>
          </p:cNvCxnSpPr>
          <p:nvPr/>
        </p:nvCxnSpPr>
        <p:spPr bwMode="auto">
          <a:xfrm rot="16200000" flipH="1">
            <a:off x="1790700" y="4152900"/>
            <a:ext cx="1371600" cy="1295400"/>
          </a:xfrm>
          <a:prstGeom prst="straightConnector1">
            <a:avLst/>
          </a:prstGeom>
          <a:noFill/>
          <a:ln w="57150">
            <a:solidFill>
              <a:srgbClr val="00B0F0"/>
            </a:solidFill>
            <a:round/>
            <a:headEnd/>
            <a:tailEnd type="triangle" w="med" len="med"/>
          </a:ln>
        </p:spPr>
      </p:cxnSp>
      <p:grpSp>
        <p:nvGrpSpPr>
          <p:cNvPr id="2" name="Group 70"/>
          <p:cNvGrpSpPr/>
          <p:nvPr/>
        </p:nvGrpSpPr>
        <p:grpSpPr>
          <a:xfrm>
            <a:off x="457200" y="4191001"/>
            <a:ext cx="1371600" cy="685799"/>
            <a:chOff x="1295400" y="3574473"/>
            <a:chExt cx="914400" cy="311727"/>
          </a:xfrm>
          <a:solidFill>
            <a:schemeClr val="bg1"/>
          </a:solidFill>
        </p:grpSpPr>
        <p:sp>
          <p:nvSpPr>
            <p:cNvPr id="74" name="Rectangle 25"/>
            <p:cNvSpPr>
              <a:spLocks noChangeArrowheads="1"/>
            </p:cNvSpPr>
            <p:nvPr/>
          </p:nvSpPr>
          <p:spPr bwMode="auto">
            <a:xfrm>
              <a:off x="1295400" y="3733800"/>
              <a:ext cx="838200" cy="1524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80" name="Rectangle 25"/>
            <p:cNvSpPr>
              <a:spLocks noChangeArrowheads="1"/>
            </p:cNvSpPr>
            <p:nvPr/>
          </p:nvSpPr>
          <p:spPr bwMode="auto">
            <a:xfrm>
              <a:off x="1295400" y="3574473"/>
              <a:ext cx="914400" cy="1905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34826" name="Group 86"/>
          <p:cNvGrpSpPr>
            <a:grpSpLocks/>
          </p:cNvGrpSpPr>
          <p:nvPr/>
        </p:nvGrpSpPr>
        <p:grpSpPr bwMode="auto">
          <a:xfrm rot="-3686447">
            <a:off x="3124993" y="4269582"/>
            <a:ext cx="976313" cy="755650"/>
            <a:chOff x="5257800" y="5029200"/>
            <a:chExt cx="1402993" cy="756003"/>
          </a:xfrm>
        </p:grpSpPr>
        <p:cxnSp>
          <p:nvCxnSpPr>
            <p:cNvPr id="34848" name="AutoShape 10"/>
            <p:cNvCxnSpPr>
              <a:cxnSpLocks noChangeShapeType="1"/>
            </p:cNvCxnSpPr>
            <p:nvPr/>
          </p:nvCxnSpPr>
          <p:spPr bwMode="auto">
            <a:xfrm rot="10800000" flipV="1">
              <a:off x="5257800" y="5029200"/>
              <a:ext cx="1371600" cy="553117"/>
            </a:xfrm>
            <a:prstGeom prst="straightConnector1">
              <a:avLst/>
            </a:prstGeom>
            <a:noFill/>
            <a:ln w="57150">
              <a:solidFill>
                <a:schemeClr val="tx1"/>
              </a:solidFill>
              <a:round/>
              <a:headEnd/>
              <a:tailEnd type="triangle" w="med" len="med"/>
            </a:ln>
          </p:spPr>
        </p:cxnSp>
        <p:cxnSp>
          <p:nvCxnSpPr>
            <p:cNvPr id="34849" name="AutoShape 13"/>
            <p:cNvCxnSpPr>
              <a:cxnSpLocks noChangeShapeType="1"/>
            </p:cNvCxnSpPr>
            <p:nvPr/>
          </p:nvCxnSpPr>
          <p:spPr bwMode="auto">
            <a:xfrm rot="10800000" flipV="1">
              <a:off x="5365393" y="5251803"/>
              <a:ext cx="1295400" cy="533400"/>
            </a:xfrm>
            <a:prstGeom prst="straightConnector1">
              <a:avLst/>
            </a:prstGeom>
            <a:noFill/>
            <a:ln w="57150">
              <a:solidFill>
                <a:srgbClr val="00B0F0"/>
              </a:solidFill>
              <a:round/>
              <a:headEnd/>
              <a:tailEnd type="triangle" w="med" len="med"/>
            </a:ln>
          </p:spPr>
        </p:cxnSp>
      </p:grpSp>
      <p:grpSp>
        <p:nvGrpSpPr>
          <p:cNvPr id="34827" name="Group 91"/>
          <p:cNvGrpSpPr>
            <a:grpSpLocks/>
          </p:cNvGrpSpPr>
          <p:nvPr/>
        </p:nvGrpSpPr>
        <p:grpSpPr bwMode="auto">
          <a:xfrm>
            <a:off x="2819400" y="1981200"/>
            <a:ext cx="1504950" cy="2093913"/>
            <a:chOff x="6019800" y="4419600"/>
            <a:chExt cx="1505116" cy="2093912"/>
          </a:xfrm>
        </p:grpSpPr>
        <p:sp>
          <p:nvSpPr>
            <p:cNvPr id="34843" name="Rectangle 92"/>
            <p:cNvSpPr>
              <a:spLocks noChangeArrowheads="1"/>
            </p:cNvSpPr>
            <p:nvPr/>
          </p:nvSpPr>
          <p:spPr bwMode="auto">
            <a:xfrm>
              <a:off x="6172200" y="5791200"/>
              <a:ext cx="1127264" cy="414979"/>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34844" name="Rectangle 25"/>
            <p:cNvSpPr>
              <a:spLocks noChangeArrowheads="1"/>
            </p:cNvSpPr>
            <p:nvPr/>
          </p:nvSpPr>
          <p:spPr bwMode="auto">
            <a:xfrm>
              <a:off x="6172200" y="6181529"/>
              <a:ext cx="1352716" cy="331983"/>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34845" name="Group 87"/>
            <p:cNvGrpSpPr>
              <a:grpSpLocks/>
            </p:cNvGrpSpPr>
            <p:nvPr/>
          </p:nvGrpSpPr>
          <p:grpSpPr bwMode="auto">
            <a:xfrm>
              <a:off x="6019800" y="4419600"/>
              <a:ext cx="1219200" cy="1266193"/>
              <a:chOff x="5334000" y="1066800"/>
              <a:chExt cx="1219200" cy="1266193"/>
            </a:xfrm>
          </p:grpSpPr>
          <p:sp>
            <p:nvSpPr>
              <p:cNvPr id="96" name="Rectangle 95"/>
              <p:cNvSpPr/>
              <p:nvPr/>
            </p:nvSpPr>
            <p:spPr>
              <a:xfrm>
                <a:off x="5334000" y="1066800"/>
                <a:ext cx="1219334" cy="1219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9"/>
              <p:cNvGrpSpPr/>
              <p:nvPr/>
            </p:nvGrpSpPr>
            <p:grpSpPr>
              <a:xfrm>
                <a:off x="5591972" y="1166460"/>
                <a:ext cx="853704" cy="1166533"/>
                <a:chOff x="4287093" y="3944433"/>
                <a:chExt cx="694435" cy="1203363"/>
              </a:xfrm>
              <a:solidFill>
                <a:schemeClr val="bg1"/>
              </a:solidFill>
            </p:grpSpPr>
            <p:sp>
              <p:nvSpPr>
                <p:cNvPr id="98"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9"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0"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1" name="Rectangle 100"/>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grpSp>
        <p:nvGrpSpPr>
          <p:cNvPr id="7" name="Group 62"/>
          <p:cNvGrpSpPr/>
          <p:nvPr/>
        </p:nvGrpSpPr>
        <p:grpSpPr>
          <a:xfrm>
            <a:off x="990600" y="6019800"/>
            <a:ext cx="1447800" cy="762000"/>
            <a:chOff x="1447800" y="5638800"/>
            <a:chExt cx="914400" cy="533400"/>
          </a:xfrm>
          <a:solidFill>
            <a:schemeClr val="bg1"/>
          </a:solidFill>
        </p:grpSpPr>
        <p:sp>
          <p:nvSpPr>
            <p:cNvPr id="103" name="Rectangle 102"/>
            <p:cNvSpPr>
              <a:spLocks noChangeArrowheads="1"/>
            </p:cNvSpPr>
            <p:nvPr/>
          </p:nvSpPr>
          <p:spPr bwMode="auto">
            <a:xfrm>
              <a:off x="1447800" y="5638800"/>
              <a:ext cx="914400"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104" name="Rectangle 25"/>
            <p:cNvSpPr>
              <a:spLocks noChangeArrowheads="1"/>
            </p:cNvSpPr>
            <p:nvPr/>
          </p:nvSpPr>
          <p:spPr bwMode="auto">
            <a:xfrm>
              <a:off x="1447800" y="5867400"/>
              <a:ext cx="914400" cy="3048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grpSp>
        <p:nvGrpSpPr>
          <p:cNvPr id="34829" name="Group 104"/>
          <p:cNvGrpSpPr>
            <a:grpSpLocks/>
          </p:cNvGrpSpPr>
          <p:nvPr/>
        </p:nvGrpSpPr>
        <p:grpSpPr bwMode="auto">
          <a:xfrm>
            <a:off x="304800" y="838200"/>
            <a:ext cx="5530850" cy="1990725"/>
            <a:chOff x="413468" y="593521"/>
            <a:chExt cx="5791201" cy="1990001"/>
          </a:xfrm>
        </p:grpSpPr>
        <p:sp>
          <p:nvSpPr>
            <p:cNvPr id="106" name="Arc 105"/>
            <p:cNvSpPr/>
            <p:nvPr/>
          </p:nvSpPr>
          <p:spPr>
            <a:xfrm rot="21335099">
              <a:off x="413468" y="1440938"/>
              <a:ext cx="5791201" cy="1066412"/>
            </a:xfrm>
            <a:prstGeom prst="arc">
              <a:avLst>
                <a:gd name="adj1" fmla="val 10771496"/>
                <a:gd name="adj2" fmla="val 0"/>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4841" name="Rectangle 106"/>
            <p:cNvSpPr>
              <a:spLocks noChangeArrowheads="1"/>
            </p:cNvSpPr>
            <p:nvPr/>
          </p:nvSpPr>
          <p:spPr bwMode="auto">
            <a:xfrm rot="-546290">
              <a:off x="961611" y="593521"/>
              <a:ext cx="3329107" cy="1200329"/>
            </a:xfrm>
            <a:prstGeom prst="rect">
              <a:avLst/>
            </a:prstGeom>
            <a:noFill/>
            <a:ln w="9525">
              <a:noFill/>
              <a:miter lim="800000"/>
              <a:headEnd/>
              <a:tailEnd/>
            </a:ln>
          </p:spPr>
          <p:txBody>
            <a:bodyPr>
              <a:spAutoFit/>
            </a:bodyPr>
            <a:lstStyle/>
            <a:p>
              <a:pPr algn="ctr"/>
              <a:r>
                <a:rPr lang="en-US" sz="2400">
                  <a:solidFill>
                    <a:srgbClr val="FFFF00"/>
                  </a:solidFill>
                  <a:latin typeface="Calibri" pitchFamily="34" charset="0"/>
                </a:rPr>
                <a:t>Cap set at emissions quantity x</a:t>
              </a:r>
            </a:p>
            <a:p>
              <a:pPr algn="ctr"/>
              <a:endParaRPr lang="en-US" sz="2400">
                <a:solidFill>
                  <a:srgbClr val="FFC000"/>
                </a:solidFill>
                <a:latin typeface="Calibri" pitchFamily="34" charset="0"/>
              </a:endParaRPr>
            </a:p>
          </p:txBody>
        </p:sp>
        <p:sp>
          <p:nvSpPr>
            <p:cNvPr id="108" name="Arc 107"/>
            <p:cNvSpPr/>
            <p:nvPr/>
          </p:nvSpPr>
          <p:spPr>
            <a:xfrm rot="21335099">
              <a:off x="413468" y="1517110"/>
              <a:ext cx="5791201" cy="1066412"/>
            </a:xfrm>
            <a:prstGeom prst="arc">
              <a:avLst>
                <a:gd name="adj1" fmla="val 10771496"/>
                <a:gd name="adj2" fmla="val 0"/>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9" name="Group 89"/>
          <p:cNvGrpSpPr/>
          <p:nvPr/>
        </p:nvGrpSpPr>
        <p:grpSpPr>
          <a:xfrm>
            <a:off x="4495800" y="2080860"/>
            <a:ext cx="853707" cy="1166533"/>
            <a:chOff x="3977178" y="3944433"/>
            <a:chExt cx="694439" cy="1203363"/>
          </a:xfrm>
          <a:solidFill>
            <a:schemeClr val="bg1"/>
          </a:solidFill>
        </p:grpSpPr>
        <p:sp>
          <p:nvSpPr>
            <p:cNvPr id="81" name="AutoShape 19"/>
            <p:cNvSpPr>
              <a:spLocks noChangeArrowheads="1"/>
            </p:cNvSpPr>
            <p:nvPr/>
          </p:nvSpPr>
          <p:spPr bwMode="auto">
            <a:xfrm rot="4168849">
              <a:off x="3886878" y="4078870"/>
              <a:ext cx="558749" cy="2898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2" name="AutoShape 20"/>
            <p:cNvSpPr>
              <a:spLocks noChangeArrowheads="1"/>
            </p:cNvSpPr>
            <p:nvPr/>
          </p:nvSpPr>
          <p:spPr bwMode="auto">
            <a:xfrm rot="18810896">
              <a:off x="3903778" y="4349631"/>
              <a:ext cx="490039" cy="34324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3" name="AutoShape 21"/>
            <p:cNvSpPr>
              <a:spLocks noChangeArrowheads="1"/>
            </p:cNvSpPr>
            <p:nvPr/>
          </p:nvSpPr>
          <p:spPr bwMode="auto">
            <a:xfrm rot="9468224">
              <a:off x="4267129" y="4042380"/>
              <a:ext cx="404488"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4" name="Rectangle 83"/>
            <p:cNvSpPr>
              <a:spLocks noChangeArrowheads="1"/>
            </p:cNvSpPr>
            <p:nvPr/>
          </p:nvSpPr>
          <p:spPr bwMode="auto">
            <a:xfrm>
              <a:off x="4201227" y="4391871"/>
              <a:ext cx="123968" cy="755925"/>
            </a:xfrm>
            <a:prstGeom prst="rect">
              <a:avLst/>
            </a:prstGeom>
            <a:solidFill>
              <a:srgbClr val="FF0000"/>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10" name="Group 108"/>
          <p:cNvGrpSpPr>
            <a:grpSpLocks/>
          </p:cNvGrpSpPr>
          <p:nvPr/>
        </p:nvGrpSpPr>
        <p:grpSpPr bwMode="auto">
          <a:xfrm rot="-3686447">
            <a:off x="4496593" y="4193382"/>
            <a:ext cx="976313" cy="755650"/>
            <a:chOff x="5257800" y="5029200"/>
            <a:chExt cx="1402993" cy="756003"/>
          </a:xfrm>
        </p:grpSpPr>
        <p:cxnSp>
          <p:nvCxnSpPr>
            <p:cNvPr id="34838" name="AutoShape 10"/>
            <p:cNvCxnSpPr>
              <a:cxnSpLocks noChangeShapeType="1"/>
            </p:cNvCxnSpPr>
            <p:nvPr/>
          </p:nvCxnSpPr>
          <p:spPr bwMode="auto">
            <a:xfrm rot="10800000" flipV="1">
              <a:off x="5257800" y="5029200"/>
              <a:ext cx="1371600" cy="553117"/>
            </a:xfrm>
            <a:prstGeom prst="straightConnector1">
              <a:avLst/>
            </a:prstGeom>
            <a:noFill/>
            <a:ln w="57150">
              <a:solidFill>
                <a:schemeClr val="tx1"/>
              </a:solidFill>
              <a:round/>
              <a:headEnd/>
              <a:tailEnd type="triangle" w="med" len="med"/>
            </a:ln>
          </p:spPr>
        </p:cxnSp>
        <p:cxnSp>
          <p:nvCxnSpPr>
            <p:cNvPr id="34839" name="AutoShape 13"/>
            <p:cNvCxnSpPr>
              <a:cxnSpLocks noChangeShapeType="1"/>
            </p:cNvCxnSpPr>
            <p:nvPr/>
          </p:nvCxnSpPr>
          <p:spPr bwMode="auto">
            <a:xfrm rot="10800000" flipV="1">
              <a:off x="5365393" y="5251803"/>
              <a:ext cx="1295400" cy="533400"/>
            </a:xfrm>
            <a:prstGeom prst="straightConnector1">
              <a:avLst/>
            </a:prstGeom>
            <a:noFill/>
            <a:ln w="57150">
              <a:solidFill>
                <a:srgbClr val="00B0F0"/>
              </a:solidFill>
              <a:round/>
              <a:headEnd/>
              <a:tailEnd type="triangle" w="med" len="med"/>
            </a:ln>
          </p:spPr>
        </p:cxnSp>
      </p:grpSp>
      <p:sp>
        <p:nvSpPr>
          <p:cNvPr id="112" name="Rectangle 111"/>
          <p:cNvSpPr>
            <a:spLocks noChangeArrowheads="1"/>
          </p:cNvSpPr>
          <p:nvPr/>
        </p:nvSpPr>
        <p:spPr bwMode="auto">
          <a:xfrm>
            <a:off x="4419600" y="3352800"/>
            <a:ext cx="1127125" cy="414338"/>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113" name="Rectangle 25"/>
          <p:cNvSpPr>
            <a:spLocks noChangeArrowheads="1"/>
          </p:cNvSpPr>
          <p:nvPr/>
        </p:nvSpPr>
        <p:spPr bwMode="auto">
          <a:xfrm>
            <a:off x="4419600" y="3743325"/>
            <a:ext cx="1352550" cy="331788"/>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sp>
        <p:nvSpPr>
          <p:cNvPr id="34834" name="Rectangle 113"/>
          <p:cNvSpPr>
            <a:spLocks noChangeArrowheads="1"/>
          </p:cNvSpPr>
          <p:nvPr/>
        </p:nvSpPr>
        <p:spPr bwMode="auto">
          <a:xfrm>
            <a:off x="0" y="0"/>
            <a:ext cx="8458200" cy="1323975"/>
          </a:xfrm>
          <a:prstGeom prst="rect">
            <a:avLst/>
          </a:prstGeom>
          <a:noFill/>
          <a:ln w="9525">
            <a:noFill/>
            <a:miter lim="800000"/>
            <a:headEnd/>
            <a:tailEnd/>
          </a:ln>
        </p:spPr>
        <p:txBody>
          <a:bodyPr>
            <a:spAutoFit/>
          </a:bodyPr>
          <a:lstStyle/>
          <a:p>
            <a:r>
              <a:rPr lang="en-US" sz="4000">
                <a:solidFill>
                  <a:srgbClr val="FFC000"/>
                </a:solidFill>
                <a:latin typeface="Calibri" pitchFamily="34" charset="0"/>
              </a:rPr>
              <a:t>New RE within an emissions cap </a:t>
            </a:r>
          </a:p>
          <a:p>
            <a:endParaRPr lang="en-US" sz="4000">
              <a:solidFill>
                <a:srgbClr val="FFC000"/>
              </a:solidFill>
              <a:latin typeface="Calibri" pitchFamily="34" charset="0"/>
            </a:endParaRPr>
          </a:p>
        </p:txBody>
      </p:sp>
      <p:sp>
        <p:nvSpPr>
          <p:cNvPr id="34835" name="Rectangle 25"/>
          <p:cNvSpPr>
            <a:spLocks noChangeArrowheads="1"/>
          </p:cNvSpPr>
          <p:nvPr/>
        </p:nvSpPr>
        <p:spPr bwMode="auto">
          <a:xfrm>
            <a:off x="6324600" y="1066800"/>
            <a:ext cx="1905000" cy="762000"/>
          </a:xfrm>
          <a:prstGeom prst="rect">
            <a:avLst/>
          </a:prstGeom>
          <a:solidFill>
            <a:srgbClr val="FFFF00"/>
          </a:solidFill>
          <a:ln w="9525">
            <a:noFill/>
            <a:miter lim="800000"/>
            <a:headEnd/>
            <a:tailEnd/>
          </a:ln>
        </p:spPr>
        <p:txBody>
          <a:bodyPr/>
          <a:lstStyle/>
          <a:p>
            <a:r>
              <a:rPr lang="en-US" sz="2000" b="1">
                <a:solidFill>
                  <a:schemeClr val="bg1"/>
                </a:solidFill>
                <a:latin typeface="Calibri" pitchFamily="34" charset="0"/>
                <a:cs typeface="Times New Roman" pitchFamily="18" charset="0"/>
              </a:rPr>
              <a:t>EMISSION ALLOWANCES</a:t>
            </a:r>
            <a:endParaRPr lang="en-US" sz="2000">
              <a:solidFill>
                <a:schemeClr val="bg1"/>
              </a:solidFill>
            </a:endParaRPr>
          </a:p>
        </p:txBody>
      </p:sp>
      <p:sp>
        <p:nvSpPr>
          <p:cNvPr id="34836" name="Rectangle 25"/>
          <p:cNvSpPr>
            <a:spLocks noChangeArrowheads="1"/>
          </p:cNvSpPr>
          <p:nvPr/>
        </p:nvSpPr>
        <p:spPr bwMode="auto">
          <a:xfrm>
            <a:off x="6705600" y="1295400"/>
            <a:ext cx="1676400" cy="762000"/>
          </a:xfrm>
          <a:prstGeom prst="rect">
            <a:avLst/>
          </a:prstGeom>
          <a:solidFill>
            <a:srgbClr val="FFFF00"/>
          </a:solidFill>
          <a:ln w="9525">
            <a:solidFill>
              <a:schemeClr val="bg1"/>
            </a:solidFill>
            <a:miter lim="800000"/>
            <a:headEnd/>
            <a:tailEnd/>
          </a:ln>
        </p:spPr>
        <p:txBody>
          <a:bodyPr/>
          <a:lstStyle/>
          <a:p>
            <a:r>
              <a:rPr lang="en-US" sz="2000" b="1">
                <a:solidFill>
                  <a:schemeClr val="bg1"/>
                </a:solidFill>
                <a:latin typeface="Calibri" pitchFamily="34" charset="0"/>
                <a:cs typeface="Times New Roman" pitchFamily="18" charset="0"/>
              </a:rPr>
              <a:t>EMISSION ALLOWANCES</a:t>
            </a:r>
            <a:endParaRPr lang="en-US" sz="2000">
              <a:solidFill>
                <a:schemeClr val="bg1"/>
              </a:solidFill>
            </a:endParaRPr>
          </a:p>
        </p:txBody>
      </p:sp>
      <p:sp>
        <p:nvSpPr>
          <p:cNvPr id="34837" name="Rectangle 25"/>
          <p:cNvSpPr>
            <a:spLocks noChangeArrowheads="1"/>
          </p:cNvSpPr>
          <p:nvPr/>
        </p:nvSpPr>
        <p:spPr bwMode="auto">
          <a:xfrm>
            <a:off x="7162800" y="1524000"/>
            <a:ext cx="1676400" cy="762000"/>
          </a:xfrm>
          <a:prstGeom prst="rect">
            <a:avLst/>
          </a:prstGeom>
          <a:solidFill>
            <a:srgbClr val="FFFF00"/>
          </a:solidFill>
          <a:ln w="3175">
            <a:solidFill>
              <a:schemeClr val="bg1"/>
            </a:solidFill>
            <a:miter lim="800000"/>
            <a:headEnd/>
            <a:tailEnd/>
          </a:ln>
        </p:spPr>
        <p:txBody>
          <a:bodyPr/>
          <a:lstStyle/>
          <a:p>
            <a:r>
              <a:rPr lang="en-US" sz="2000" b="1">
                <a:solidFill>
                  <a:schemeClr val="bg1"/>
                </a:solidFill>
                <a:latin typeface="Calibri" pitchFamily="34" charset="0"/>
                <a:cs typeface="Times New Roman" pitchFamily="18" charset="0"/>
              </a:rPr>
              <a:t>EMISSION ALLOWANCES</a:t>
            </a:r>
            <a:endParaRPr lang="en-US" sz="2000">
              <a:solidFill>
                <a:schemeClr val="bg1"/>
              </a:solidFill>
            </a:endParaRPr>
          </a:p>
        </p:txBody>
      </p:sp>
      <p:grpSp>
        <p:nvGrpSpPr>
          <p:cNvPr id="46" name="Group 6"/>
          <p:cNvGrpSpPr>
            <a:grpSpLocks/>
          </p:cNvGrpSpPr>
          <p:nvPr/>
        </p:nvGrpSpPr>
        <p:grpSpPr bwMode="auto">
          <a:xfrm>
            <a:off x="6781800" y="6248400"/>
            <a:ext cx="1700213" cy="301625"/>
            <a:chOff x="6656405" y="6248365"/>
            <a:chExt cx="2446680" cy="530221"/>
          </a:xfrm>
        </p:grpSpPr>
        <p:grpSp>
          <p:nvGrpSpPr>
            <p:cNvPr id="47" name="Group 40"/>
            <p:cNvGrpSpPr>
              <a:grpSpLocks/>
            </p:cNvGrpSpPr>
            <p:nvPr/>
          </p:nvGrpSpPr>
          <p:grpSpPr bwMode="auto">
            <a:xfrm>
              <a:off x="6656405" y="6248365"/>
              <a:ext cx="533403" cy="530221"/>
              <a:chOff x="2383" y="3438"/>
              <a:chExt cx="396" cy="394"/>
            </a:xfrm>
          </p:grpSpPr>
          <p:sp>
            <p:nvSpPr>
              <p:cNvPr id="49"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0"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2"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3"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4"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5"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6"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7"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8"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9"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0"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2"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3"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4"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5"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6"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7"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8"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9"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0"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1"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2"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3"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5"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6"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7"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8"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9"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5"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6"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48"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a:spLocks noChangeArrowheads="1"/>
          </p:cNvSpPr>
          <p:nvPr/>
        </p:nvSpPr>
        <p:spPr bwMode="auto">
          <a:xfrm>
            <a:off x="5638800" y="2357438"/>
            <a:ext cx="3695700" cy="2062162"/>
          </a:xfrm>
          <a:prstGeom prst="rect">
            <a:avLst/>
          </a:prstGeom>
          <a:noFill/>
          <a:ln w="9525">
            <a:noFill/>
            <a:miter lim="800000"/>
            <a:headEnd/>
            <a:tailEnd/>
          </a:ln>
        </p:spPr>
        <p:txBody>
          <a:bodyPr>
            <a:spAutoFit/>
          </a:bodyPr>
          <a:lstStyle/>
          <a:p>
            <a:endParaRPr lang="en-US" sz="3200" b="1">
              <a:solidFill>
                <a:srgbClr val="FFC000"/>
              </a:solidFill>
              <a:latin typeface="Calibri" pitchFamily="34" charset="0"/>
              <a:cs typeface="Times New Roman" pitchFamily="18" charset="0"/>
            </a:endParaRPr>
          </a:p>
          <a:p>
            <a:r>
              <a:rPr lang="en-US" sz="3200" b="1">
                <a:solidFill>
                  <a:srgbClr val="FFC000"/>
                </a:solidFill>
                <a:latin typeface="Calibri" pitchFamily="34" charset="0"/>
                <a:cs typeface="Times New Roman" pitchFamily="18" charset="0"/>
              </a:rPr>
              <a:t>1. Retired allowance</a:t>
            </a:r>
          </a:p>
          <a:p>
            <a:pPr>
              <a:buFontTx/>
              <a:buChar char="-"/>
            </a:pPr>
            <a:endParaRPr lang="en-US" sz="3200" b="1">
              <a:solidFill>
                <a:srgbClr val="FFC000"/>
              </a:solidFill>
              <a:latin typeface="Calibri" pitchFamily="34" charset="0"/>
              <a:cs typeface="Times New Roman" pitchFamily="18" charset="0"/>
            </a:endParaRPr>
          </a:p>
          <a:p>
            <a:r>
              <a:rPr lang="en-US" sz="3200" b="1">
                <a:solidFill>
                  <a:srgbClr val="FFC000"/>
                </a:solidFill>
                <a:latin typeface="Calibri" pitchFamily="34" charset="0"/>
                <a:cs typeface="Times New Roman" pitchFamily="18" charset="0"/>
              </a:rPr>
              <a:t>2. Emissions rate</a:t>
            </a:r>
            <a:endParaRPr lang="en-US" sz="3200">
              <a:solidFill>
                <a:srgbClr val="FFC000"/>
              </a:solidFill>
            </a:endParaRPr>
          </a:p>
        </p:txBody>
      </p:sp>
      <p:grpSp>
        <p:nvGrpSpPr>
          <p:cNvPr id="2" name="Group 89"/>
          <p:cNvGrpSpPr/>
          <p:nvPr/>
        </p:nvGrpSpPr>
        <p:grpSpPr>
          <a:xfrm>
            <a:off x="4495795" y="2080860"/>
            <a:ext cx="838205" cy="1166533"/>
            <a:chOff x="3977178" y="3944433"/>
            <a:chExt cx="694439" cy="1203363"/>
          </a:xfrm>
          <a:solidFill>
            <a:schemeClr val="bg1"/>
          </a:solidFill>
        </p:grpSpPr>
        <p:sp>
          <p:nvSpPr>
            <p:cNvPr id="62" name="AutoShape 19"/>
            <p:cNvSpPr>
              <a:spLocks noChangeArrowheads="1"/>
            </p:cNvSpPr>
            <p:nvPr/>
          </p:nvSpPr>
          <p:spPr bwMode="auto">
            <a:xfrm rot="4168849">
              <a:off x="3886878" y="4078870"/>
              <a:ext cx="558749" cy="2898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4" name="AutoShape 20"/>
            <p:cNvSpPr>
              <a:spLocks noChangeArrowheads="1"/>
            </p:cNvSpPr>
            <p:nvPr/>
          </p:nvSpPr>
          <p:spPr bwMode="auto">
            <a:xfrm rot="18810896">
              <a:off x="3903778" y="4349631"/>
              <a:ext cx="490039" cy="34324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5" name="AutoShape 21"/>
            <p:cNvSpPr>
              <a:spLocks noChangeArrowheads="1"/>
            </p:cNvSpPr>
            <p:nvPr/>
          </p:nvSpPr>
          <p:spPr bwMode="auto">
            <a:xfrm rot="9468224">
              <a:off x="4267129" y="4042380"/>
              <a:ext cx="404488"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1" name="Rectangle 70"/>
            <p:cNvSpPr>
              <a:spLocks noChangeArrowheads="1"/>
            </p:cNvSpPr>
            <p:nvPr/>
          </p:nvSpPr>
          <p:spPr bwMode="auto">
            <a:xfrm>
              <a:off x="4201227" y="4391871"/>
              <a:ext cx="123968" cy="755925"/>
            </a:xfrm>
            <a:prstGeom prst="rect">
              <a:avLst/>
            </a:prstGeom>
            <a:solidFill>
              <a:srgbClr val="FF0000"/>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pic>
        <p:nvPicPr>
          <p:cNvPr id="35844" name="Picture 73"/>
          <p:cNvPicPr>
            <a:picLocks noChangeAspect="1" noChangeArrowheads="1"/>
          </p:cNvPicPr>
          <p:nvPr/>
        </p:nvPicPr>
        <p:blipFill>
          <a:blip r:embed="rId3" cstate="print"/>
          <a:srcRect/>
          <a:stretch>
            <a:fillRect/>
          </a:stretch>
        </p:blipFill>
        <p:spPr bwMode="auto">
          <a:xfrm>
            <a:off x="381000" y="4953000"/>
            <a:ext cx="1773238" cy="1030288"/>
          </a:xfrm>
          <a:prstGeom prst="rect">
            <a:avLst/>
          </a:prstGeom>
          <a:noFill/>
          <a:ln w="9525">
            <a:noFill/>
            <a:miter lim="800000"/>
            <a:headEnd/>
            <a:tailEnd/>
          </a:ln>
        </p:spPr>
      </p:pic>
      <p:pic>
        <p:nvPicPr>
          <p:cNvPr id="35845" name="Picture 2"/>
          <p:cNvPicPr>
            <a:picLocks noChangeAspect="1" noChangeArrowheads="1"/>
          </p:cNvPicPr>
          <p:nvPr/>
        </p:nvPicPr>
        <p:blipFill>
          <a:blip r:embed="rId3" cstate="print"/>
          <a:srcRect/>
          <a:stretch>
            <a:fillRect/>
          </a:stretch>
        </p:blipFill>
        <p:spPr bwMode="auto">
          <a:xfrm>
            <a:off x="381000" y="3276600"/>
            <a:ext cx="1674813" cy="912813"/>
          </a:xfrm>
          <a:prstGeom prst="rect">
            <a:avLst/>
          </a:prstGeom>
          <a:noFill/>
          <a:ln w="9525">
            <a:noFill/>
            <a:miter lim="800000"/>
            <a:headEnd/>
            <a:tailEnd/>
          </a:ln>
        </p:spPr>
      </p:pic>
      <p:sp>
        <p:nvSpPr>
          <p:cNvPr id="87" name="Oval 7"/>
          <p:cNvSpPr>
            <a:spLocks noChangeArrowheads="1"/>
          </p:cNvSpPr>
          <p:nvPr/>
        </p:nvSpPr>
        <p:spPr bwMode="auto">
          <a:xfrm>
            <a:off x="2667000" y="4608513"/>
            <a:ext cx="3505200" cy="2020887"/>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a:t>
            </a:r>
          </a:p>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35847" name="AutoShape 9"/>
          <p:cNvCxnSpPr>
            <a:cxnSpLocks noChangeShapeType="1"/>
          </p:cNvCxnSpPr>
          <p:nvPr/>
        </p:nvCxnSpPr>
        <p:spPr bwMode="auto">
          <a:xfrm rot="16200000" flipH="1">
            <a:off x="1943100" y="3924300"/>
            <a:ext cx="1371600" cy="1295400"/>
          </a:xfrm>
          <a:prstGeom prst="straightConnector1">
            <a:avLst/>
          </a:prstGeom>
          <a:noFill/>
          <a:ln w="57150">
            <a:solidFill>
              <a:schemeClr val="tx1"/>
            </a:solidFill>
            <a:round/>
            <a:headEnd/>
            <a:tailEnd type="triangle" w="med" len="med"/>
          </a:ln>
        </p:spPr>
      </p:cxnSp>
      <p:cxnSp>
        <p:nvCxnSpPr>
          <p:cNvPr id="35848" name="AutoShape 8"/>
          <p:cNvCxnSpPr>
            <a:cxnSpLocks noChangeShapeType="1"/>
          </p:cNvCxnSpPr>
          <p:nvPr/>
        </p:nvCxnSpPr>
        <p:spPr bwMode="auto">
          <a:xfrm>
            <a:off x="2133600" y="5638800"/>
            <a:ext cx="1219200" cy="152400"/>
          </a:xfrm>
          <a:prstGeom prst="straightConnector1">
            <a:avLst/>
          </a:prstGeom>
          <a:noFill/>
          <a:ln w="57150">
            <a:solidFill>
              <a:schemeClr val="tx1"/>
            </a:solidFill>
            <a:round/>
            <a:headEnd/>
            <a:tailEnd type="triangle" w="med" len="med"/>
          </a:ln>
        </p:spPr>
      </p:cxnSp>
      <p:cxnSp>
        <p:nvCxnSpPr>
          <p:cNvPr id="35849" name="AutoShape 11"/>
          <p:cNvCxnSpPr>
            <a:cxnSpLocks noChangeShapeType="1"/>
          </p:cNvCxnSpPr>
          <p:nvPr/>
        </p:nvCxnSpPr>
        <p:spPr bwMode="auto">
          <a:xfrm>
            <a:off x="2133600" y="5943600"/>
            <a:ext cx="1219200" cy="76200"/>
          </a:xfrm>
          <a:prstGeom prst="straightConnector1">
            <a:avLst/>
          </a:prstGeom>
          <a:noFill/>
          <a:ln w="57150">
            <a:solidFill>
              <a:srgbClr val="00B0F0"/>
            </a:solidFill>
            <a:round/>
            <a:headEnd/>
            <a:tailEnd type="triangle" w="med" len="med"/>
          </a:ln>
        </p:spPr>
      </p:cxnSp>
      <p:cxnSp>
        <p:nvCxnSpPr>
          <p:cNvPr id="35850" name="AutoShape 12"/>
          <p:cNvCxnSpPr>
            <a:cxnSpLocks noChangeShapeType="1"/>
          </p:cNvCxnSpPr>
          <p:nvPr/>
        </p:nvCxnSpPr>
        <p:spPr bwMode="auto">
          <a:xfrm rot="16200000" flipH="1">
            <a:off x="1790700" y="4152900"/>
            <a:ext cx="1371600" cy="1295400"/>
          </a:xfrm>
          <a:prstGeom prst="straightConnector1">
            <a:avLst/>
          </a:prstGeom>
          <a:noFill/>
          <a:ln w="57150">
            <a:solidFill>
              <a:srgbClr val="00B0F0"/>
            </a:solidFill>
            <a:round/>
            <a:headEnd/>
            <a:tailEnd type="triangle" w="med" len="med"/>
          </a:ln>
        </p:spPr>
      </p:cxnSp>
      <p:grpSp>
        <p:nvGrpSpPr>
          <p:cNvPr id="3" name="Group 93"/>
          <p:cNvGrpSpPr/>
          <p:nvPr/>
        </p:nvGrpSpPr>
        <p:grpSpPr>
          <a:xfrm>
            <a:off x="457200" y="4191001"/>
            <a:ext cx="1371600" cy="685799"/>
            <a:chOff x="1295400" y="3574473"/>
            <a:chExt cx="914400" cy="311727"/>
          </a:xfrm>
          <a:solidFill>
            <a:schemeClr val="bg1"/>
          </a:solidFill>
        </p:grpSpPr>
        <p:sp>
          <p:nvSpPr>
            <p:cNvPr id="95" name="Rectangle 25"/>
            <p:cNvSpPr>
              <a:spLocks noChangeArrowheads="1"/>
            </p:cNvSpPr>
            <p:nvPr/>
          </p:nvSpPr>
          <p:spPr bwMode="auto">
            <a:xfrm>
              <a:off x="1295400" y="3733800"/>
              <a:ext cx="838200" cy="1524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96" name="Rectangle 25"/>
            <p:cNvSpPr>
              <a:spLocks noChangeArrowheads="1"/>
            </p:cNvSpPr>
            <p:nvPr/>
          </p:nvSpPr>
          <p:spPr bwMode="auto">
            <a:xfrm>
              <a:off x="1295400" y="3574473"/>
              <a:ext cx="914400" cy="1905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35852" name="Group 96"/>
          <p:cNvGrpSpPr>
            <a:grpSpLocks/>
          </p:cNvGrpSpPr>
          <p:nvPr/>
        </p:nvGrpSpPr>
        <p:grpSpPr bwMode="auto">
          <a:xfrm rot="-3686447">
            <a:off x="3124993" y="4269582"/>
            <a:ext cx="976313" cy="755650"/>
            <a:chOff x="5257800" y="5029200"/>
            <a:chExt cx="1402993" cy="756003"/>
          </a:xfrm>
        </p:grpSpPr>
        <p:cxnSp>
          <p:nvCxnSpPr>
            <p:cNvPr id="35875" name="AutoShape 10"/>
            <p:cNvCxnSpPr>
              <a:cxnSpLocks noChangeShapeType="1"/>
            </p:cNvCxnSpPr>
            <p:nvPr/>
          </p:nvCxnSpPr>
          <p:spPr bwMode="auto">
            <a:xfrm rot="10800000" flipV="1">
              <a:off x="5257800" y="5029200"/>
              <a:ext cx="1371600" cy="553117"/>
            </a:xfrm>
            <a:prstGeom prst="straightConnector1">
              <a:avLst/>
            </a:prstGeom>
            <a:noFill/>
            <a:ln w="57150">
              <a:solidFill>
                <a:schemeClr val="tx1"/>
              </a:solidFill>
              <a:round/>
              <a:headEnd/>
              <a:tailEnd type="triangle" w="med" len="med"/>
            </a:ln>
          </p:spPr>
        </p:cxnSp>
        <p:cxnSp>
          <p:nvCxnSpPr>
            <p:cNvPr id="35876" name="AutoShape 13"/>
            <p:cNvCxnSpPr>
              <a:cxnSpLocks noChangeShapeType="1"/>
            </p:cNvCxnSpPr>
            <p:nvPr/>
          </p:nvCxnSpPr>
          <p:spPr bwMode="auto">
            <a:xfrm rot="10800000" flipV="1">
              <a:off x="5365393" y="5251803"/>
              <a:ext cx="1295400" cy="533400"/>
            </a:xfrm>
            <a:prstGeom prst="straightConnector1">
              <a:avLst/>
            </a:prstGeom>
            <a:noFill/>
            <a:ln w="57150">
              <a:solidFill>
                <a:srgbClr val="00B0F0"/>
              </a:solidFill>
              <a:round/>
              <a:headEnd/>
              <a:tailEnd type="triangle" w="med" len="med"/>
            </a:ln>
          </p:spPr>
        </p:cxnSp>
      </p:grpSp>
      <p:grpSp>
        <p:nvGrpSpPr>
          <p:cNvPr id="35853" name="Group 99"/>
          <p:cNvGrpSpPr>
            <a:grpSpLocks/>
          </p:cNvGrpSpPr>
          <p:nvPr/>
        </p:nvGrpSpPr>
        <p:grpSpPr bwMode="auto">
          <a:xfrm>
            <a:off x="2819400" y="1981200"/>
            <a:ext cx="1504950" cy="2093913"/>
            <a:chOff x="6019800" y="4419600"/>
            <a:chExt cx="1505116" cy="2093912"/>
          </a:xfrm>
        </p:grpSpPr>
        <p:sp>
          <p:nvSpPr>
            <p:cNvPr id="35870" name="Rectangle 100"/>
            <p:cNvSpPr>
              <a:spLocks noChangeArrowheads="1"/>
            </p:cNvSpPr>
            <p:nvPr/>
          </p:nvSpPr>
          <p:spPr bwMode="auto">
            <a:xfrm>
              <a:off x="6172200" y="5791200"/>
              <a:ext cx="1127264" cy="414979"/>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35871" name="Rectangle 25"/>
            <p:cNvSpPr>
              <a:spLocks noChangeArrowheads="1"/>
            </p:cNvSpPr>
            <p:nvPr/>
          </p:nvSpPr>
          <p:spPr bwMode="auto">
            <a:xfrm>
              <a:off x="6172200" y="6181529"/>
              <a:ext cx="1352716" cy="331983"/>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35872" name="Group 87"/>
            <p:cNvGrpSpPr>
              <a:grpSpLocks/>
            </p:cNvGrpSpPr>
            <p:nvPr/>
          </p:nvGrpSpPr>
          <p:grpSpPr bwMode="auto">
            <a:xfrm>
              <a:off x="6019800" y="4419600"/>
              <a:ext cx="1219200" cy="1266193"/>
              <a:chOff x="5334000" y="1066800"/>
              <a:chExt cx="1219200" cy="1266193"/>
            </a:xfrm>
          </p:grpSpPr>
          <p:sp>
            <p:nvSpPr>
              <p:cNvPr id="104" name="Rectangle 103"/>
              <p:cNvSpPr/>
              <p:nvPr/>
            </p:nvSpPr>
            <p:spPr>
              <a:xfrm>
                <a:off x="5334000" y="1066800"/>
                <a:ext cx="1219334" cy="1219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89"/>
              <p:cNvGrpSpPr/>
              <p:nvPr/>
            </p:nvGrpSpPr>
            <p:grpSpPr>
              <a:xfrm>
                <a:off x="5591972" y="1166460"/>
                <a:ext cx="853704" cy="1166533"/>
                <a:chOff x="4287093" y="3944433"/>
                <a:chExt cx="694435" cy="1203363"/>
              </a:xfrm>
              <a:solidFill>
                <a:schemeClr val="bg1"/>
              </a:solidFill>
            </p:grpSpPr>
            <p:sp>
              <p:nvSpPr>
                <p:cNvPr id="106"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7"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8"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9" name="Rectangle 108"/>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grpSp>
        <p:nvGrpSpPr>
          <p:cNvPr id="8" name="Group 62"/>
          <p:cNvGrpSpPr/>
          <p:nvPr/>
        </p:nvGrpSpPr>
        <p:grpSpPr>
          <a:xfrm>
            <a:off x="990600" y="6019800"/>
            <a:ext cx="1447800" cy="762000"/>
            <a:chOff x="1447800" y="5638800"/>
            <a:chExt cx="914400" cy="533400"/>
          </a:xfrm>
          <a:solidFill>
            <a:schemeClr val="bg1"/>
          </a:solidFill>
        </p:grpSpPr>
        <p:sp>
          <p:nvSpPr>
            <p:cNvPr id="111" name="Rectangle 110"/>
            <p:cNvSpPr>
              <a:spLocks noChangeArrowheads="1"/>
            </p:cNvSpPr>
            <p:nvPr/>
          </p:nvSpPr>
          <p:spPr bwMode="auto">
            <a:xfrm>
              <a:off x="1447800" y="5638800"/>
              <a:ext cx="914400"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112" name="Rectangle 25"/>
            <p:cNvSpPr>
              <a:spLocks noChangeArrowheads="1"/>
            </p:cNvSpPr>
            <p:nvPr/>
          </p:nvSpPr>
          <p:spPr bwMode="auto">
            <a:xfrm>
              <a:off x="1447800" y="5867400"/>
              <a:ext cx="914400" cy="3048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grpSp>
        <p:nvGrpSpPr>
          <p:cNvPr id="35855" name="Group 112"/>
          <p:cNvGrpSpPr>
            <a:grpSpLocks/>
          </p:cNvGrpSpPr>
          <p:nvPr/>
        </p:nvGrpSpPr>
        <p:grpSpPr bwMode="auto">
          <a:xfrm>
            <a:off x="304800" y="838200"/>
            <a:ext cx="5530850" cy="1990725"/>
            <a:chOff x="413468" y="593521"/>
            <a:chExt cx="5791201" cy="1990001"/>
          </a:xfrm>
        </p:grpSpPr>
        <p:sp>
          <p:nvSpPr>
            <p:cNvPr id="114" name="Arc 113"/>
            <p:cNvSpPr/>
            <p:nvPr/>
          </p:nvSpPr>
          <p:spPr>
            <a:xfrm rot="21335099">
              <a:off x="413468" y="1440938"/>
              <a:ext cx="5791201" cy="1066412"/>
            </a:xfrm>
            <a:prstGeom prst="arc">
              <a:avLst>
                <a:gd name="adj1" fmla="val 10771496"/>
                <a:gd name="adj2" fmla="val 0"/>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5868" name="Rectangle 114"/>
            <p:cNvSpPr>
              <a:spLocks noChangeArrowheads="1"/>
            </p:cNvSpPr>
            <p:nvPr/>
          </p:nvSpPr>
          <p:spPr bwMode="auto">
            <a:xfrm rot="-546290">
              <a:off x="961611" y="593521"/>
              <a:ext cx="3329107" cy="1200329"/>
            </a:xfrm>
            <a:prstGeom prst="rect">
              <a:avLst/>
            </a:prstGeom>
            <a:noFill/>
            <a:ln w="9525">
              <a:noFill/>
              <a:miter lim="800000"/>
              <a:headEnd/>
              <a:tailEnd/>
            </a:ln>
          </p:spPr>
          <p:txBody>
            <a:bodyPr>
              <a:spAutoFit/>
            </a:bodyPr>
            <a:lstStyle/>
            <a:p>
              <a:pPr algn="ctr"/>
              <a:r>
                <a:rPr lang="en-US" sz="2400">
                  <a:solidFill>
                    <a:srgbClr val="FFFF00"/>
                  </a:solidFill>
                  <a:latin typeface="Calibri" pitchFamily="34" charset="0"/>
                </a:rPr>
                <a:t>Cap set at emissions quantity x</a:t>
              </a:r>
            </a:p>
            <a:p>
              <a:pPr algn="ctr"/>
              <a:endParaRPr lang="en-US" sz="2400">
                <a:solidFill>
                  <a:srgbClr val="FFC000"/>
                </a:solidFill>
                <a:latin typeface="Calibri" pitchFamily="34" charset="0"/>
              </a:endParaRPr>
            </a:p>
          </p:txBody>
        </p:sp>
        <p:sp>
          <p:nvSpPr>
            <p:cNvPr id="116" name="Arc 115"/>
            <p:cNvSpPr/>
            <p:nvPr/>
          </p:nvSpPr>
          <p:spPr>
            <a:xfrm rot="21335099">
              <a:off x="413468" y="1517110"/>
              <a:ext cx="5791201" cy="1066412"/>
            </a:xfrm>
            <a:prstGeom prst="arc">
              <a:avLst>
                <a:gd name="adj1" fmla="val 10771496"/>
                <a:gd name="adj2" fmla="val 0"/>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35856" name="Group 116"/>
          <p:cNvGrpSpPr>
            <a:grpSpLocks/>
          </p:cNvGrpSpPr>
          <p:nvPr/>
        </p:nvGrpSpPr>
        <p:grpSpPr bwMode="auto">
          <a:xfrm rot="-3686447">
            <a:off x="4496593" y="4193382"/>
            <a:ext cx="976313" cy="755650"/>
            <a:chOff x="5257800" y="5029200"/>
            <a:chExt cx="1402993" cy="756003"/>
          </a:xfrm>
        </p:grpSpPr>
        <p:cxnSp>
          <p:nvCxnSpPr>
            <p:cNvPr id="35865" name="AutoShape 10"/>
            <p:cNvCxnSpPr>
              <a:cxnSpLocks noChangeShapeType="1"/>
            </p:cNvCxnSpPr>
            <p:nvPr/>
          </p:nvCxnSpPr>
          <p:spPr bwMode="auto">
            <a:xfrm rot="10800000" flipV="1">
              <a:off x="5257800" y="5029200"/>
              <a:ext cx="1371600" cy="553117"/>
            </a:xfrm>
            <a:prstGeom prst="straightConnector1">
              <a:avLst/>
            </a:prstGeom>
            <a:noFill/>
            <a:ln w="57150">
              <a:solidFill>
                <a:schemeClr val="tx1"/>
              </a:solidFill>
              <a:round/>
              <a:headEnd/>
              <a:tailEnd type="triangle" w="med" len="med"/>
            </a:ln>
          </p:spPr>
        </p:cxnSp>
        <p:cxnSp>
          <p:nvCxnSpPr>
            <p:cNvPr id="35866" name="AutoShape 13"/>
            <p:cNvCxnSpPr>
              <a:cxnSpLocks noChangeShapeType="1"/>
            </p:cNvCxnSpPr>
            <p:nvPr/>
          </p:nvCxnSpPr>
          <p:spPr bwMode="auto">
            <a:xfrm rot="10800000" flipV="1">
              <a:off x="5365393" y="5251803"/>
              <a:ext cx="1295400" cy="533400"/>
            </a:xfrm>
            <a:prstGeom prst="straightConnector1">
              <a:avLst/>
            </a:prstGeom>
            <a:noFill/>
            <a:ln w="57150">
              <a:solidFill>
                <a:srgbClr val="00B0F0"/>
              </a:solidFill>
              <a:round/>
              <a:headEnd/>
              <a:tailEnd type="triangle" w="med" len="med"/>
            </a:ln>
          </p:spPr>
        </p:cxnSp>
      </p:grpSp>
      <p:sp>
        <p:nvSpPr>
          <p:cNvPr id="35857" name="Rectangle 119"/>
          <p:cNvSpPr>
            <a:spLocks noChangeArrowheads="1"/>
          </p:cNvSpPr>
          <p:nvPr/>
        </p:nvSpPr>
        <p:spPr bwMode="auto">
          <a:xfrm>
            <a:off x="4419600" y="3352800"/>
            <a:ext cx="1127125" cy="414338"/>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35858" name="Rectangle 25"/>
          <p:cNvSpPr>
            <a:spLocks noChangeArrowheads="1"/>
          </p:cNvSpPr>
          <p:nvPr/>
        </p:nvSpPr>
        <p:spPr bwMode="auto">
          <a:xfrm>
            <a:off x="4419600" y="3743325"/>
            <a:ext cx="1352550" cy="331788"/>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sp>
        <p:nvSpPr>
          <p:cNvPr id="35859" name="Rectangle 121"/>
          <p:cNvSpPr>
            <a:spLocks noChangeArrowheads="1"/>
          </p:cNvSpPr>
          <p:nvPr/>
        </p:nvSpPr>
        <p:spPr bwMode="auto">
          <a:xfrm>
            <a:off x="0" y="0"/>
            <a:ext cx="8458200" cy="1323975"/>
          </a:xfrm>
          <a:prstGeom prst="rect">
            <a:avLst/>
          </a:prstGeom>
          <a:noFill/>
          <a:ln w="9525">
            <a:noFill/>
            <a:miter lim="800000"/>
            <a:headEnd/>
            <a:tailEnd/>
          </a:ln>
        </p:spPr>
        <p:txBody>
          <a:bodyPr>
            <a:spAutoFit/>
          </a:bodyPr>
          <a:lstStyle/>
          <a:p>
            <a:r>
              <a:rPr lang="en-US" sz="4000">
                <a:solidFill>
                  <a:srgbClr val="FFC000"/>
                </a:solidFill>
                <a:latin typeface="Calibri" pitchFamily="34" charset="0"/>
              </a:rPr>
              <a:t>Accounting components</a:t>
            </a:r>
          </a:p>
          <a:p>
            <a:endParaRPr lang="en-US" sz="4000">
              <a:solidFill>
                <a:srgbClr val="FFC000"/>
              </a:solidFill>
              <a:latin typeface="Calibri" pitchFamily="34" charset="0"/>
            </a:endParaRPr>
          </a:p>
        </p:txBody>
      </p:sp>
      <p:sp>
        <p:nvSpPr>
          <p:cNvPr id="35860" name="Rectangle 25"/>
          <p:cNvSpPr>
            <a:spLocks noChangeArrowheads="1"/>
          </p:cNvSpPr>
          <p:nvPr/>
        </p:nvSpPr>
        <p:spPr bwMode="auto">
          <a:xfrm>
            <a:off x="6324600" y="1066800"/>
            <a:ext cx="1905000" cy="762000"/>
          </a:xfrm>
          <a:prstGeom prst="rect">
            <a:avLst/>
          </a:prstGeom>
          <a:solidFill>
            <a:srgbClr val="FFFF00"/>
          </a:solidFill>
          <a:ln w="9525">
            <a:noFill/>
            <a:miter lim="800000"/>
            <a:headEnd/>
            <a:tailEnd/>
          </a:ln>
        </p:spPr>
        <p:txBody>
          <a:bodyPr/>
          <a:lstStyle/>
          <a:p>
            <a:r>
              <a:rPr lang="en-US" sz="2000" b="1">
                <a:solidFill>
                  <a:schemeClr val="bg1"/>
                </a:solidFill>
                <a:latin typeface="Calibri" pitchFamily="34" charset="0"/>
                <a:cs typeface="Times New Roman" pitchFamily="18" charset="0"/>
              </a:rPr>
              <a:t>EMISSION ALLOWANCES</a:t>
            </a:r>
            <a:endParaRPr lang="en-US" sz="2000">
              <a:solidFill>
                <a:schemeClr val="bg1"/>
              </a:solidFill>
            </a:endParaRPr>
          </a:p>
        </p:txBody>
      </p:sp>
      <p:sp>
        <p:nvSpPr>
          <p:cNvPr id="35861" name="Rectangle 25"/>
          <p:cNvSpPr>
            <a:spLocks noChangeArrowheads="1"/>
          </p:cNvSpPr>
          <p:nvPr/>
        </p:nvSpPr>
        <p:spPr bwMode="auto">
          <a:xfrm>
            <a:off x="6705600" y="1295400"/>
            <a:ext cx="1676400" cy="762000"/>
          </a:xfrm>
          <a:prstGeom prst="rect">
            <a:avLst/>
          </a:prstGeom>
          <a:solidFill>
            <a:srgbClr val="FFFF00"/>
          </a:solidFill>
          <a:ln w="9525">
            <a:solidFill>
              <a:schemeClr val="bg1"/>
            </a:solidFill>
            <a:miter lim="800000"/>
            <a:headEnd/>
            <a:tailEnd/>
          </a:ln>
        </p:spPr>
        <p:txBody>
          <a:bodyPr/>
          <a:lstStyle/>
          <a:p>
            <a:r>
              <a:rPr lang="en-US" sz="2000" b="1">
                <a:solidFill>
                  <a:schemeClr val="bg1"/>
                </a:solidFill>
                <a:latin typeface="Calibri" pitchFamily="34" charset="0"/>
                <a:cs typeface="Times New Roman" pitchFamily="18" charset="0"/>
              </a:rPr>
              <a:t>EMISSION ALLOWANCES</a:t>
            </a:r>
            <a:endParaRPr lang="en-US" sz="2000">
              <a:solidFill>
                <a:schemeClr val="bg1"/>
              </a:solidFill>
            </a:endParaRPr>
          </a:p>
        </p:txBody>
      </p:sp>
      <p:sp>
        <p:nvSpPr>
          <p:cNvPr id="35862" name="Rectangle 25"/>
          <p:cNvSpPr>
            <a:spLocks noChangeArrowheads="1"/>
          </p:cNvSpPr>
          <p:nvPr/>
        </p:nvSpPr>
        <p:spPr bwMode="auto">
          <a:xfrm>
            <a:off x="7162800" y="1524000"/>
            <a:ext cx="1676400" cy="762000"/>
          </a:xfrm>
          <a:prstGeom prst="rect">
            <a:avLst/>
          </a:prstGeom>
          <a:solidFill>
            <a:srgbClr val="FFFF00"/>
          </a:solidFill>
          <a:ln w="3175">
            <a:solidFill>
              <a:schemeClr val="bg1"/>
            </a:solidFill>
            <a:miter lim="800000"/>
            <a:headEnd/>
            <a:tailEnd/>
          </a:ln>
        </p:spPr>
        <p:txBody>
          <a:bodyPr/>
          <a:lstStyle/>
          <a:p>
            <a:r>
              <a:rPr lang="en-US" sz="2000" b="1">
                <a:solidFill>
                  <a:schemeClr val="bg1"/>
                </a:solidFill>
                <a:latin typeface="Calibri" pitchFamily="34" charset="0"/>
                <a:cs typeface="Times New Roman" pitchFamily="18" charset="0"/>
              </a:rPr>
              <a:t>EMISSION ALLOWANCES</a:t>
            </a:r>
            <a:endParaRPr lang="en-US" sz="2000">
              <a:solidFill>
                <a:schemeClr val="bg1"/>
              </a:solidFill>
            </a:endParaRPr>
          </a:p>
        </p:txBody>
      </p:sp>
      <p:sp>
        <p:nvSpPr>
          <p:cNvPr id="126" name="Oval 125"/>
          <p:cNvSpPr/>
          <p:nvPr/>
        </p:nvSpPr>
        <p:spPr>
          <a:xfrm>
            <a:off x="6858000" y="1066800"/>
            <a:ext cx="2286000" cy="1752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p:nvPr/>
        </p:nvSpPr>
        <p:spPr>
          <a:xfrm>
            <a:off x="4191000" y="3200400"/>
            <a:ext cx="1524000" cy="2133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9" name="Group 6"/>
          <p:cNvGrpSpPr>
            <a:grpSpLocks/>
          </p:cNvGrpSpPr>
          <p:nvPr/>
        </p:nvGrpSpPr>
        <p:grpSpPr bwMode="auto">
          <a:xfrm>
            <a:off x="6781800" y="6248400"/>
            <a:ext cx="1700213" cy="301625"/>
            <a:chOff x="6656405" y="6248365"/>
            <a:chExt cx="2446680" cy="530221"/>
          </a:xfrm>
        </p:grpSpPr>
        <p:grpSp>
          <p:nvGrpSpPr>
            <p:cNvPr id="50" name="Group 40"/>
            <p:cNvGrpSpPr>
              <a:grpSpLocks/>
            </p:cNvGrpSpPr>
            <p:nvPr/>
          </p:nvGrpSpPr>
          <p:grpSpPr bwMode="auto">
            <a:xfrm>
              <a:off x="6656405" y="6248365"/>
              <a:ext cx="533403" cy="530221"/>
              <a:chOff x="2383" y="3438"/>
              <a:chExt cx="396" cy="394"/>
            </a:xfrm>
          </p:grpSpPr>
          <p:sp>
            <p:nvSpPr>
              <p:cNvPr id="52"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3"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4"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5"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6"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7"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8"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9"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0"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3"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6"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7"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8"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9"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0"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2"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3"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4"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5"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6"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7"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8"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9"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0"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1"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2"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3"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4"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5"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6"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51"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4000" smtClean="0">
                <a:solidFill>
                  <a:srgbClr val="FFC000"/>
                </a:solidFill>
              </a:rPr>
              <a:t>Outline</a:t>
            </a:r>
          </a:p>
        </p:txBody>
      </p:sp>
      <p:sp>
        <p:nvSpPr>
          <p:cNvPr id="36867" name="Content Placeholder 2"/>
          <p:cNvSpPr>
            <a:spLocks noGrp="1"/>
          </p:cNvSpPr>
          <p:nvPr>
            <p:ph idx="1"/>
          </p:nvPr>
        </p:nvSpPr>
        <p:spPr/>
        <p:txBody>
          <a:bodyPr/>
          <a:lstStyle/>
          <a:p>
            <a:pPr>
              <a:buFont typeface="Arial" pitchFamily="34" charset="0"/>
              <a:buNone/>
            </a:pPr>
            <a:endParaRPr lang="en-US" smtClean="0"/>
          </a:p>
          <a:p>
            <a:pPr>
              <a:spcAft>
                <a:spcPts val="1200"/>
              </a:spcAft>
            </a:pPr>
            <a:r>
              <a:rPr lang="en-US" smtClean="0"/>
              <a:t>The GHG action reference map</a:t>
            </a:r>
          </a:p>
          <a:p>
            <a:pPr>
              <a:spcAft>
                <a:spcPts val="1200"/>
              </a:spcAft>
            </a:pPr>
            <a:r>
              <a:rPr lang="en-US" smtClean="0"/>
              <a:t>Emission rates for RE projects</a:t>
            </a:r>
          </a:p>
          <a:p>
            <a:pPr>
              <a:spcAft>
                <a:spcPts val="1200"/>
              </a:spcAft>
            </a:pPr>
            <a:r>
              <a:rPr lang="en-US" smtClean="0"/>
              <a:t>Avoided emissions</a:t>
            </a:r>
          </a:p>
          <a:p>
            <a:pPr>
              <a:spcAft>
                <a:spcPts val="1200"/>
              </a:spcAft>
            </a:pPr>
            <a:r>
              <a:rPr lang="en-US" smtClean="0"/>
              <a:t>Green tariffs</a:t>
            </a:r>
          </a:p>
        </p:txBody>
      </p:sp>
      <p:sp>
        <p:nvSpPr>
          <p:cNvPr id="4" name="Rectangle 3"/>
          <p:cNvSpPr/>
          <p:nvPr/>
        </p:nvSpPr>
        <p:spPr>
          <a:xfrm>
            <a:off x="304800" y="4343400"/>
            <a:ext cx="7848600" cy="6858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6"/>
          <p:cNvGrpSpPr>
            <a:grpSpLocks/>
          </p:cNvGrpSpPr>
          <p:nvPr/>
        </p:nvGrpSpPr>
        <p:grpSpPr bwMode="auto">
          <a:xfrm>
            <a:off x="6781800" y="6248400"/>
            <a:ext cx="1700213" cy="301625"/>
            <a:chOff x="6656405" y="6248365"/>
            <a:chExt cx="2446680" cy="530221"/>
          </a:xfrm>
        </p:grpSpPr>
        <p:grpSp>
          <p:nvGrpSpPr>
            <p:cNvPr id="6" name="Group 40"/>
            <p:cNvGrpSpPr>
              <a:grpSpLocks/>
            </p:cNvGrpSpPr>
            <p:nvPr/>
          </p:nvGrpSpPr>
          <p:grpSpPr bwMode="auto">
            <a:xfrm>
              <a:off x="6656405" y="6248365"/>
              <a:ext cx="533403" cy="530221"/>
              <a:chOff x="2383" y="3438"/>
              <a:chExt cx="396" cy="394"/>
            </a:xfrm>
          </p:grpSpPr>
          <p:sp>
            <p:nvSpPr>
              <p:cNvPr id="8"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3"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4"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5"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6"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7"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8"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9"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0"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1"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2"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3"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4"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5"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6"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7"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8"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9"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0"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1"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3"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4"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5"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8"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7"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447800"/>
            <a:ext cx="6934200" cy="369888"/>
          </a:xfrm>
          <a:prstGeom prst="rect">
            <a:avLst/>
          </a:prstGeom>
        </p:spPr>
        <p:txBody>
          <a:bodyPr>
            <a:spAutoFit/>
          </a:bodyPr>
          <a:lstStyle/>
          <a:p>
            <a:pPr fontAlgn="auto">
              <a:spcBef>
                <a:spcPts val="0"/>
              </a:spcBef>
              <a:spcAft>
                <a:spcPts val="0"/>
              </a:spcAft>
              <a:defRPr/>
            </a:pPr>
            <a:r>
              <a:rPr lang="en-US" b="1" dirty="0">
                <a:solidFill>
                  <a:schemeClr val="tx1">
                    <a:lumMod val="65000"/>
                  </a:schemeClr>
                </a:solidFill>
                <a:latin typeface="+mn-lt"/>
                <a:cs typeface="+mn-cs"/>
              </a:rPr>
              <a:t>(ii) The energy supplier changes the physical mix of their supply </a:t>
            </a:r>
          </a:p>
        </p:txBody>
      </p:sp>
      <p:sp>
        <p:nvSpPr>
          <p:cNvPr id="39" name="Rectangle 38"/>
          <p:cNvSpPr/>
          <p:nvPr/>
        </p:nvSpPr>
        <p:spPr>
          <a:xfrm>
            <a:off x="0" y="914400"/>
            <a:ext cx="7239000" cy="369888"/>
          </a:xfrm>
          <a:prstGeom prst="rect">
            <a:avLst/>
          </a:prstGeom>
        </p:spPr>
        <p:txBody>
          <a:bodyPr>
            <a:spAutoFit/>
          </a:bodyPr>
          <a:lstStyle/>
          <a:p>
            <a:pPr fontAlgn="auto">
              <a:spcBef>
                <a:spcPts val="0"/>
              </a:spcBef>
              <a:spcAft>
                <a:spcPts val="0"/>
              </a:spcAft>
              <a:defRPr/>
            </a:pPr>
            <a:r>
              <a:rPr lang="en-US" b="1" dirty="0">
                <a:solidFill>
                  <a:schemeClr val="tx1">
                    <a:lumMod val="65000"/>
                  </a:schemeClr>
                </a:solidFill>
                <a:latin typeface="+mn-lt"/>
                <a:cs typeface="+mn-cs"/>
              </a:rPr>
              <a:t>(</a:t>
            </a:r>
            <a:r>
              <a:rPr lang="en-US" b="1" dirty="0" err="1">
                <a:solidFill>
                  <a:schemeClr val="tx1">
                    <a:lumMod val="65000"/>
                  </a:schemeClr>
                </a:solidFill>
                <a:latin typeface="+mn-lt"/>
                <a:cs typeface="+mn-cs"/>
              </a:rPr>
              <a:t>i</a:t>
            </a:r>
            <a:r>
              <a:rPr lang="en-US" b="1" dirty="0">
                <a:solidFill>
                  <a:schemeClr val="tx1">
                    <a:lumMod val="65000"/>
                  </a:schemeClr>
                </a:solidFill>
                <a:latin typeface="+mn-lt"/>
                <a:cs typeface="+mn-cs"/>
              </a:rPr>
              <a:t>) The energy supplier puts investment towards new renewable capacity</a:t>
            </a:r>
          </a:p>
        </p:txBody>
      </p:sp>
      <p:sp>
        <p:nvSpPr>
          <p:cNvPr id="35" name="Up Arrow 34"/>
          <p:cNvSpPr/>
          <p:nvPr/>
        </p:nvSpPr>
        <p:spPr>
          <a:xfrm>
            <a:off x="838200" y="4191000"/>
            <a:ext cx="304800" cy="990600"/>
          </a:xfrm>
          <a:prstGeom prst="upArrow">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Up Arrow 39"/>
          <p:cNvSpPr/>
          <p:nvPr/>
        </p:nvSpPr>
        <p:spPr>
          <a:xfrm>
            <a:off x="4267200" y="4648200"/>
            <a:ext cx="304800" cy="609600"/>
          </a:xfrm>
          <a:prstGeom prst="up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3">
                  <a:lumMod val="20000"/>
                  <a:lumOff val="80000"/>
                </a:schemeClr>
              </a:solidFill>
            </a:endParaRPr>
          </a:p>
        </p:txBody>
      </p:sp>
      <p:sp>
        <p:nvSpPr>
          <p:cNvPr id="37894" name="Rectangle 40"/>
          <p:cNvSpPr>
            <a:spLocks noChangeArrowheads="1"/>
          </p:cNvSpPr>
          <p:nvPr/>
        </p:nvSpPr>
        <p:spPr bwMode="auto">
          <a:xfrm>
            <a:off x="487363" y="3657600"/>
            <a:ext cx="1120775" cy="400050"/>
          </a:xfrm>
          <a:prstGeom prst="rect">
            <a:avLst/>
          </a:prstGeom>
          <a:noFill/>
          <a:ln w="9525">
            <a:noFill/>
            <a:miter lim="800000"/>
            <a:headEnd/>
            <a:tailEnd/>
          </a:ln>
        </p:spPr>
        <p:txBody>
          <a:bodyPr wrap="none">
            <a:spAutoFit/>
          </a:bodyPr>
          <a:lstStyle/>
          <a:p>
            <a:pPr algn="ctr"/>
            <a:r>
              <a:rPr lang="en-US" sz="2000" b="1">
                <a:latin typeface="Calibri" pitchFamily="34" charset="0"/>
              </a:rPr>
              <a:t>SCOPE 1 </a:t>
            </a:r>
          </a:p>
        </p:txBody>
      </p:sp>
      <p:sp>
        <p:nvSpPr>
          <p:cNvPr id="37895" name="Rectangle 41"/>
          <p:cNvSpPr>
            <a:spLocks noChangeArrowheads="1"/>
          </p:cNvSpPr>
          <p:nvPr/>
        </p:nvSpPr>
        <p:spPr bwMode="auto">
          <a:xfrm>
            <a:off x="3749675" y="3886200"/>
            <a:ext cx="1411288" cy="708025"/>
          </a:xfrm>
          <a:prstGeom prst="rect">
            <a:avLst/>
          </a:prstGeom>
          <a:noFill/>
          <a:ln w="9525">
            <a:noFill/>
            <a:miter lim="800000"/>
            <a:headEnd/>
            <a:tailEnd/>
          </a:ln>
        </p:spPr>
        <p:txBody>
          <a:bodyPr wrap="none">
            <a:spAutoFit/>
          </a:bodyPr>
          <a:lstStyle/>
          <a:p>
            <a:pPr algn="ctr"/>
            <a:r>
              <a:rPr lang="en-US" sz="2000" b="1">
                <a:latin typeface="Calibri" pitchFamily="34" charset="0"/>
              </a:rPr>
              <a:t>SCOPE 2 </a:t>
            </a:r>
          </a:p>
          <a:p>
            <a:pPr algn="ctr"/>
            <a:r>
              <a:rPr lang="en-US" sz="2000" b="1">
                <a:latin typeface="Calibri" pitchFamily="34" charset="0"/>
              </a:rPr>
              <a:t>( for T &amp; D) </a:t>
            </a:r>
          </a:p>
        </p:txBody>
      </p:sp>
      <p:sp>
        <p:nvSpPr>
          <p:cNvPr id="37896" name="Rectangle 42"/>
          <p:cNvSpPr>
            <a:spLocks noChangeArrowheads="1"/>
          </p:cNvSpPr>
          <p:nvPr/>
        </p:nvSpPr>
        <p:spPr bwMode="auto">
          <a:xfrm>
            <a:off x="6127750" y="3962400"/>
            <a:ext cx="1063625" cy="400050"/>
          </a:xfrm>
          <a:prstGeom prst="rect">
            <a:avLst/>
          </a:prstGeom>
          <a:noFill/>
          <a:ln w="9525">
            <a:noFill/>
            <a:miter lim="800000"/>
            <a:headEnd/>
            <a:tailEnd/>
          </a:ln>
        </p:spPr>
        <p:txBody>
          <a:bodyPr wrap="none">
            <a:spAutoFit/>
          </a:bodyPr>
          <a:lstStyle/>
          <a:p>
            <a:pPr algn="ctr"/>
            <a:r>
              <a:rPr lang="en-US" sz="2000" b="1">
                <a:latin typeface="Calibri" pitchFamily="34" charset="0"/>
              </a:rPr>
              <a:t>SCOPE 2</a:t>
            </a:r>
          </a:p>
        </p:txBody>
      </p:sp>
      <p:sp>
        <p:nvSpPr>
          <p:cNvPr id="44" name="Up Arrow 43"/>
          <p:cNvSpPr/>
          <p:nvPr/>
        </p:nvSpPr>
        <p:spPr>
          <a:xfrm>
            <a:off x="6553200" y="4419600"/>
            <a:ext cx="304800" cy="609600"/>
          </a:xfrm>
          <a:prstGeom prst="up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3">
                  <a:lumMod val="20000"/>
                  <a:lumOff val="80000"/>
                </a:schemeClr>
              </a:solidFill>
            </a:endParaRPr>
          </a:p>
        </p:txBody>
      </p:sp>
      <p:pic>
        <p:nvPicPr>
          <p:cNvPr id="37898" name="Picture 44"/>
          <p:cNvPicPr>
            <a:picLocks noChangeAspect="1" noChangeArrowheads="1"/>
          </p:cNvPicPr>
          <p:nvPr/>
        </p:nvPicPr>
        <p:blipFill>
          <a:blip r:embed="rId3" cstate="print"/>
          <a:srcRect/>
          <a:stretch>
            <a:fillRect/>
          </a:stretch>
        </p:blipFill>
        <p:spPr bwMode="auto">
          <a:xfrm>
            <a:off x="1295400" y="5791200"/>
            <a:ext cx="762000" cy="442913"/>
          </a:xfrm>
          <a:prstGeom prst="rect">
            <a:avLst/>
          </a:prstGeom>
          <a:noFill/>
          <a:ln w="9525">
            <a:noFill/>
            <a:miter lim="800000"/>
            <a:headEnd/>
            <a:tailEnd/>
          </a:ln>
        </p:spPr>
      </p:pic>
      <p:pic>
        <p:nvPicPr>
          <p:cNvPr id="37899" name="Picture 2" descr="C:\Documents and Settings\Mary.Sotos\Local Settings\Temporary Internet Files\Content.IE5\CG4PWF05\MC900239475[1].wmf"/>
          <p:cNvPicPr>
            <a:picLocks noChangeAspect="1" noChangeArrowheads="1"/>
          </p:cNvPicPr>
          <p:nvPr/>
        </p:nvPicPr>
        <p:blipFill>
          <a:blip r:embed="rId4" cstate="print"/>
          <a:srcRect/>
          <a:stretch>
            <a:fillRect/>
          </a:stretch>
        </p:blipFill>
        <p:spPr bwMode="auto">
          <a:xfrm>
            <a:off x="4114800" y="5257800"/>
            <a:ext cx="685800" cy="711200"/>
          </a:xfrm>
          <a:prstGeom prst="rect">
            <a:avLst/>
          </a:prstGeom>
          <a:solidFill>
            <a:schemeClr val="tx1"/>
          </a:solidFill>
          <a:ln w="9525">
            <a:noFill/>
            <a:miter lim="800000"/>
            <a:headEnd/>
            <a:tailEnd/>
          </a:ln>
        </p:spPr>
      </p:pic>
      <p:sp>
        <p:nvSpPr>
          <p:cNvPr id="47" name="Right Arrow 46"/>
          <p:cNvSpPr/>
          <p:nvPr/>
        </p:nvSpPr>
        <p:spPr>
          <a:xfrm>
            <a:off x="2743200" y="5334000"/>
            <a:ext cx="9144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7901" name="Picture 2" descr="C:\Program Files\Microsoft Office\MEDIA\CAGCAT10\j0185604.wmf"/>
          <p:cNvPicPr>
            <a:picLocks noChangeAspect="1" noChangeArrowheads="1"/>
          </p:cNvPicPr>
          <p:nvPr/>
        </p:nvPicPr>
        <p:blipFill>
          <a:blip r:embed="rId5" cstate="print"/>
          <a:srcRect/>
          <a:stretch>
            <a:fillRect/>
          </a:stretch>
        </p:blipFill>
        <p:spPr bwMode="auto">
          <a:xfrm>
            <a:off x="6934200" y="5334000"/>
            <a:ext cx="609600" cy="609600"/>
          </a:xfrm>
          <a:prstGeom prst="rect">
            <a:avLst/>
          </a:prstGeom>
          <a:noFill/>
          <a:ln w="9525">
            <a:noFill/>
            <a:miter lim="800000"/>
            <a:headEnd/>
            <a:tailEnd/>
          </a:ln>
        </p:spPr>
      </p:pic>
      <p:sp>
        <p:nvSpPr>
          <p:cNvPr id="49" name="Right Arrow 48"/>
          <p:cNvSpPr/>
          <p:nvPr/>
        </p:nvSpPr>
        <p:spPr>
          <a:xfrm>
            <a:off x="5181600" y="5334000"/>
            <a:ext cx="9906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7903" name="Group 87"/>
          <p:cNvGrpSpPr>
            <a:grpSpLocks/>
          </p:cNvGrpSpPr>
          <p:nvPr/>
        </p:nvGrpSpPr>
        <p:grpSpPr bwMode="auto">
          <a:xfrm>
            <a:off x="457200" y="5410200"/>
            <a:ext cx="762000" cy="733425"/>
            <a:chOff x="5334000" y="1066800"/>
            <a:chExt cx="1219200" cy="1266189"/>
          </a:xfrm>
        </p:grpSpPr>
        <p:sp>
          <p:nvSpPr>
            <p:cNvPr id="51" name="Rectangle 50"/>
            <p:cNvSpPr/>
            <p:nvPr/>
          </p:nvSpPr>
          <p:spPr>
            <a:xfrm>
              <a:off x="5334000" y="1066800"/>
              <a:ext cx="1219200" cy="1219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72" y="1166460"/>
              <a:ext cx="853704" cy="1166533"/>
              <a:chOff x="4287093" y="3944433"/>
              <a:chExt cx="694435" cy="1203363"/>
            </a:xfrm>
            <a:solidFill>
              <a:schemeClr val="bg1"/>
            </a:solidFill>
          </p:grpSpPr>
          <p:sp>
            <p:nvSpPr>
              <p:cNvPr id="53"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4"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5"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6" name="Rectangle 55"/>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pic>
        <p:nvPicPr>
          <p:cNvPr id="37904" name="Picture 2" descr="C:\Program Files\Microsoft Office\MEDIA\CAGCAT10\j0185604.wmf"/>
          <p:cNvPicPr>
            <a:picLocks noChangeAspect="1" noChangeArrowheads="1"/>
          </p:cNvPicPr>
          <p:nvPr/>
        </p:nvPicPr>
        <p:blipFill>
          <a:blip r:embed="rId5" cstate="print"/>
          <a:srcRect/>
          <a:stretch>
            <a:fillRect/>
          </a:stretch>
        </p:blipFill>
        <p:spPr bwMode="auto">
          <a:xfrm>
            <a:off x="6400800" y="5562600"/>
            <a:ext cx="609600" cy="609600"/>
          </a:xfrm>
          <a:prstGeom prst="rect">
            <a:avLst/>
          </a:prstGeom>
          <a:noFill/>
          <a:ln w="9525">
            <a:noFill/>
            <a:miter lim="800000"/>
            <a:headEnd/>
            <a:tailEnd/>
          </a:ln>
        </p:spPr>
      </p:pic>
      <p:pic>
        <p:nvPicPr>
          <p:cNvPr id="37905" name="Picture 2" descr="C:\Program Files\Microsoft Office\MEDIA\CAGCAT10\j0185604.wmf"/>
          <p:cNvPicPr>
            <a:picLocks noChangeAspect="1" noChangeArrowheads="1"/>
          </p:cNvPicPr>
          <p:nvPr/>
        </p:nvPicPr>
        <p:blipFill>
          <a:blip r:embed="rId5" cstate="print"/>
          <a:srcRect/>
          <a:stretch>
            <a:fillRect/>
          </a:stretch>
        </p:blipFill>
        <p:spPr bwMode="auto">
          <a:xfrm>
            <a:off x="6477000" y="4953000"/>
            <a:ext cx="609600" cy="609600"/>
          </a:xfrm>
          <a:prstGeom prst="rect">
            <a:avLst/>
          </a:prstGeom>
          <a:noFill/>
          <a:ln w="9525">
            <a:noFill/>
            <a:miter lim="800000"/>
            <a:headEnd/>
            <a:tailEnd/>
          </a:ln>
        </p:spPr>
      </p:pic>
      <p:pic>
        <p:nvPicPr>
          <p:cNvPr id="37906" name="Picture 11"/>
          <p:cNvPicPr>
            <a:picLocks noChangeAspect="1" noChangeArrowheads="1"/>
          </p:cNvPicPr>
          <p:nvPr/>
        </p:nvPicPr>
        <p:blipFill>
          <a:blip r:embed="rId3" cstate="print"/>
          <a:srcRect/>
          <a:stretch>
            <a:fillRect/>
          </a:stretch>
        </p:blipFill>
        <p:spPr bwMode="auto">
          <a:xfrm>
            <a:off x="1447800" y="5105400"/>
            <a:ext cx="914400" cy="531813"/>
          </a:xfrm>
          <a:prstGeom prst="rect">
            <a:avLst/>
          </a:prstGeom>
          <a:noFill/>
          <a:ln w="9525">
            <a:noFill/>
            <a:miter lim="800000"/>
            <a:headEnd/>
            <a:tailEnd/>
          </a:ln>
        </p:spPr>
      </p:pic>
      <p:sp>
        <p:nvSpPr>
          <p:cNvPr id="50" name="Rectangle 49"/>
          <p:cNvSpPr/>
          <p:nvPr/>
        </p:nvSpPr>
        <p:spPr>
          <a:xfrm>
            <a:off x="0" y="1981200"/>
            <a:ext cx="8534400" cy="369888"/>
          </a:xfrm>
          <a:prstGeom prst="rect">
            <a:avLst/>
          </a:prstGeom>
        </p:spPr>
        <p:txBody>
          <a:bodyPr>
            <a:spAutoFit/>
          </a:bodyPr>
          <a:lstStyle/>
          <a:p>
            <a:pPr fontAlgn="auto">
              <a:spcBef>
                <a:spcPts val="0"/>
              </a:spcBef>
              <a:spcAft>
                <a:spcPts val="0"/>
              </a:spcAft>
              <a:defRPr/>
            </a:pPr>
            <a:r>
              <a:rPr lang="en-US" b="1" dirty="0">
                <a:solidFill>
                  <a:schemeClr val="tx1">
                    <a:lumMod val="75000"/>
                  </a:schemeClr>
                </a:solidFill>
                <a:latin typeface="+mn-lt"/>
                <a:cs typeface="+mn-cs"/>
              </a:rPr>
              <a:t>(iii) The energy supplier purchases renewable energy contracts or tracking instruments</a:t>
            </a:r>
          </a:p>
        </p:txBody>
      </p:sp>
      <p:sp>
        <p:nvSpPr>
          <p:cNvPr id="52" name="Rectangle 51"/>
          <p:cNvSpPr/>
          <p:nvPr/>
        </p:nvSpPr>
        <p:spPr>
          <a:xfrm>
            <a:off x="0" y="2667000"/>
            <a:ext cx="4419600" cy="369888"/>
          </a:xfrm>
          <a:prstGeom prst="rect">
            <a:avLst/>
          </a:prstGeom>
        </p:spPr>
        <p:txBody>
          <a:bodyPr>
            <a:spAutoFit/>
          </a:bodyPr>
          <a:lstStyle/>
          <a:p>
            <a:pPr fontAlgn="auto">
              <a:spcBef>
                <a:spcPts val="0"/>
              </a:spcBef>
              <a:spcAft>
                <a:spcPts val="0"/>
              </a:spcAft>
              <a:defRPr/>
            </a:pPr>
            <a:r>
              <a:rPr lang="en-US" b="1" dirty="0">
                <a:solidFill>
                  <a:schemeClr val="tx1">
                    <a:lumMod val="75000"/>
                  </a:schemeClr>
                </a:solidFill>
                <a:latin typeface="+mn-lt"/>
                <a:cs typeface="+mn-cs"/>
              </a:rPr>
              <a:t>(iv)The energy supplier obtains offsets </a:t>
            </a:r>
          </a:p>
        </p:txBody>
      </p:sp>
      <p:sp>
        <p:nvSpPr>
          <p:cNvPr id="64" name="Rectangle 63"/>
          <p:cNvSpPr/>
          <p:nvPr/>
        </p:nvSpPr>
        <p:spPr>
          <a:xfrm>
            <a:off x="3810000" y="6324600"/>
            <a:ext cx="1503363"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SUPPLIERS</a:t>
            </a:r>
          </a:p>
        </p:txBody>
      </p:sp>
      <p:sp>
        <p:nvSpPr>
          <p:cNvPr id="66" name="Rectangle 65"/>
          <p:cNvSpPr/>
          <p:nvPr/>
        </p:nvSpPr>
        <p:spPr>
          <a:xfrm>
            <a:off x="6172200" y="6324600"/>
            <a:ext cx="1503363"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END USERS</a:t>
            </a:r>
          </a:p>
        </p:txBody>
      </p:sp>
      <p:sp>
        <p:nvSpPr>
          <p:cNvPr id="67" name="Rectangle 66"/>
          <p:cNvSpPr/>
          <p:nvPr/>
        </p:nvSpPr>
        <p:spPr>
          <a:xfrm>
            <a:off x="914400" y="6324600"/>
            <a:ext cx="1905000"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GENERATORS</a:t>
            </a:r>
          </a:p>
        </p:txBody>
      </p:sp>
      <p:sp>
        <p:nvSpPr>
          <p:cNvPr id="31" name="Title 1"/>
          <p:cNvSpPr txBox="1">
            <a:spLocks/>
          </p:cNvSpPr>
          <p:nvPr/>
        </p:nvSpPr>
        <p:spPr>
          <a:xfrm>
            <a:off x="0" y="0"/>
            <a:ext cx="7315200" cy="990600"/>
          </a:xfrm>
          <a:prstGeom prst="rect">
            <a:avLst/>
          </a:prstGeom>
        </p:spPr>
        <p:txBody>
          <a:bodyPr anchor="ctr">
            <a:normAutofit/>
          </a:bodyPr>
          <a:lstStyle/>
          <a:p>
            <a:pPr fontAlgn="auto">
              <a:spcAft>
                <a:spcPts val="0"/>
              </a:spcAft>
              <a:defRPr/>
            </a:pPr>
            <a:r>
              <a:rPr lang="en-US" sz="4000" dirty="0">
                <a:solidFill>
                  <a:srgbClr val="FFC000"/>
                </a:solidFill>
                <a:latin typeface="+mj-lt"/>
                <a:ea typeface="+mj-ea"/>
                <a:cs typeface="+mj-cs"/>
              </a:rPr>
              <a:t>Green t</a:t>
            </a:r>
            <a:r>
              <a:rPr lang="en-US" sz="4000" dirty="0" err="1">
                <a:solidFill>
                  <a:srgbClr val="FFC000"/>
                </a:solidFill>
                <a:latin typeface="+mj-lt"/>
                <a:ea typeface="+mj-ea"/>
                <a:cs typeface="+mj-cs"/>
              </a:rPr>
              <a:t>ariff</a:t>
            </a:r>
            <a:r>
              <a:rPr lang="en-US" sz="4000" dirty="0">
                <a:solidFill>
                  <a:srgbClr val="FFC000"/>
                </a:solidFill>
                <a:latin typeface="+mj-lt"/>
                <a:ea typeface="+mj-ea"/>
                <a:cs typeface="+mj-cs"/>
              </a:rPr>
              <a:t> categories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50" grpId="0"/>
      <p:bldP spid="5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solidFill>
                  <a:srgbClr val="FFC000"/>
                </a:solidFill>
              </a:rPr>
              <a:t>Clarifying Questions?</a:t>
            </a:r>
          </a:p>
        </p:txBody>
      </p:sp>
      <p:grpSp>
        <p:nvGrpSpPr>
          <p:cNvPr id="3" name="Group 6"/>
          <p:cNvGrpSpPr>
            <a:grpSpLocks/>
          </p:cNvGrpSpPr>
          <p:nvPr/>
        </p:nvGrpSpPr>
        <p:grpSpPr bwMode="auto">
          <a:xfrm>
            <a:off x="6781800" y="6248400"/>
            <a:ext cx="1700213" cy="301625"/>
            <a:chOff x="6656405" y="6248365"/>
            <a:chExt cx="2446680" cy="530221"/>
          </a:xfrm>
        </p:grpSpPr>
        <p:grpSp>
          <p:nvGrpSpPr>
            <p:cNvPr id="4" name="Group 40"/>
            <p:cNvGrpSpPr>
              <a:grpSpLocks/>
            </p:cNvGrpSpPr>
            <p:nvPr/>
          </p:nvGrpSpPr>
          <p:grpSpPr bwMode="auto">
            <a:xfrm>
              <a:off x="6656405" y="6248365"/>
              <a:ext cx="533403" cy="530221"/>
              <a:chOff x="2383" y="3438"/>
              <a:chExt cx="396" cy="394"/>
            </a:xfrm>
          </p:grpSpPr>
          <p:sp>
            <p:nvSpPr>
              <p:cNvPr id="6"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3"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4"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5"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6"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7"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8"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9"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0"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1"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2"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3"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4"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5"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6"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7"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8"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9"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2"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3"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4"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5"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5"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438400"/>
            <a:ext cx="8458200" cy="1143000"/>
          </a:xfrm>
          <a:prstGeom prst="rect">
            <a:avLst/>
          </a:prstGeom>
        </p:spPr>
        <p:txBody>
          <a:bodyPr anchor="ctr"/>
          <a:lstStyle/>
          <a:p>
            <a:pPr algn="ctr" fontAlgn="auto">
              <a:spcAft>
                <a:spcPts val="0"/>
              </a:spcAft>
              <a:defRPr/>
            </a:pPr>
            <a:r>
              <a:rPr lang="en-US" sz="4000" dirty="0">
                <a:latin typeface="+mj-lt"/>
                <a:ea typeface="+mj-ea"/>
                <a:cs typeface="+mj-cs"/>
              </a:rPr>
              <a:t>Session I: Accounting for Emission Rates from RE Projects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8229600" cy="1143000"/>
          </a:xfrm>
        </p:spPr>
        <p:txBody>
          <a:bodyPr/>
          <a:lstStyle/>
          <a:p>
            <a:r>
              <a:rPr lang="en-US" smtClean="0">
                <a:solidFill>
                  <a:srgbClr val="FFC000"/>
                </a:solidFill>
              </a:rPr>
              <a:t>Outline</a:t>
            </a:r>
          </a:p>
        </p:txBody>
      </p:sp>
      <p:sp>
        <p:nvSpPr>
          <p:cNvPr id="3" name="Content Placeholder 2"/>
          <p:cNvSpPr>
            <a:spLocks noGrp="1"/>
          </p:cNvSpPr>
          <p:nvPr>
            <p:ph idx="1"/>
          </p:nvPr>
        </p:nvSpPr>
        <p:spPr>
          <a:xfrm>
            <a:off x="685800" y="1295400"/>
            <a:ext cx="8229600" cy="4525963"/>
          </a:xfrm>
        </p:spPr>
        <p:txBody>
          <a:bodyPr rtlCol="0">
            <a:normAutofit fontScale="92500" lnSpcReduction="20000"/>
          </a:bodyPr>
          <a:lstStyle/>
          <a:p>
            <a:pPr fontAlgn="auto">
              <a:spcAft>
                <a:spcPts val="0"/>
              </a:spcAft>
              <a:buFont typeface="Arial" pitchFamily="34" charset="0"/>
              <a:buNone/>
              <a:defRPr/>
            </a:pPr>
            <a:endParaRPr lang="en-US" dirty="0" smtClean="0"/>
          </a:p>
          <a:p>
            <a:pPr fontAlgn="auto">
              <a:spcAft>
                <a:spcPts val="1200"/>
              </a:spcAft>
              <a:buFont typeface="Arial" pitchFamily="34" charset="0"/>
              <a:buNone/>
              <a:defRPr/>
            </a:pPr>
            <a:r>
              <a:rPr lang="en-US" dirty="0" smtClean="0"/>
              <a:t>Three conditions:</a:t>
            </a:r>
          </a:p>
          <a:p>
            <a:pPr lvl="1" fontAlgn="auto">
              <a:spcAft>
                <a:spcPts val="1200"/>
              </a:spcAft>
              <a:defRPr/>
            </a:pPr>
            <a:r>
              <a:rPr lang="en-US" dirty="0" smtClean="0"/>
              <a:t>Clear System for Tracking and Conveying Ownership</a:t>
            </a:r>
          </a:p>
          <a:p>
            <a:pPr lvl="1" fontAlgn="auto">
              <a:spcAft>
                <a:spcPts val="1200"/>
              </a:spcAft>
              <a:defRPr/>
            </a:pPr>
            <a:r>
              <a:rPr lang="en-US" dirty="0" smtClean="0"/>
              <a:t>Role for additionality?</a:t>
            </a:r>
          </a:p>
          <a:p>
            <a:pPr lvl="1" fontAlgn="auto">
              <a:spcAft>
                <a:spcPts val="1200"/>
              </a:spcAft>
              <a:defRPr/>
            </a:pPr>
            <a:r>
              <a:rPr lang="en-US" dirty="0" smtClean="0"/>
              <a:t>Adjustment of grid-average EFs. </a:t>
            </a:r>
          </a:p>
          <a:p>
            <a:pPr fontAlgn="auto">
              <a:spcAft>
                <a:spcPts val="1200"/>
              </a:spcAft>
              <a:defRPr/>
            </a:pPr>
            <a:r>
              <a:rPr lang="en-US" dirty="0" smtClean="0"/>
              <a:t>Application to on-site RE generation</a:t>
            </a:r>
          </a:p>
          <a:p>
            <a:pPr fontAlgn="auto">
              <a:spcAft>
                <a:spcPts val="1200"/>
              </a:spcAft>
              <a:defRPr/>
            </a:pPr>
            <a:r>
              <a:rPr lang="en-US" dirty="0" smtClean="0"/>
              <a:t>The current UK position</a:t>
            </a:r>
          </a:p>
          <a:p>
            <a:pPr fontAlgn="auto">
              <a:spcAft>
                <a:spcPts val="1200"/>
              </a:spcAft>
              <a:defRPr/>
            </a:pPr>
            <a:r>
              <a:rPr lang="en-US" dirty="0" smtClean="0"/>
              <a:t>Questions for group discussion</a:t>
            </a:r>
            <a:endParaRPr lang="en-US" dirty="0"/>
          </a:p>
        </p:txBody>
      </p:sp>
      <p:sp>
        <p:nvSpPr>
          <p:cNvPr id="4" name="Rectangle 3"/>
          <p:cNvSpPr/>
          <p:nvPr/>
        </p:nvSpPr>
        <p:spPr>
          <a:xfrm>
            <a:off x="609600" y="1752600"/>
            <a:ext cx="6705600" cy="685800"/>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0965" name="Group 6"/>
          <p:cNvGrpSpPr>
            <a:grpSpLocks/>
          </p:cNvGrpSpPr>
          <p:nvPr/>
        </p:nvGrpSpPr>
        <p:grpSpPr bwMode="auto">
          <a:xfrm>
            <a:off x="6858000" y="6403975"/>
            <a:ext cx="1700213" cy="301625"/>
            <a:chOff x="6656405" y="6248365"/>
            <a:chExt cx="2446680" cy="530221"/>
          </a:xfrm>
        </p:grpSpPr>
        <p:grpSp>
          <p:nvGrpSpPr>
            <p:cNvPr id="40966" name="Group 5"/>
            <p:cNvGrpSpPr>
              <a:grpSpLocks/>
            </p:cNvGrpSpPr>
            <p:nvPr/>
          </p:nvGrpSpPr>
          <p:grpSpPr bwMode="auto">
            <a:xfrm>
              <a:off x="6656405" y="6248365"/>
              <a:ext cx="533403" cy="530221"/>
              <a:chOff x="2383" y="3438"/>
              <a:chExt cx="396" cy="394"/>
            </a:xfrm>
          </p:grpSpPr>
          <p:sp>
            <p:nvSpPr>
              <p:cNvPr id="40968"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69"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70"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71"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72"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73"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74"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75"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76"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77"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78"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79"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80"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81"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82"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83"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0984"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0985"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86"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87"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0988"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0989"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0990"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0991"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92"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93"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0994"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0995"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96"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97"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998"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40967"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ChangeArrowheads="1"/>
          </p:cNvSpPr>
          <p:nvPr/>
        </p:nvSpPr>
        <p:spPr bwMode="auto">
          <a:xfrm>
            <a:off x="838200" y="304800"/>
            <a:ext cx="7772400" cy="5715000"/>
          </a:xfrm>
          <a:prstGeom prst="rect">
            <a:avLst/>
          </a:prstGeom>
          <a:noFill/>
          <a:ln w="9525">
            <a:noFill/>
            <a:miter lim="800000"/>
            <a:headEnd/>
            <a:tailEnd/>
          </a:ln>
          <a:effectLst/>
        </p:spPr>
        <p:txBody>
          <a:bodyPr anchor="ctr"/>
          <a:lstStyle/>
          <a:p>
            <a:pPr algn="ctr" eaLnBrk="0" hangingPunct="0">
              <a:spcBef>
                <a:spcPct val="20000"/>
              </a:spcBef>
              <a:defRPr/>
            </a:pPr>
            <a:r>
              <a:rPr lang="en-US" sz="4000" dirty="0">
                <a:solidFill>
                  <a:srgbClr val="FFC000"/>
                </a:solidFill>
                <a:latin typeface="+mj-lt"/>
                <a:ea typeface="+mj-ea"/>
                <a:cs typeface="+mj-cs"/>
              </a:rPr>
              <a:t>Vision</a:t>
            </a:r>
            <a:r>
              <a:rPr lang="en-US" sz="4000" dirty="0">
                <a:latin typeface="Times New Roman" pitchFamily="18" charset="0"/>
                <a:cs typeface="+mn-cs"/>
              </a:rPr>
              <a:t/>
            </a:r>
            <a:br>
              <a:rPr lang="en-US" sz="4000" dirty="0">
                <a:latin typeface="Times New Roman" pitchFamily="18" charset="0"/>
                <a:cs typeface="+mn-cs"/>
              </a:rPr>
            </a:br>
            <a:r>
              <a:rPr lang="en-US" sz="4000" dirty="0">
                <a:latin typeface="Times New Roman" pitchFamily="18" charset="0"/>
                <a:cs typeface="+mn-cs"/>
              </a:rPr>
              <a:t/>
            </a:r>
            <a:br>
              <a:rPr lang="en-US" sz="4000" dirty="0">
                <a:latin typeface="Times New Roman" pitchFamily="18" charset="0"/>
                <a:cs typeface="+mn-cs"/>
              </a:rPr>
            </a:br>
            <a:r>
              <a:rPr lang="en-US" sz="4000" dirty="0">
                <a:latin typeface="+mn-lt"/>
                <a:cs typeface="+mn-cs"/>
              </a:rPr>
              <a:t>To provide internationally accepted GHG accounting and reporting guidance on green power purchases and energy-related instruments.</a:t>
            </a:r>
          </a:p>
          <a:p>
            <a:pPr algn="ctr" eaLnBrk="0" hangingPunct="0">
              <a:spcBef>
                <a:spcPct val="20000"/>
              </a:spcBef>
              <a:defRPr/>
            </a:pPr>
            <a:endParaRPr lang="en-US" sz="4000" dirty="0">
              <a:latin typeface="+mn-lt"/>
              <a:cs typeface="+mn-cs"/>
            </a:endParaRPr>
          </a:p>
        </p:txBody>
      </p:sp>
      <p:grpSp>
        <p:nvGrpSpPr>
          <p:cNvPr id="2" name="Group 6"/>
          <p:cNvGrpSpPr>
            <a:grpSpLocks/>
          </p:cNvGrpSpPr>
          <p:nvPr/>
        </p:nvGrpSpPr>
        <p:grpSpPr bwMode="auto">
          <a:xfrm>
            <a:off x="6781800" y="6248400"/>
            <a:ext cx="1700213" cy="301625"/>
            <a:chOff x="6656405" y="6248365"/>
            <a:chExt cx="2446680" cy="530221"/>
          </a:xfrm>
        </p:grpSpPr>
        <p:grpSp>
          <p:nvGrpSpPr>
            <p:cNvPr id="3" name="Group 40"/>
            <p:cNvGrpSpPr>
              <a:grpSpLocks/>
            </p:cNvGrpSpPr>
            <p:nvPr/>
          </p:nvGrpSpPr>
          <p:grpSpPr bwMode="auto">
            <a:xfrm>
              <a:off x="6656405" y="6248365"/>
              <a:ext cx="533403" cy="530221"/>
              <a:chOff x="2383" y="3438"/>
              <a:chExt cx="396" cy="394"/>
            </a:xfrm>
          </p:grpSpPr>
          <p:sp>
            <p:nvSpPr>
              <p:cNvPr id="6"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3"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4"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5"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6"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7"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8"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9"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0"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1"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2"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3"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4"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5"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6"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7"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8"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9"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2"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3"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4"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5"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5"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295400"/>
          <a:ext cx="8229600" cy="4663440"/>
        </p:xfrm>
        <a:graphic>
          <a:graphicData uri="http://schemas.openxmlformats.org/drawingml/2006/table">
            <a:tbl>
              <a:tblPr firstRow="1" bandRow="1">
                <a:tableStyleId>{5C22544A-7EE6-4342-B048-85BDC9FD1C3A}</a:tableStyleId>
              </a:tblPr>
              <a:tblGrid>
                <a:gridCol w="685800"/>
                <a:gridCol w="2362200"/>
                <a:gridCol w="5181600"/>
              </a:tblGrid>
              <a:tr h="370840">
                <a:tc>
                  <a:txBody>
                    <a:bodyPr/>
                    <a:lstStyle/>
                    <a:p>
                      <a:endParaRPr lang="en-US" sz="2400" dirty="0"/>
                    </a:p>
                  </a:txBody>
                  <a:tcPr/>
                </a:tc>
                <a:tc>
                  <a:txBody>
                    <a:bodyPr/>
                    <a:lstStyle/>
                    <a:p>
                      <a:r>
                        <a:rPr lang="en-US" sz="2400" dirty="0" smtClean="0"/>
                        <a:t>Approach</a:t>
                      </a:r>
                      <a:endParaRPr lang="en-US" sz="2400" dirty="0"/>
                    </a:p>
                  </a:txBody>
                  <a:tcPr/>
                </a:tc>
                <a:tc>
                  <a:txBody>
                    <a:bodyPr/>
                    <a:lstStyle/>
                    <a:p>
                      <a:r>
                        <a:rPr lang="en-US" sz="2400" dirty="0" smtClean="0"/>
                        <a:t>Implications</a:t>
                      </a:r>
                      <a:endParaRPr lang="en-US" sz="2400" dirty="0"/>
                    </a:p>
                  </a:txBody>
                  <a:tcPr/>
                </a:tc>
              </a:tr>
              <a:tr h="370840">
                <a:tc>
                  <a:txBody>
                    <a:bodyPr/>
                    <a:lstStyle/>
                    <a:p>
                      <a:r>
                        <a:rPr lang="en-US" sz="2400" dirty="0" smtClean="0"/>
                        <a:t>No</a:t>
                      </a:r>
                      <a:endParaRPr lang="en-US" sz="2400" dirty="0"/>
                    </a:p>
                  </a:txBody>
                  <a:tcPr/>
                </a:tc>
                <a:tc>
                  <a:txBody>
                    <a:bodyPr/>
                    <a:lstStyle/>
                    <a:p>
                      <a:r>
                        <a:rPr lang="en-US" sz="2400" kern="1200" baseline="0" dirty="0" smtClean="0">
                          <a:solidFill>
                            <a:schemeClr val="bg1"/>
                          </a:solidFill>
                          <a:latin typeface="+mn-lt"/>
                          <a:ea typeface="+mn-ea"/>
                          <a:cs typeface="+mn-cs"/>
                        </a:rPr>
                        <a:t>Any RE installation may sell its emissions profile</a:t>
                      </a:r>
                      <a:endParaRPr lang="en-US" sz="2400" dirty="0">
                        <a:solidFill>
                          <a:schemeClr val="bg1"/>
                        </a:solidFill>
                      </a:endParaRPr>
                    </a:p>
                  </a:txBody>
                  <a:tcPr/>
                </a:tc>
                <a:tc>
                  <a:txBody>
                    <a:bodyPr/>
                    <a:lstStyle/>
                    <a:p>
                      <a:pPr>
                        <a:buFont typeface="Arial" pitchFamily="34" charset="0"/>
                        <a:buChar char="•"/>
                      </a:pPr>
                      <a:r>
                        <a:rPr lang="en-US" sz="2400" dirty="0" smtClean="0"/>
                        <a:t> Emissions profile may be conveyed with any RE tracking</a:t>
                      </a:r>
                      <a:r>
                        <a:rPr lang="en-US" sz="2400" baseline="0" dirty="0" smtClean="0"/>
                        <a:t> certificate</a:t>
                      </a:r>
                    </a:p>
                    <a:p>
                      <a:pPr>
                        <a:buFont typeface="Arial" pitchFamily="34" charset="0"/>
                        <a:buChar char="•"/>
                      </a:pPr>
                      <a:r>
                        <a:rPr lang="en-US" sz="2400" baseline="0" dirty="0" smtClean="0"/>
                        <a:t> Purchase does not directly change GHG intensity of the grid</a:t>
                      </a:r>
                      <a:endParaRPr lang="en-US" sz="2400" dirty="0"/>
                    </a:p>
                  </a:txBody>
                  <a:tcPr/>
                </a:tc>
              </a:tr>
              <a:tr h="370840">
                <a:tc>
                  <a:txBody>
                    <a:bodyPr/>
                    <a:lstStyle/>
                    <a:p>
                      <a:r>
                        <a:rPr lang="en-US" sz="2400" dirty="0" smtClean="0"/>
                        <a:t>Yes</a:t>
                      </a:r>
                      <a:endParaRPr lang="en-US" sz="2400" dirty="0"/>
                    </a:p>
                  </a:txBody>
                  <a:tcPr/>
                </a:tc>
                <a:tc>
                  <a:txBody>
                    <a:bodyPr/>
                    <a:lstStyle/>
                    <a:p>
                      <a:r>
                        <a:rPr lang="en-US" sz="2400" dirty="0" smtClean="0"/>
                        <a:t>Only those projects that are additional may</a:t>
                      </a:r>
                      <a:r>
                        <a:rPr lang="en-US" sz="2400" baseline="0" dirty="0" smtClean="0"/>
                        <a:t> sell their emissions profile</a:t>
                      </a:r>
                      <a:endParaRPr lang="en-US" sz="2400" dirty="0"/>
                    </a:p>
                  </a:txBody>
                  <a:tcPr/>
                </a:tc>
                <a:tc>
                  <a:txBody>
                    <a:bodyPr/>
                    <a:lstStyle/>
                    <a:p>
                      <a:pPr>
                        <a:buFont typeface="Arial" pitchFamily="34" charset="0"/>
                        <a:buChar char="•"/>
                      </a:pPr>
                      <a:r>
                        <a:rPr lang="en-US" sz="2400" dirty="0" smtClean="0"/>
                        <a:t> Approach would </a:t>
                      </a:r>
                      <a:r>
                        <a:rPr lang="en-US" sz="2400" i="0" kern="1200" noProof="0" dirty="0" smtClean="0">
                          <a:solidFill>
                            <a:schemeClr val="bg1"/>
                          </a:solidFill>
                          <a:latin typeface="+mn-lt"/>
                          <a:ea typeface="+mn-ea"/>
                          <a:cs typeface="+mn-cs"/>
                        </a:rPr>
                        <a:t>exclude</a:t>
                      </a:r>
                      <a:r>
                        <a:rPr lang="en-US" sz="2400" i="1" kern="1200" noProof="0" dirty="0" smtClean="0">
                          <a:solidFill>
                            <a:schemeClr val="bg1"/>
                          </a:solidFill>
                          <a:latin typeface="+mn-lt"/>
                          <a:ea typeface="+mn-ea"/>
                          <a:cs typeface="+mn-cs"/>
                        </a:rPr>
                        <a:t> </a:t>
                      </a:r>
                      <a:r>
                        <a:rPr lang="en-US" sz="2400" i="0" kern="1200" noProof="0" dirty="0" smtClean="0">
                          <a:solidFill>
                            <a:schemeClr val="bg1"/>
                          </a:solidFill>
                          <a:latin typeface="+mn-lt"/>
                          <a:ea typeface="+mn-ea"/>
                          <a:cs typeface="+mn-cs"/>
                        </a:rPr>
                        <a:t>projects</a:t>
                      </a:r>
                      <a:r>
                        <a:rPr lang="en-US" sz="2400" i="1" kern="1200" noProof="0" dirty="0" smtClean="0">
                          <a:solidFill>
                            <a:schemeClr val="bg1"/>
                          </a:solidFill>
                          <a:latin typeface="+mn-lt"/>
                          <a:ea typeface="+mn-ea"/>
                          <a:cs typeface="+mn-cs"/>
                        </a:rPr>
                        <a:t> </a:t>
                      </a:r>
                      <a:r>
                        <a:rPr lang="en-US" sz="2400" i="0" kern="1200" noProof="0" dirty="0" smtClean="0">
                          <a:solidFill>
                            <a:schemeClr val="bg1"/>
                          </a:solidFill>
                          <a:latin typeface="+mn-lt"/>
                          <a:ea typeface="+mn-ea"/>
                          <a:cs typeface="+mn-cs"/>
                        </a:rPr>
                        <a:t>receiving public financing or that are built to meet a regulatory quota</a:t>
                      </a:r>
                      <a:endParaRPr lang="en-US" sz="2400" i="0" dirty="0" smtClean="0">
                        <a:solidFill>
                          <a:schemeClr val="bg1"/>
                        </a:solidFill>
                      </a:endParaRPr>
                    </a:p>
                    <a:p>
                      <a:pPr>
                        <a:buFont typeface="Arial" pitchFamily="34" charset="0"/>
                        <a:buChar char="•"/>
                      </a:pPr>
                      <a:r>
                        <a:rPr lang="en-US" sz="2400" baseline="0" dirty="0" smtClean="0"/>
                        <a:t> Purchase would change GHG intensity of the grid </a:t>
                      </a:r>
                    </a:p>
                    <a:p>
                      <a:pPr>
                        <a:buFont typeface="Arial" pitchFamily="34" charset="0"/>
                        <a:buChar char="•"/>
                      </a:pPr>
                      <a:r>
                        <a:rPr lang="en-US" sz="2400" baseline="0" dirty="0" smtClean="0"/>
                        <a:t> May need new instruments/ contracts to convey the emissions profile</a:t>
                      </a:r>
                      <a:endParaRPr lang="en-US" sz="2400" dirty="0"/>
                    </a:p>
                  </a:txBody>
                  <a:tcPr/>
                </a:tc>
              </a:tr>
            </a:tbl>
          </a:graphicData>
        </a:graphic>
      </p:graphicFrame>
      <p:sp>
        <p:nvSpPr>
          <p:cNvPr id="42004" name="Title 1"/>
          <p:cNvSpPr>
            <a:spLocks noGrp="1"/>
          </p:cNvSpPr>
          <p:nvPr>
            <p:ph type="title"/>
          </p:nvPr>
        </p:nvSpPr>
        <p:spPr>
          <a:xfrm>
            <a:off x="457200" y="0"/>
            <a:ext cx="8229600" cy="1143000"/>
          </a:xfrm>
        </p:spPr>
        <p:txBody>
          <a:bodyPr/>
          <a:lstStyle/>
          <a:p>
            <a:r>
              <a:rPr lang="en-US" smtClean="0">
                <a:solidFill>
                  <a:srgbClr val="FFC000"/>
                </a:solidFill>
              </a:rPr>
              <a:t>2. Role for Additionality?</a:t>
            </a:r>
          </a:p>
        </p:txBody>
      </p:sp>
      <p:sp>
        <p:nvSpPr>
          <p:cNvPr id="7" name="Rectangle 6"/>
          <p:cNvSpPr/>
          <p:nvPr/>
        </p:nvSpPr>
        <p:spPr>
          <a:xfrm>
            <a:off x="76200" y="3276600"/>
            <a:ext cx="8686800" cy="2895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42006" name="Group 6"/>
          <p:cNvGrpSpPr>
            <a:grpSpLocks/>
          </p:cNvGrpSpPr>
          <p:nvPr/>
        </p:nvGrpSpPr>
        <p:grpSpPr bwMode="auto">
          <a:xfrm>
            <a:off x="6858000" y="6403975"/>
            <a:ext cx="1700213" cy="301625"/>
            <a:chOff x="6656405" y="6248365"/>
            <a:chExt cx="2446680" cy="530221"/>
          </a:xfrm>
        </p:grpSpPr>
        <p:grpSp>
          <p:nvGrpSpPr>
            <p:cNvPr id="42007" name="Group 5"/>
            <p:cNvGrpSpPr>
              <a:grpSpLocks/>
            </p:cNvGrpSpPr>
            <p:nvPr/>
          </p:nvGrpSpPr>
          <p:grpSpPr bwMode="auto">
            <a:xfrm>
              <a:off x="6656405" y="6248365"/>
              <a:ext cx="533403" cy="530221"/>
              <a:chOff x="2383" y="3438"/>
              <a:chExt cx="396" cy="394"/>
            </a:xfrm>
          </p:grpSpPr>
          <p:sp>
            <p:nvSpPr>
              <p:cNvPr id="42009"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10"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11"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12"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13"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14"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15"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16"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17"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18"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19"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20"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21"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22"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23"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24"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2025"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2026"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27"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28"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2029"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2030"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2031"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2032"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33"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34"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2035"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2036"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37"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38"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039"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42008"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44000" cy="1143000"/>
          </a:xfrm>
        </p:spPr>
        <p:txBody>
          <a:bodyPr/>
          <a:lstStyle/>
          <a:p>
            <a:r>
              <a:rPr lang="en-US" smtClean="0">
                <a:solidFill>
                  <a:srgbClr val="FFC000"/>
                </a:solidFill>
              </a:rPr>
              <a:t>Explicit additionality criteria</a:t>
            </a:r>
          </a:p>
        </p:txBody>
      </p:sp>
      <p:sp>
        <p:nvSpPr>
          <p:cNvPr id="43011" name="Content Placeholder 2"/>
          <p:cNvSpPr>
            <a:spLocks noGrp="1"/>
          </p:cNvSpPr>
          <p:nvPr>
            <p:ph idx="1"/>
          </p:nvPr>
        </p:nvSpPr>
        <p:spPr/>
        <p:txBody>
          <a:bodyPr/>
          <a:lstStyle/>
          <a:p>
            <a:pPr>
              <a:buFont typeface="Arial" pitchFamily="34" charset="0"/>
              <a:buNone/>
            </a:pPr>
            <a:r>
              <a:rPr lang="en-US" sz="2800" smtClean="0"/>
              <a:t>Regulatory surplus: Is the project mandated by any existing law, policy or statute?</a:t>
            </a:r>
          </a:p>
          <a:p>
            <a:pPr>
              <a:buFont typeface="Arial" pitchFamily="34" charset="0"/>
              <a:buNone/>
            </a:pPr>
            <a:endParaRPr lang="en-US" sz="2800" smtClean="0"/>
          </a:p>
          <a:p>
            <a:pPr>
              <a:buFont typeface="Arial" pitchFamily="34" charset="0"/>
              <a:buNone/>
            </a:pPr>
            <a:r>
              <a:rPr lang="en-US" sz="2800" smtClean="0"/>
              <a:t>Financial barriers: Does it face capital constraints that revenues from instrument sales can address?</a:t>
            </a:r>
          </a:p>
          <a:p>
            <a:pPr>
              <a:buFont typeface="Arial" pitchFamily="34" charset="0"/>
              <a:buNone/>
            </a:pPr>
            <a:endParaRPr lang="en-US" sz="2800" smtClean="0"/>
          </a:p>
          <a:p>
            <a:pPr>
              <a:buFont typeface="Arial" pitchFamily="34" charset="0"/>
              <a:buNone/>
            </a:pPr>
            <a:r>
              <a:rPr lang="en-US" sz="2800" smtClean="0"/>
              <a:t>Common practice: Is the project activity commonly employed?</a:t>
            </a:r>
          </a:p>
        </p:txBody>
      </p:sp>
      <p:grpSp>
        <p:nvGrpSpPr>
          <p:cNvPr id="43012" name="Group 6"/>
          <p:cNvGrpSpPr>
            <a:grpSpLocks/>
          </p:cNvGrpSpPr>
          <p:nvPr/>
        </p:nvGrpSpPr>
        <p:grpSpPr bwMode="auto">
          <a:xfrm>
            <a:off x="6858000" y="6403975"/>
            <a:ext cx="1700213" cy="301625"/>
            <a:chOff x="6656405" y="6248365"/>
            <a:chExt cx="2446680" cy="530221"/>
          </a:xfrm>
        </p:grpSpPr>
        <p:grpSp>
          <p:nvGrpSpPr>
            <p:cNvPr id="43013" name="Group 5"/>
            <p:cNvGrpSpPr>
              <a:grpSpLocks/>
            </p:cNvGrpSpPr>
            <p:nvPr/>
          </p:nvGrpSpPr>
          <p:grpSpPr bwMode="auto">
            <a:xfrm>
              <a:off x="6656405" y="6248365"/>
              <a:ext cx="533403" cy="530221"/>
              <a:chOff x="2383" y="3438"/>
              <a:chExt cx="396" cy="394"/>
            </a:xfrm>
          </p:grpSpPr>
          <p:sp>
            <p:nvSpPr>
              <p:cNvPr id="43015"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16"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17"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18"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19"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20"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21"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22"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23"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24"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25"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26"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27"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28"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29"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30"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3031"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3032"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33"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34"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3035"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3036"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3037"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3038"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39"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40"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3041"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3042"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43"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44"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045"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43014"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0"/>
            <a:ext cx="8229600" cy="1143000"/>
          </a:xfrm>
        </p:spPr>
        <p:txBody>
          <a:bodyPr/>
          <a:lstStyle/>
          <a:p>
            <a:r>
              <a:rPr lang="en-US" smtClean="0">
                <a:solidFill>
                  <a:srgbClr val="FFC000"/>
                </a:solidFill>
              </a:rPr>
              <a:t>Role for Additionality?: Challenges</a:t>
            </a:r>
          </a:p>
        </p:txBody>
      </p:sp>
      <p:sp>
        <p:nvSpPr>
          <p:cNvPr id="44035" name="Content Placeholder 5"/>
          <p:cNvSpPr>
            <a:spLocks noGrp="1"/>
          </p:cNvSpPr>
          <p:nvPr>
            <p:ph idx="1"/>
          </p:nvPr>
        </p:nvSpPr>
        <p:spPr/>
        <p:txBody>
          <a:bodyPr/>
          <a:lstStyle/>
          <a:p>
            <a:pPr marL="514350" indent="-514350">
              <a:buFont typeface="Arial" pitchFamily="34" charset="0"/>
              <a:buAutoNum type="arabicPeriod"/>
            </a:pPr>
            <a:r>
              <a:rPr lang="en-US" smtClean="0"/>
              <a:t>Are the simple additionality criteria sufficient?</a:t>
            </a:r>
          </a:p>
          <a:p>
            <a:pPr marL="514350" indent="-514350">
              <a:buFont typeface="Arial" pitchFamily="34" charset="0"/>
              <a:buAutoNum type="arabicPeriod"/>
            </a:pPr>
            <a:r>
              <a:rPr lang="en-US" smtClean="0"/>
              <a:t>What time horizon to apply, and what happens after this time horizon? </a:t>
            </a:r>
          </a:p>
          <a:p>
            <a:pPr marL="514350" indent="-514350">
              <a:buFont typeface="Arial" pitchFamily="34" charset="0"/>
              <a:buAutoNum type="arabicPeriod"/>
            </a:pPr>
            <a:r>
              <a:rPr lang="en-US" smtClean="0"/>
              <a:t>The RE instruments would not embody any avoided emissions</a:t>
            </a:r>
          </a:p>
          <a:p>
            <a:pPr marL="514350" indent="-514350">
              <a:buFont typeface="Arial" pitchFamily="34" charset="0"/>
              <a:buAutoNum type="arabicPeriod"/>
            </a:pPr>
            <a:endParaRPr lang="en-US" smtClean="0"/>
          </a:p>
        </p:txBody>
      </p:sp>
      <p:grpSp>
        <p:nvGrpSpPr>
          <p:cNvPr id="44036" name="Group 6"/>
          <p:cNvGrpSpPr>
            <a:grpSpLocks/>
          </p:cNvGrpSpPr>
          <p:nvPr/>
        </p:nvGrpSpPr>
        <p:grpSpPr bwMode="auto">
          <a:xfrm>
            <a:off x="6858000" y="6403975"/>
            <a:ext cx="1700213" cy="301625"/>
            <a:chOff x="6656405" y="6248365"/>
            <a:chExt cx="2446680" cy="530221"/>
          </a:xfrm>
        </p:grpSpPr>
        <p:grpSp>
          <p:nvGrpSpPr>
            <p:cNvPr id="44037" name="Group 5"/>
            <p:cNvGrpSpPr>
              <a:grpSpLocks/>
            </p:cNvGrpSpPr>
            <p:nvPr/>
          </p:nvGrpSpPr>
          <p:grpSpPr bwMode="auto">
            <a:xfrm>
              <a:off x="6656405" y="6248365"/>
              <a:ext cx="533403" cy="530221"/>
              <a:chOff x="2383" y="3438"/>
              <a:chExt cx="396" cy="394"/>
            </a:xfrm>
          </p:grpSpPr>
          <p:sp>
            <p:nvSpPr>
              <p:cNvPr id="44039"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40"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41"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42"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43"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44"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45"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46"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47"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48"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49"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50"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51"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52"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53"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54"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4055"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4056"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57"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58"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4059"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4060"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4061"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4062"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63"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64"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4065"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4066"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67"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68"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069"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44038"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a:latin typeface="Calibri" pitchFamily="34" charset="0"/>
              </a:rPr>
              <a:t/>
            </a:r>
            <a:br>
              <a:rPr lang="en-US">
                <a:latin typeface="Calibri" pitchFamily="34" charset="0"/>
              </a:rPr>
            </a:br>
            <a:endParaRPr lang="en-US">
              <a:latin typeface="Calibri" pitchFamily="34" charset="0"/>
            </a:endParaRPr>
          </a:p>
        </p:txBody>
      </p:sp>
      <p:grpSp>
        <p:nvGrpSpPr>
          <p:cNvPr id="45059" name="Group 87"/>
          <p:cNvGrpSpPr>
            <a:grpSpLocks/>
          </p:cNvGrpSpPr>
          <p:nvPr/>
        </p:nvGrpSpPr>
        <p:grpSpPr bwMode="auto">
          <a:xfrm>
            <a:off x="6867525" y="990600"/>
            <a:ext cx="752475" cy="1244600"/>
            <a:chOff x="5334000" y="1066800"/>
            <a:chExt cx="1219200" cy="1266189"/>
          </a:xfrm>
        </p:grpSpPr>
        <p:sp>
          <p:nvSpPr>
            <p:cNvPr id="89" name="Rectangle 88"/>
            <p:cNvSpPr/>
            <p:nvPr/>
          </p:nvSpPr>
          <p:spPr>
            <a:xfrm>
              <a:off x="5334000" y="1066800"/>
              <a:ext cx="1219200" cy="121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72" y="1166460"/>
              <a:ext cx="853704" cy="1166533"/>
              <a:chOff x="4287093" y="3944433"/>
              <a:chExt cx="694435" cy="1203363"/>
            </a:xfrm>
            <a:solidFill>
              <a:schemeClr val="bg1"/>
            </a:solidFill>
          </p:grpSpPr>
          <p:sp>
            <p:nvSpPr>
              <p:cNvPr id="91"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2"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3"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4" name="Rectangle 93"/>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pic>
        <p:nvPicPr>
          <p:cNvPr id="45060" name="Picture 41"/>
          <p:cNvPicPr>
            <a:picLocks noChangeAspect="1" noChangeArrowheads="1"/>
          </p:cNvPicPr>
          <p:nvPr/>
        </p:nvPicPr>
        <p:blipFill>
          <a:blip r:embed="rId3" cstate="print"/>
          <a:srcRect/>
          <a:stretch>
            <a:fillRect/>
          </a:stretch>
        </p:blipFill>
        <p:spPr bwMode="auto">
          <a:xfrm>
            <a:off x="533400" y="3886200"/>
            <a:ext cx="1093788" cy="1012825"/>
          </a:xfrm>
          <a:prstGeom prst="rect">
            <a:avLst/>
          </a:prstGeom>
          <a:noFill/>
          <a:ln w="9525">
            <a:noFill/>
            <a:miter lim="800000"/>
            <a:headEnd/>
            <a:tailEnd/>
          </a:ln>
        </p:spPr>
      </p:pic>
      <p:pic>
        <p:nvPicPr>
          <p:cNvPr id="45061" name="Picture 2"/>
          <p:cNvPicPr>
            <a:picLocks noChangeAspect="1" noChangeArrowheads="1"/>
          </p:cNvPicPr>
          <p:nvPr/>
        </p:nvPicPr>
        <p:blipFill>
          <a:blip r:embed="rId3" cstate="print"/>
          <a:srcRect/>
          <a:stretch>
            <a:fillRect/>
          </a:stretch>
        </p:blipFill>
        <p:spPr bwMode="auto">
          <a:xfrm>
            <a:off x="609600" y="1219200"/>
            <a:ext cx="1033463" cy="898525"/>
          </a:xfrm>
          <a:prstGeom prst="rect">
            <a:avLst/>
          </a:prstGeom>
          <a:noFill/>
          <a:ln w="9525">
            <a:noFill/>
            <a:miter lim="800000"/>
            <a:headEnd/>
            <a:tailEnd/>
          </a:ln>
        </p:spPr>
      </p:pic>
      <p:sp>
        <p:nvSpPr>
          <p:cNvPr id="52" name="Oval 7"/>
          <p:cNvSpPr>
            <a:spLocks noChangeArrowheads="1"/>
          </p:cNvSpPr>
          <p:nvPr/>
        </p:nvSpPr>
        <p:spPr bwMode="auto">
          <a:xfrm>
            <a:off x="3127375" y="1752600"/>
            <a:ext cx="2816225" cy="2262188"/>
          </a:xfrm>
          <a:prstGeom prst="ellipse">
            <a:avLst/>
          </a:prstGeom>
          <a:solidFill>
            <a:schemeClr val="tx1">
              <a:lumMod val="95000"/>
            </a:schemeClr>
          </a:solidFill>
          <a:ln w="9525">
            <a:solidFill>
              <a:srgbClr val="000000"/>
            </a:solidFill>
            <a:round/>
            <a:headEnd/>
            <a:tailEnd/>
          </a:ln>
        </p:spPr>
        <p:txBody>
          <a:bodyPr anchor="ctr"/>
          <a:lstStyle/>
          <a:p>
            <a:pPr fontAlgn="auto">
              <a:spcBef>
                <a:spcPts val="0"/>
              </a:spcBef>
              <a:spcAft>
                <a:spcPts val="1000"/>
              </a:spcAft>
              <a:defRPr/>
            </a:pPr>
            <a:r>
              <a:rPr lang="en-US" sz="2400" b="1" dirty="0">
                <a:solidFill>
                  <a:schemeClr val="bg1"/>
                </a:solidFill>
                <a:latin typeface="Calibri" pitchFamily="34" charset="0"/>
                <a:cs typeface="+mn-cs"/>
              </a:rPr>
              <a:t>        </a:t>
            </a:r>
            <a:r>
              <a:rPr lang="en-US" sz="3200" b="1" dirty="0">
                <a:solidFill>
                  <a:schemeClr val="bg1"/>
                </a:solidFill>
                <a:latin typeface="Calibri" pitchFamily="34" charset="0"/>
                <a:cs typeface="+mn-cs"/>
              </a:rPr>
              <a:t>GRID</a:t>
            </a:r>
            <a:endParaRPr lang="en-US" sz="3200" b="1" dirty="0">
              <a:solidFill>
                <a:schemeClr val="bg1"/>
              </a:solidFill>
              <a:cs typeface="+mn-cs"/>
            </a:endParaRPr>
          </a:p>
        </p:txBody>
      </p:sp>
      <p:cxnSp>
        <p:nvCxnSpPr>
          <p:cNvPr id="45063" name="AutoShape 8"/>
          <p:cNvCxnSpPr>
            <a:cxnSpLocks noChangeShapeType="1"/>
          </p:cNvCxnSpPr>
          <p:nvPr/>
        </p:nvCxnSpPr>
        <p:spPr bwMode="auto">
          <a:xfrm flipV="1">
            <a:off x="2133600" y="3581400"/>
            <a:ext cx="1066800" cy="685800"/>
          </a:xfrm>
          <a:prstGeom prst="straightConnector1">
            <a:avLst/>
          </a:prstGeom>
          <a:noFill/>
          <a:ln w="57150">
            <a:solidFill>
              <a:schemeClr val="tx1"/>
            </a:solidFill>
            <a:round/>
            <a:headEnd/>
            <a:tailEnd type="triangle" w="med" len="med"/>
          </a:ln>
        </p:spPr>
      </p:cxnSp>
      <p:cxnSp>
        <p:nvCxnSpPr>
          <p:cNvPr id="45064" name="AutoShape 9"/>
          <p:cNvCxnSpPr>
            <a:cxnSpLocks noChangeShapeType="1"/>
          </p:cNvCxnSpPr>
          <p:nvPr/>
        </p:nvCxnSpPr>
        <p:spPr bwMode="auto">
          <a:xfrm>
            <a:off x="2133600" y="1905000"/>
            <a:ext cx="1066800" cy="381000"/>
          </a:xfrm>
          <a:prstGeom prst="straightConnector1">
            <a:avLst/>
          </a:prstGeom>
          <a:noFill/>
          <a:ln w="57150">
            <a:solidFill>
              <a:schemeClr val="tx1"/>
            </a:solidFill>
            <a:round/>
            <a:headEnd/>
            <a:tailEnd type="triangle" w="med" len="med"/>
          </a:ln>
        </p:spPr>
      </p:cxnSp>
      <p:cxnSp>
        <p:nvCxnSpPr>
          <p:cNvPr id="45065" name="AutoShape 11"/>
          <p:cNvCxnSpPr>
            <a:cxnSpLocks noChangeShapeType="1"/>
          </p:cNvCxnSpPr>
          <p:nvPr/>
        </p:nvCxnSpPr>
        <p:spPr bwMode="auto">
          <a:xfrm flipV="1">
            <a:off x="1981200" y="3352800"/>
            <a:ext cx="1143000" cy="762000"/>
          </a:xfrm>
          <a:prstGeom prst="straightConnector1">
            <a:avLst/>
          </a:prstGeom>
          <a:noFill/>
          <a:ln w="57150">
            <a:solidFill>
              <a:srgbClr val="00B0F0"/>
            </a:solidFill>
            <a:round/>
            <a:headEnd/>
            <a:tailEnd type="triangle" w="med" len="med"/>
          </a:ln>
        </p:spPr>
      </p:cxnSp>
      <p:cxnSp>
        <p:nvCxnSpPr>
          <p:cNvPr id="45066" name="AutoShape 12"/>
          <p:cNvCxnSpPr>
            <a:cxnSpLocks noChangeShapeType="1"/>
          </p:cNvCxnSpPr>
          <p:nvPr/>
        </p:nvCxnSpPr>
        <p:spPr bwMode="auto">
          <a:xfrm>
            <a:off x="2057400" y="2133600"/>
            <a:ext cx="1066800" cy="381000"/>
          </a:xfrm>
          <a:prstGeom prst="straightConnector1">
            <a:avLst/>
          </a:prstGeom>
          <a:noFill/>
          <a:ln w="57150">
            <a:solidFill>
              <a:srgbClr val="00B0F0"/>
            </a:solidFill>
            <a:round/>
            <a:headEnd/>
            <a:tailEnd type="triangle" w="med" len="med"/>
          </a:ln>
        </p:spPr>
      </p:cxnSp>
      <p:grpSp>
        <p:nvGrpSpPr>
          <p:cNvPr id="45067" name="Group 87"/>
          <p:cNvGrpSpPr>
            <a:grpSpLocks/>
          </p:cNvGrpSpPr>
          <p:nvPr/>
        </p:nvGrpSpPr>
        <p:grpSpPr bwMode="auto">
          <a:xfrm>
            <a:off x="5791200" y="1828800"/>
            <a:ext cx="1143000" cy="762000"/>
            <a:chOff x="4419600" y="2048072"/>
            <a:chExt cx="1676400" cy="847528"/>
          </a:xfrm>
        </p:grpSpPr>
        <p:cxnSp>
          <p:nvCxnSpPr>
            <p:cNvPr id="45115" name="AutoShape 10"/>
            <p:cNvCxnSpPr>
              <a:cxnSpLocks noChangeShapeType="1"/>
            </p:cNvCxnSpPr>
            <p:nvPr/>
          </p:nvCxnSpPr>
          <p:spPr bwMode="auto">
            <a:xfrm rot="10800000" flipV="1">
              <a:off x="4419600" y="2048072"/>
              <a:ext cx="1524000" cy="638646"/>
            </a:xfrm>
            <a:prstGeom prst="straightConnector1">
              <a:avLst/>
            </a:prstGeom>
            <a:noFill/>
            <a:ln w="57150">
              <a:solidFill>
                <a:schemeClr val="tx1"/>
              </a:solidFill>
              <a:round/>
              <a:headEnd/>
              <a:tailEnd type="triangle" w="med" len="med"/>
            </a:ln>
          </p:spPr>
        </p:cxnSp>
        <p:cxnSp>
          <p:nvCxnSpPr>
            <p:cNvPr id="45116" name="AutoShape 13"/>
            <p:cNvCxnSpPr>
              <a:cxnSpLocks noChangeShapeType="1"/>
            </p:cNvCxnSpPr>
            <p:nvPr/>
          </p:nvCxnSpPr>
          <p:spPr bwMode="auto">
            <a:xfrm rot="10800000" flipV="1">
              <a:off x="4572000" y="2276672"/>
              <a:ext cx="1524000" cy="618928"/>
            </a:xfrm>
            <a:prstGeom prst="straightConnector1">
              <a:avLst/>
            </a:prstGeom>
            <a:noFill/>
            <a:ln w="57150">
              <a:solidFill>
                <a:srgbClr val="00B0F0"/>
              </a:solidFill>
              <a:round/>
              <a:headEnd/>
              <a:tailEnd type="triangle" w="med" len="med"/>
            </a:ln>
          </p:spPr>
        </p:cxnSp>
      </p:grpSp>
      <p:grpSp>
        <p:nvGrpSpPr>
          <p:cNvPr id="5" name="Group 59"/>
          <p:cNvGrpSpPr/>
          <p:nvPr/>
        </p:nvGrpSpPr>
        <p:grpSpPr>
          <a:xfrm>
            <a:off x="457200" y="2133602"/>
            <a:ext cx="1447799" cy="481495"/>
            <a:chOff x="752734" y="3438568"/>
            <a:chExt cx="1762336" cy="421025"/>
          </a:xfrm>
          <a:solidFill>
            <a:schemeClr val="bg1"/>
          </a:solidFill>
        </p:grpSpPr>
        <p:sp>
          <p:nvSpPr>
            <p:cNvPr id="61" name="Rectangle 25"/>
            <p:cNvSpPr>
              <a:spLocks noChangeArrowheads="1"/>
            </p:cNvSpPr>
            <p:nvPr/>
          </p:nvSpPr>
          <p:spPr bwMode="auto">
            <a:xfrm>
              <a:off x="752735" y="3733800"/>
              <a:ext cx="1762335" cy="125793"/>
            </a:xfrm>
            <a:prstGeom prst="rect">
              <a:avLst/>
            </a:prstGeom>
            <a:grpFill/>
            <a:ln w="9525">
              <a:noFill/>
              <a:miter lim="800000"/>
              <a:headEnd/>
              <a:tailEnd/>
            </a:ln>
          </p:spPr>
          <p:txBody>
            <a:bodyPr/>
            <a:lstStyle/>
            <a:p>
              <a:pPr fontAlgn="auto">
                <a:spcBef>
                  <a:spcPts val="0"/>
                </a:spcBef>
                <a:spcAft>
                  <a:spcPts val="0"/>
                </a:spcAft>
                <a:defRPr/>
              </a:pPr>
              <a:r>
                <a:rPr lang="en-US" sz="2400" b="1" dirty="0">
                  <a:latin typeface="Calibri" pitchFamily="34" charset="0"/>
                  <a:cs typeface="Times New Roman" pitchFamily="18" charset="0"/>
                </a:rPr>
                <a:t>100 MWh</a:t>
              </a:r>
              <a:endParaRPr lang="en-US" sz="2400" dirty="0">
                <a:cs typeface="+mn-cs"/>
              </a:endParaRPr>
            </a:p>
          </p:txBody>
        </p:sp>
        <p:sp>
          <p:nvSpPr>
            <p:cNvPr id="62" name="Rectangle 25"/>
            <p:cNvSpPr>
              <a:spLocks noChangeArrowheads="1"/>
            </p:cNvSpPr>
            <p:nvPr/>
          </p:nvSpPr>
          <p:spPr bwMode="auto">
            <a:xfrm>
              <a:off x="752734" y="3438568"/>
              <a:ext cx="1576827" cy="154501"/>
            </a:xfrm>
            <a:prstGeom prst="rect">
              <a:avLst/>
            </a:prstGeom>
            <a:grpFill/>
            <a:ln w="9525">
              <a:noFill/>
              <a:miter lim="800000"/>
              <a:headEnd/>
              <a:tailEnd/>
            </a:ln>
          </p:spPr>
          <p:txBody>
            <a:bodyPr/>
            <a:lstStyle/>
            <a:p>
              <a:pPr fontAlgn="auto">
                <a:spcBef>
                  <a:spcPts val="0"/>
                </a:spcBef>
                <a:spcAft>
                  <a:spcPts val="0"/>
                </a:spcAft>
                <a:defRPr/>
              </a:pPr>
              <a:r>
                <a:rPr lang="en-US" sz="2400" b="1" dirty="0">
                  <a:solidFill>
                    <a:srgbClr val="00B0F0"/>
                  </a:solidFill>
                  <a:latin typeface="Calibri" pitchFamily="34" charset="0"/>
                  <a:ea typeface="Calibri" pitchFamily="34" charset="0"/>
                  <a:cs typeface="Times New Roman" pitchFamily="18" charset="0"/>
                </a:rPr>
                <a:t>200 tons</a:t>
              </a:r>
              <a:endParaRPr lang="en-US" sz="2400" dirty="0">
                <a:solidFill>
                  <a:srgbClr val="00B0F0"/>
                </a:solidFill>
                <a:cs typeface="+mn-cs"/>
              </a:endParaRPr>
            </a:p>
          </p:txBody>
        </p:sp>
      </p:grpSp>
      <p:grpSp>
        <p:nvGrpSpPr>
          <p:cNvPr id="6" name="Group 62"/>
          <p:cNvGrpSpPr/>
          <p:nvPr/>
        </p:nvGrpSpPr>
        <p:grpSpPr>
          <a:xfrm>
            <a:off x="457200" y="4953004"/>
            <a:ext cx="1981200" cy="595025"/>
            <a:chOff x="827959" y="5478881"/>
            <a:chExt cx="1534241" cy="624356"/>
          </a:xfrm>
          <a:solidFill>
            <a:schemeClr val="bg1"/>
          </a:solidFill>
        </p:grpSpPr>
        <p:sp>
          <p:nvSpPr>
            <p:cNvPr id="64" name="Rectangle 63"/>
            <p:cNvSpPr>
              <a:spLocks noChangeArrowheads="1"/>
            </p:cNvSpPr>
            <p:nvPr/>
          </p:nvSpPr>
          <p:spPr bwMode="auto">
            <a:xfrm>
              <a:off x="827959" y="5478881"/>
              <a:ext cx="1534240" cy="224567"/>
            </a:xfrm>
            <a:prstGeom prst="rect">
              <a:avLst/>
            </a:prstGeom>
            <a:grpFill/>
            <a:ln w="9525">
              <a:noFill/>
              <a:miter lim="800000"/>
              <a:headEnd/>
              <a:tailEnd/>
            </a:ln>
          </p:spPr>
          <p:txBody>
            <a:bodyPr/>
            <a:lstStyle/>
            <a:p>
              <a:pPr fontAlgn="auto">
                <a:spcBef>
                  <a:spcPts val="0"/>
                </a:spcBef>
                <a:spcAft>
                  <a:spcPts val="0"/>
                </a:spcAft>
                <a:defRPr/>
              </a:pPr>
              <a:r>
                <a:rPr lang="en-US" sz="2400" b="1" dirty="0">
                  <a:solidFill>
                    <a:srgbClr val="00B0F0"/>
                  </a:solidFill>
                  <a:latin typeface="Calibri" pitchFamily="34" charset="0"/>
                  <a:ea typeface="Calibri" pitchFamily="34" charset="0"/>
                  <a:cs typeface="Times New Roman" pitchFamily="18" charset="0"/>
                </a:rPr>
                <a:t>200 tons</a:t>
              </a:r>
              <a:endParaRPr lang="en-US" sz="2400" dirty="0">
                <a:solidFill>
                  <a:srgbClr val="00B0F0"/>
                </a:solidFill>
                <a:cs typeface="+mn-cs"/>
              </a:endParaRPr>
            </a:p>
          </p:txBody>
        </p:sp>
        <p:sp>
          <p:nvSpPr>
            <p:cNvPr id="65" name="Rectangle 25"/>
            <p:cNvSpPr>
              <a:spLocks noChangeArrowheads="1"/>
            </p:cNvSpPr>
            <p:nvPr/>
          </p:nvSpPr>
          <p:spPr bwMode="auto">
            <a:xfrm>
              <a:off x="827960" y="5867400"/>
              <a:ext cx="1534240" cy="235837"/>
            </a:xfrm>
            <a:prstGeom prst="rect">
              <a:avLst/>
            </a:prstGeom>
            <a:grpFill/>
            <a:ln w="9525">
              <a:noFill/>
              <a:miter lim="800000"/>
              <a:headEnd/>
              <a:tailEnd/>
            </a:ln>
          </p:spPr>
          <p:txBody>
            <a:bodyPr/>
            <a:lstStyle/>
            <a:p>
              <a:pPr fontAlgn="auto">
                <a:spcBef>
                  <a:spcPts val="0"/>
                </a:spcBef>
                <a:spcAft>
                  <a:spcPts val="0"/>
                </a:spcAft>
                <a:defRPr/>
              </a:pPr>
              <a:r>
                <a:rPr lang="en-US" sz="2400" b="1" dirty="0">
                  <a:latin typeface="Calibri" pitchFamily="34" charset="0"/>
                  <a:cs typeface="Times New Roman" pitchFamily="18" charset="0"/>
                </a:rPr>
                <a:t>100 MWh</a:t>
              </a:r>
              <a:endParaRPr lang="en-US" sz="2400" dirty="0">
                <a:cs typeface="+mn-cs"/>
              </a:endParaRPr>
            </a:p>
          </p:txBody>
        </p:sp>
      </p:grpSp>
      <p:grpSp>
        <p:nvGrpSpPr>
          <p:cNvPr id="45070" name="Group 83"/>
          <p:cNvGrpSpPr>
            <a:grpSpLocks/>
          </p:cNvGrpSpPr>
          <p:nvPr/>
        </p:nvGrpSpPr>
        <p:grpSpPr bwMode="auto">
          <a:xfrm rot="1626829">
            <a:off x="5948363" y="2868613"/>
            <a:ext cx="981075" cy="587375"/>
            <a:chOff x="4572000" y="3200401"/>
            <a:chExt cx="1447800" cy="761999"/>
          </a:xfrm>
        </p:grpSpPr>
        <p:cxnSp>
          <p:nvCxnSpPr>
            <p:cNvPr id="45113" name="AutoShape 10"/>
            <p:cNvCxnSpPr>
              <a:cxnSpLocks noChangeShapeType="1"/>
            </p:cNvCxnSpPr>
            <p:nvPr/>
          </p:nvCxnSpPr>
          <p:spPr bwMode="auto">
            <a:xfrm rot="10800000" flipV="1">
              <a:off x="4572000" y="3200401"/>
              <a:ext cx="1371600" cy="553117"/>
            </a:xfrm>
            <a:prstGeom prst="straightConnector1">
              <a:avLst/>
            </a:prstGeom>
            <a:noFill/>
            <a:ln w="57150">
              <a:solidFill>
                <a:schemeClr val="tx1"/>
              </a:solidFill>
              <a:round/>
              <a:headEnd/>
              <a:tailEnd type="triangle" w="med" len="med"/>
            </a:ln>
          </p:spPr>
        </p:cxnSp>
        <p:cxnSp>
          <p:nvCxnSpPr>
            <p:cNvPr id="45114" name="AutoShape 13"/>
            <p:cNvCxnSpPr>
              <a:cxnSpLocks noChangeShapeType="1"/>
            </p:cNvCxnSpPr>
            <p:nvPr/>
          </p:nvCxnSpPr>
          <p:spPr bwMode="auto">
            <a:xfrm rot="10800000" flipV="1">
              <a:off x="4724400" y="3429000"/>
              <a:ext cx="1295400" cy="533400"/>
            </a:xfrm>
            <a:prstGeom prst="straightConnector1">
              <a:avLst/>
            </a:prstGeom>
            <a:noFill/>
            <a:ln w="57150">
              <a:solidFill>
                <a:srgbClr val="00B0F0"/>
              </a:solidFill>
              <a:round/>
              <a:headEnd/>
              <a:tailEnd type="triangle" w="med" len="med"/>
            </a:ln>
          </p:spPr>
        </p:cxnSp>
      </p:grpSp>
      <p:grpSp>
        <p:nvGrpSpPr>
          <p:cNvPr id="45071" name="Group 87"/>
          <p:cNvGrpSpPr>
            <a:grpSpLocks/>
          </p:cNvGrpSpPr>
          <p:nvPr/>
        </p:nvGrpSpPr>
        <p:grpSpPr bwMode="auto">
          <a:xfrm>
            <a:off x="6781800" y="2514600"/>
            <a:ext cx="779463" cy="1500188"/>
            <a:chOff x="5334000" y="760285"/>
            <a:chExt cx="1264069" cy="1525715"/>
          </a:xfrm>
        </p:grpSpPr>
        <p:sp>
          <p:nvSpPr>
            <p:cNvPr id="63" name="Rectangle 62"/>
            <p:cNvSpPr/>
            <p:nvPr/>
          </p:nvSpPr>
          <p:spPr>
            <a:xfrm>
              <a:off x="5334000" y="1067042"/>
              <a:ext cx="1220302" cy="1218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pSp>
          <p:nvGrpSpPr>
            <p:cNvPr id="9" name="Group 89"/>
            <p:cNvGrpSpPr/>
            <p:nvPr/>
          </p:nvGrpSpPr>
          <p:grpSpPr>
            <a:xfrm>
              <a:off x="5744368" y="760285"/>
              <a:ext cx="853701" cy="1144715"/>
              <a:chOff x="4411053" y="3525439"/>
              <a:chExt cx="694432" cy="1180857"/>
            </a:xfrm>
            <a:solidFill>
              <a:schemeClr val="bg1"/>
            </a:solidFill>
          </p:grpSpPr>
          <p:sp>
            <p:nvSpPr>
              <p:cNvPr id="70" name="AutoShape 19"/>
              <p:cNvSpPr>
                <a:spLocks noChangeArrowheads="1"/>
              </p:cNvSpPr>
              <p:nvPr/>
            </p:nvSpPr>
            <p:spPr bwMode="auto">
              <a:xfrm rot="4168849">
                <a:off x="4320750" y="3659876"/>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2400"/>
              </a:p>
            </p:txBody>
          </p:sp>
          <p:sp>
            <p:nvSpPr>
              <p:cNvPr id="75" name="AutoShape 20"/>
              <p:cNvSpPr>
                <a:spLocks noChangeArrowheads="1"/>
              </p:cNvSpPr>
              <p:nvPr/>
            </p:nvSpPr>
            <p:spPr bwMode="auto">
              <a:xfrm rot="18810896">
                <a:off x="4337653" y="3930638"/>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2400"/>
              </a:p>
            </p:txBody>
          </p:sp>
          <p:sp>
            <p:nvSpPr>
              <p:cNvPr id="77" name="AutoShape 21"/>
              <p:cNvSpPr>
                <a:spLocks noChangeArrowheads="1"/>
              </p:cNvSpPr>
              <p:nvPr/>
            </p:nvSpPr>
            <p:spPr bwMode="auto">
              <a:xfrm rot="9468224">
                <a:off x="4700999" y="3623386"/>
                <a:ext cx="404486"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2400"/>
              </a:p>
            </p:txBody>
          </p:sp>
          <p:sp>
            <p:nvSpPr>
              <p:cNvPr id="84" name="Rectangle 83"/>
              <p:cNvSpPr>
                <a:spLocks noChangeArrowheads="1"/>
              </p:cNvSpPr>
              <p:nvPr/>
            </p:nvSpPr>
            <p:spPr bwMode="auto">
              <a:xfrm>
                <a:off x="4697083" y="39503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2400"/>
              </a:p>
            </p:txBody>
          </p:sp>
        </p:grpSp>
      </p:grpSp>
      <p:sp>
        <p:nvSpPr>
          <p:cNvPr id="68" name="Rectangle 67"/>
          <p:cNvSpPr/>
          <p:nvPr/>
        </p:nvSpPr>
        <p:spPr>
          <a:xfrm>
            <a:off x="2819400" y="5410200"/>
            <a:ext cx="5943600" cy="762000"/>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tx1">
                    <a:lumMod val="95000"/>
                  </a:schemeClr>
                </a:solidFill>
              </a:rPr>
              <a:t>Adjusted grid</a:t>
            </a:r>
            <a:r>
              <a:rPr lang="en-US" sz="2400" dirty="0">
                <a:solidFill>
                  <a:schemeClr val="tx1">
                    <a:lumMod val="95000"/>
                  </a:schemeClr>
                </a:solidFill>
              </a:rPr>
              <a:t>: </a:t>
            </a:r>
            <a:r>
              <a:rPr lang="en-US" sz="2400" b="1" u="sng" dirty="0">
                <a:solidFill>
                  <a:srgbClr val="00B0F0"/>
                </a:solidFill>
              </a:rPr>
              <a:t>400 – 0 tons     </a:t>
            </a:r>
            <a:r>
              <a:rPr lang="en-US" sz="2400" b="1" dirty="0">
                <a:solidFill>
                  <a:srgbClr val="00B0F0"/>
                </a:solidFill>
              </a:rPr>
              <a:t> </a:t>
            </a:r>
            <a:r>
              <a:rPr lang="en-US" sz="2400" dirty="0"/>
              <a:t>=  2tons/</a:t>
            </a:r>
            <a:r>
              <a:rPr lang="en-US" sz="2400" dirty="0" err="1"/>
              <a:t>MWh</a:t>
            </a:r>
            <a:endParaRPr lang="en-US" sz="2400" dirty="0"/>
          </a:p>
          <a:p>
            <a:pPr fontAlgn="auto">
              <a:spcBef>
                <a:spcPts val="0"/>
              </a:spcBef>
              <a:spcAft>
                <a:spcPts val="0"/>
              </a:spcAft>
              <a:defRPr/>
            </a:pPr>
            <a:r>
              <a:rPr lang="en-US" sz="2400" b="1" dirty="0">
                <a:solidFill>
                  <a:schemeClr val="tx1">
                    <a:lumMod val="95000"/>
                  </a:schemeClr>
                </a:solidFill>
              </a:rPr>
              <a:t>average EF</a:t>
            </a:r>
            <a:r>
              <a:rPr lang="en-US" sz="2400" dirty="0"/>
              <a:t>	400 – 200 </a:t>
            </a:r>
            <a:r>
              <a:rPr lang="en-US" sz="2400" dirty="0" err="1"/>
              <a:t>MWh</a:t>
            </a:r>
            <a:endParaRPr lang="en-US" sz="2400" dirty="0"/>
          </a:p>
        </p:txBody>
      </p:sp>
      <p:sp>
        <p:nvSpPr>
          <p:cNvPr id="69" name="Rectangle 68"/>
          <p:cNvSpPr/>
          <p:nvPr/>
        </p:nvSpPr>
        <p:spPr>
          <a:xfrm>
            <a:off x="2819400" y="4267200"/>
            <a:ext cx="5943600" cy="830263"/>
          </a:xfrm>
          <a:prstGeom prst="rect">
            <a:avLst/>
          </a:prstGeom>
          <a:solidFill>
            <a:schemeClr val="bg1">
              <a:lumMod val="75000"/>
              <a:lumOff val="25000"/>
            </a:schemeClr>
          </a:solidFill>
          <a:ln>
            <a:solidFill>
              <a:schemeClr val="bg2">
                <a:lumMod val="60000"/>
                <a:lumOff val="40000"/>
              </a:schemeClr>
            </a:solidFill>
          </a:ln>
        </p:spPr>
        <p:txBody>
          <a:bodyPr>
            <a:spAutoFit/>
          </a:bodyPr>
          <a:lstStyle/>
          <a:p>
            <a:pPr fontAlgn="auto">
              <a:spcBef>
                <a:spcPts val="0"/>
              </a:spcBef>
              <a:spcAft>
                <a:spcPts val="0"/>
              </a:spcAft>
              <a:defRPr/>
            </a:pPr>
            <a:r>
              <a:rPr lang="en-US" sz="2400" b="1" dirty="0">
                <a:solidFill>
                  <a:schemeClr val="tx1">
                    <a:lumMod val="95000"/>
                  </a:schemeClr>
                </a:solidFill>
                <a:latin typeface="+mn-lt"/>
                <a:cs typeface="+mn-cs"/>
              </a:rPr>
              <a:t>Grid avg EF</a:t>
            </a:r>
            <a:r>
              <a:rPr lang="en-US" sz="2400" dirty="0">
                <a:solidFill>
                  <a:schemeClr val="tx1">
                    <a:lumMod val="95000"/>
                  </a:schemeClr>
                </a:solidFill>
                <a:latin typeface="+mn-lt"/>
                <a:cs typeface="+mn-cs"/>
              </a:rPr>
              <a:t>: </a:t>
            </a:r>
            <a:r>
              <a:rPr lang="en-US" sz="2400" b="1" u="sng" dirty="0">
                <a:solidFill>
                  <a:srgbClr val="00B0F0"/>
                </a:solidFill>
                <a:latin typeface="+mn-lt"/>
                <a:cs typeface="+mn-cs"/>
              </a:rPr>
              <a:t>400 tons  </a:t>
            </a:r>
            <a:r>
              <a:rPr lang="en-US" sz="2400" dirty="0">
                <a:latin typeface="+mn-lt"/>
                <a:cs typeface="+mn-cs"/>
              </a:rPr>
              <a:t>= 1.0 tons/</a:t>
            </a:r>
            <a:r>
              <a:rPr lang="en-US" sz="2400" dirty="0" err="1">
                <a:latin typeface="+mn-lt"/>
                <a:cs typeface="+mn-cs"/>
              </a:rPr>
              <a:t>MWh</a:t>
            </a:r>
            <a:r>
              <a:rPr lang="en-US" sz="2400" dirty="0">
                <a:latin typeface="+mn-lt"/>
                <a:cs typeface="+mn-cs"/>
              </a:rPr>
              <a:t> </a:t>
            </a:r>
          </a:p>
          <a:p>
            <a:pPr fontAlgn="auto">
              <a:spcBef>
                <a:spcPts val="0"/>
              </a:spcBef>
              <a:spcAft>
                <a:spcPts val="0"/>
              </a:spcAft>
              <a:defRPr/>
            </a:pPr>
            <a:r>
              <a:rPr lang="en-US" sz="2400" dirty="0">
                <a:latin typeface="+mn-lt"/>
                <a:cs typeface="+mn-cs"/>
              </a:rPr>
              <a:t>	         400 </a:t>
            </a:r>
            <a:r>
              <a:rPr lang="en-US" sz="2400" dirty="0" err="1">
                <a:latin typeface="+mn-lt"/>
                <a:cs typeface="+mn-cs"/>
              </a:rPr>
              <a:t>MWh</a:t>
            </a:r>
            <a:r>
              <a:rPr lang="en-US" sz="2400" dirty="0">
                <a:latin typeface="+mn-lt"/>
                <a:cs typeface="+mn-cs"/>
              </a:rPr>
              <a:t> </a:t>
            </a:r>
          </a:p>
        </p:txBody>
      </p:sp>
      <p:grpSp>
        <p:nvGrpSpPr>
          <p:cNvPr id="10" name="Group 59"/>
          <p:cNvGrpSpPr/>
          <p:nvPr/>
        </p:nvGrpSpPr>
        <p:grpSpPr>
          <a:xfrm>
            <a:off x="7543801" y="1524000"/>
            <a:ext cx="1447799" cy="481495"/>
            <a:chOff x="752734" y="3438568"/>
            <a:chExt cx="1762336" cy="421025"/>
          </a:xfrm>
          <a:solidFill>
            <a:schemeClr val="bg1"/>
          </a:solidFill>
        </p:grpSpPr>
        <p:sp>
          <p:nvSpPr>
            <p:cNvPr id="74" name="Rectangle 25"/>
            <p:cNvSpPr>
              <a:spLocks noChangeArrowheads="1"/>
            </p:cNvSpPr>
            <p:nvPr/>
          </p:nvSpPr>
          <p:spPr bwMode="auto">
            <a:xfrm>
              <a:off x="752735" y="3733800"/>
              <a:ext cx="1762335" cy="125793"/>
            </a:xfrm>
            <a:prstGeom prst="rect">
              <a:avLst/>
            </a:prstGeom>
            <a:grpFill/>
            <a:ln w="9525">
              <a:noFill/>
              <a:miter lim="800000"/>
              <a:headEnd/>
              <a:tailEnd/>
            </a:ln>
          </p:spPr>
          <p:txBody>
            <a:bodyPr/>
            <a:lstStyle/>
            <a:p>
              <a:pPr fontAlgn="auto">
                <a:spcBef>
                  <a:spcPts val="0"/>
                </a:spcBef>
                <a:spcAft>
                  <a:spcPts val="0"/>
                </a:spcAft>
                <a:defRPr/>
              </a:pPr>
              <a:r>
                <a:rPr lang="en-US" sz="2400" b="1" dirty="0">
                  <a:latin typeface="Calibri" pitchFamily="34" charset="0"/>
                  <a:cs typeface="Times New Roman" pitchFamily="18" charset="0"/>
                </a:rPr>
                <a:t>100 MWh</a:t>
              </a:r>
              <a:endParaRPr lang="en-US" sz="2400" dirty="0">
                <a:cs typeface="+mn-cs"/>
              </a:endParaRPr>
            </a:p>
          </p:txBody>
        </p:sp>
        <p:sp>
          <p:nvSpPr>
            <p:cNvPr id="76" name="Rectangle 25"/>
            <p:cNvSpPr>
              <a:spLocks noChangeArrowheads="1"/>
            </p:cNvSpPr>
            <p:nvPr/>
          </p:nvSpPr>
          <p:spPr bwMode="auto">
            <a:xfrm>
              <a:off x="752734" y="3438568"/>
              <a:ext cx="1576827" cy="154501"/>
            </a:xfrm>
            <a:prstGeom prst="rect">
              <a:avLst/>
            </a:prstGeom>
            <a:grpFill/>
            <a:ln w="9525">
              <a:noFill/>
              <a:miter lim="800000"/>
              <a:headEnd/>
              <a:tailEnd/>
            </a:ln>
          </p:spPr>
          <p:txBody>
            <a:bodyPr/>
            <a:lstStyle/>
            <a:p>
              <a:pPr fontAlgn="auto">
                <a:spcBef>
                  <a:spcPts val="0"/>
                </a:spcBef>
                <a:spcAft>
                  <a:spcPts val="0"/>
                </a:spcAft>
                <a:defRPr/>
              </a:pPr>
              <a:r>
                <a:rPr lang="en-US" sz="2400" b="1" dirty="0">
                  <a:solidFill>
                    <a:srgbClr val="00B0F0"/>
                  </a:solidFill>
                  <a:latin typeface="Calibri" pitchFamily="34" charset="0"/>
                  <a:ea typeface="Calibri" pitchFamily="34" charset="0"/>
                  <a:cs typeface="Times New Roman" pitchFamily="18" charset="0"/>
                </a:rPr>
                <a:t>0 tons</a:t>
              </a:r>
              <a:endParaRPr lang="en-US" sz="2400" dirty="0">
                <a:solidFill>
                  <a:srgbClr val="00B0F0"/>
                </a:solidFill>
                <a:cs typeface="+mn-cs"/>
              </a:endParaRPr>
            </a:p>
          </p:txBody>
        </p:sp>
      </p:grpSp>
      <p:grpSp>
        <p:nvGrpSpPr>
          <p:cNvPr id="11" name="Group 59"/>
          <p:cNvGrpSpPr/>
          <p:nvPr/>
        </p:nvGrpSpPr>
        <p:grpSpPr>
          <a:xfrm>
            <a:off x="7620001" y="2819400"/>
            <a:ext cx="1447799" cy="481495"/>
            <a:chOff x="752734" y="3438568"/>
            <a:chExt cx="1762336" cy="421025"/>
          </a:xfrm>
          <a:solidFill>
            <a:schemeClr val="bg1"/>
          </a:solidFill>
        </p:grpSpPr>
        <p:sp>
          <p:nvSpPr>
            <p:cNvPr id="96" name="Rectangle 25"/>
            <p:cNvSpPr>
              <a:spLocks noChangeArrowheads="1"/>
            </p:cNvSpPr>
            <p:nvPr/>
          </p:nvSpPr>
          <p:spPr bwMode="auto">
            <a:xfrm>
              <a:off x="752735" y="3733800"/>
              <a:ext cx="1762335" cy="125793"/>
            </a:xfrm>
            <a:prstGeom prst="rect">
              <a:avLst/>
            </a:prstGeom>
            <a:grpFill/>
            <a:ln w="9525">
              <a:noFill/>
              <a:miter lim="800000"/>
              <a:headEnd/>
              <a:tailEnd/>
            </a:ln>
          </p:spPr>
          <p:txBody>
            <a:bodyPr/>
            <a:lstStyle/>
            <a:p>
              <a:pPr fontAlgn="auto">
                <a:spcBef>
                  <a:spcPts val="0"/>
                </a:spcBef>
                <a:spcAft>
                  <a:spcPts val="0"/>
                </a:spcAft>
                <a:defRPr/>
              </a:pPr>
              <a:r>
                <a:rPr lang="en-US" sz="2400" b="1" dirty="0">
                  <a:latin typeface="Calibri" pitchFamily="34" charset="0"/>
                  <a:cs typeface="Times New Roman" pitchFamily="18" charset="0"/>
                </a:rPr>
                <a:t>100 MWh</a:t>
              </a:r>
              <a:endParaRPr lang="en-US" sz="2400" dirty="0">
                <a:cs typeface="+mn-cs"/>
              </a:endParaRPr>
            </a:p>
          </p:txBody>
        </p:sp>
        <p:sp>
          <p:nvSpPr>
            <p:cNvPr id="99" name="Rectangle 25"/>
            <p:cNvSpPr>
              <a:spLocks noChangeArrowheads="1"/>
            </p:cNvSpPr>
            <p:nvPr/>
          </p:nvSpPr>
          <p:spPr bwMode="auto">
            <a:xfrm>
              <a:off x="752734" y="3438568"/>
              <a:ext cx="1576827" cy="154501"/>
            </a:xfrm>
            <a:prstGeom prst="rect">
              <a:avLst/>
            </a:prstGeom>
            <a:grpFill/>
            <a:ln w="9525">
              <a:noFill/>
              <a:miter lim="800000"/>
              <a:headEnd/>
              <a:tailEnd/>
            </a:ln>
          </p:spPr>
          <p:txBody>
            <a:bodyPr/>
            <a:lstStyle/>
            <a:p>
              <a:pPr fontAlgn="auto">
                <a:spcBef>
                  <a:spcPts val="0"/>
                </a:spcBef>
                <a:spcAft>
                  <a:spcPts val="0"/>
                </a:spcAft>
                <a:defRPr/>
              </a:pPr>
              <a:r>
                <a:rPr lang="en-US" sz="2400" b="1" dirty="0">
                  <a:solidFill>
                    <a:srgbClr val="00B0F0"/>
                  </a:solidFill>
                  <a:latin typeface="Calibri" pitchFamily="34" charset="0"/>
                  <a:ea typeface="Calibri" pitchFamily="34" charset="0"/>
                  <a:cs typeface="Times New Roman" pitchFamily="18" charset="0"/>
                </a:rPr>
                <a:t>0 tons</a:t>
              </a:r>
              <a:endParaRPr lang="en-US" sz="2400" dirty="0">
                <a:solidFill>
                  <a:srgbClr val="00B0F0"/>
                </a:solidFill>
                <a:cs typeface="+mn-cs"/>
              </a:endParaRPr>
            </a:p>
          </p:txBody>
        </p:sp>
      </p:grpSp>
      <p:sp>
        <p:nvSpPr>
          <p:cNvPr id="45076" name="Title 59"/>
          <p:cNvSpPr>
            <a:spLocks noGrp="1"/>
          </p:cNvSpPr>
          <p:nvPr>
            <p:ph type="title"/>
          </p:nvPr>
        </p:nvSpPr>
        <p:spPr>
          <a:xfrm>
            <a:off x="0" y="0"/>
            <a:ext cx="9144000" cy="1143000"/>
          </a:xfrm>
        </p:spPr>
        <p:txBody>
          <a:bodyPr/>
          <a:lstStyle/>
          <a:p>
            <a:r>
              <a:rPr lang="en-US" sz="3600" smtClean="0">
                <a:solidFill>
                  <a:srgbClr val="FFC000"/>
                </a:solidFill>
              </a:rPr>
              <a:t>3. Adjusting Grid Average Emission Factors</a:t>
            </a:r>
            <a:endParaRPr lang="en-US" sz="3600" smtClean="0"/>
          </a:p>
        </p:txBody>
      </p:sp>
      <p:grpSp>
        <p:nvGrpSpPr>
          <p:cNvPr id="45077" name="Group 6"/>
          <p:cNvGrpSpPr>
            <a:grpSpLocks/>
          </p:cNvGrpSpPr>
          <p:nvPr/>
        </p:nvGrpSpPr>
        <p:grpSpPr bwMode="auto">
          <a:xfrm>
            <a:off x="6858000" y="6403975"/>
            <a:ext cx="1700213" cy="301625"/>
            <a:chOff x="6656405" y="6248365"/>
            <a:chExt cx="2446680" cy="530221"/>
          </a:xfrm>
        </p:grpSpPr>
        <p:grpSp>
          <p:nvGrpSpPr>
            <p:cNvPr id="45078" name="Group 5"/>
            <p:cNvGrpSpPr>
              <a:grpSpLocks/>
            </p:cNvGrpSpPr>
            <p:nvPr/>
          </p:nvGrpSpPr>
          <p:grpSpPr bwMode="auto">
            <a:xfrm>
              <a:off x="6656405" y="6248365"/>
              <a:ext cx="533403" cy="530221"/>
              <a:chOff x="2383" y="3438"/>
              <a:chExt cx="396" cy="394"/>
            </a:xfrm>
          </p:grpSpPr>
          <p:sp>
            <p:nvSpPr>
              <p:cNvPr id="45080"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81"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82"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83"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84"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85"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86"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87"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88"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89"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90"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91"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92"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93"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94"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95"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5096"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5097"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98"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099"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5100"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5101"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5102"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5103"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104"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105"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5106"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5107"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108"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109"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110"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45079"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a:latin typeface="Calibri" pitchFamily="34" charset="0"/>
              </a:rPr>
              <a:t/>
            </a:r>
            <a:br>
              <a:rPr lang="en-US">
                <a:latin typeface="Calibri" pitchFamily="34" charset="0"/>
              </a:rPr>
            </a:br>
            <a:endParaRPr lang="en-US">
              <a:latin typeface="Calibri" pitchFamily="34" charset="0"/>
            </a:endParaRPr>
          </a:p>
        </p:txBody>
      </p:sp>
      <p:sp>
        <p:nvSpPr>
          <p:cNvPr id="67" name="Title 1"/>
          <p:cNvSpPr txBox="1">
            <a:spLocks/>
          </p:cNvSpPr>
          <p:nvPr/>
        </p:nvSpPr>
        <p:spPr>
          <a:xfrm>
            <a:off x="0" y="-228600"/>
            <a:ext cx="8458200" cy="1447800"/>
          </a:xfrm>
          <a:prstGeom prst="rect">
            <a:avLst/>
          </a:prstGeom>
        </p:spPr>
        <p:txBody>
          <a:bodyPr anchor="ctr">
            <a:normAutofit/>
          </a:bodyPr>
          <a:lstStyle/>
          <a:p>
            <a:pPr fontAlgn="auto">
              <a:spcBef>
                <a:spcPts val="0"/>
              </a:spcBef>
              <a:spcAft>
                <a:spcPts val="0"/>
              </a:spcAft>
              <a:defRPr/>
            </a:pPr>
            <a:endParaRPr lang="en-US" dirty="0">
              <a:solidFill>
                <a:srgbClr val="FFC000"/>
              </a:solidFill>
              <a:latin typeface="+mj-lt"/>
              <a:ea typeface="+mj-ea"/>
              <a:cs typeface="+mj-cs"/>
            </a:endParaRPr>
          </a:p>
        </p:txBody>
      </p:sp>
      <p:sp>
        <p:nvSpPr>
          <p:cNvPr id="46084" name="Title 59"/>
          <p:cNvSpPr>
            <a:spLocks noGrp="1"/>
          </p:cNvSpPr>
          <p:nvPr>
            <p:ph type="title"/>
          </p:nvPr>
        </p:nvSpPr>
        <p:spPr>
          <a:xfrm>
            <a:off x="0" y="0"/>
            <a:ext cx="9144000" cy="1143000"/>
          </a:xfrm>
        </p:spPr>
        <p:txBody>
          <a:bodyPr/>
          <a:lstStyle/>
          <a:p>
            <a:r>
              <a:rPr lang="en-US" sz="3600" smtClean="0">
                <a:solidFill>
                  <a:srgbClr val="FFC000"/>
                </a:solidFill>
              </a:rPr>
              <a:t>3. Adjusting Grid Average Emission Factors</a:t>
            </a:r>
            <a:endParaRPr lang="en-US" sz="3600" smtClean="0"/>
          </a:p>
        </p:txBody>
      </p:sp>
      <p:sp>
        <p:nvSpPr>
          <p:cNvPr id="46085" name="Content Placeholder 70"/>
          <p:cNvSpPr>
            <a:spLocks noGrp="1"/>
          </p:cNvSpPr>
          <p:nvPr>
            <p:ph idx="1"/>
          </p:nvPr>
        </p:nvSpPr>
        <p:spPr/>
        <p:txBody>
          <a:bodyPr/>
          <a:lstStyle/>
          <a:p>
            <a:pPr>
              <a:buFont typeface="Arial" pitchFamily="34" charset="0"/>
              <a:buNone/>
            </a:pPr>
            <a:r>
              <a:rPr lang="en-US" b="1" u="sng" smtClean="0"/>
              <a:t>Why?</a:t>
            </a:r>
          </a:p>
          <a:p>
            <a:pPr>
              <a:buFont typeface="Arial" pitchFamily="34" charset="0"/>
              <a:buNone/>
            </a:pPr>
            <a:r>
              <a:rPr lang="en-US" b="1" smtClean="0"/>
              <a:t>1. </a:t>
            </a:r>
            <a:r>
              <a:rPr lang="en-US" smtClean="0"/>
              <a:t>Addressing consumer concerns: </a:t>
            </a:r>
          </a:p>
          <a:p>
            <a:pPr lvl="1"/>
            <a:r>
              <a:rPr lang="en-US" smtClean="0"/>
              <a:t>Do RE purchases convey exclusive rights to the emissions profile?</a:t>
            </a:r>
          </a:p>
          <a:p>
            <a:pPr lvl="1"/>
            <a:r>
              <a:rPr lang="en-US" smtClean="0"/>
              <a:t>Are RE purchases consequential?</a:t>
            </a:r>
          </a:p>
          <a:p>
            <a:endParaRPr lang="en-US" smtClean="0"/>
          </a:p>
          <a:p>
            <a:pPr>
              <a:buFont typeface="Arial" pitchFamily="34" charset="0"/>
              <a:buNone/>
            </a:pPr>
            <a:r>
              <a:rPr lang="en-US" b="1" smtClean="0"/>
              <a:t>2. </a:t>
            </a:r>
            <a:r>
              <a:rPr lang="en-US" smtClean="0"/>
              <a:t>Designing a system prepared for the market’s growth</a:t>
            </a:r>
          </a:p>
          <a:p>
            <a:endParaRPr lang="en-US" smtClean="0"/>
          </a:p>
        </p:txBody>
      </p:sp>
      <p:grpSp>
        <p:nvGrpSpPr>
          <p:cNvPr id="46086" name="Group 6"/>
          <p:cNvGrpSpPr>
            <a:grpSpLocks/>
          </p:cNvGrpSpPr>
          <p:nvPr/>
        </p:nvGrpSpPr>
        <p:grpSpPr bwMode="auto">
          <a:xfrm>
            <a:off x="6858000" y="6403975"/>
            <a:ext cx="1700213" cy="301625"/>
            <a:chOff x="6656405" y="6248365"/>
            <a:chExt cx="2446680" cy="530221"/>
          </a:xfrm>
        </p:grpSpPr>
        <p:grpSp>
          <p:nvGrpSpPr>
            <p:cNvPr id="46087" name="Group 5"/>
            <p:cNvGrpSpPr>
              <a:grpSpLocks/>
            </p:cNvGrpSpPr>
            <p:nvPr/>
          </p:nvGrpSpPr>
          <p:grpSpPr bwMode="auto">
            <a:xfrm>
              <a:off x="6656405" y="6248365"/>
              <a:ext cx="533403" cy="530221"/>
              <a:chOff x="2383" y="3438"/>
              <a:chExt cx="396" cy="394"/>
            </a:xfrm>
          </p:grpSpPr>
          <p:sp>
            <p:nvSpPr>
              <p:cNvPr id="46089"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090"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091"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092"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093"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094"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095"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096"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097"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098"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099"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100"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101"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102"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103"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104"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6105"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6106"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107"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108"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6109"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6110"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6111"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6112"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113"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114"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6115"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6116"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117"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118"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6119"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46088"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p:txBody>
          <a:bodyPr/>
          <a:lstStyle/>
          <a:p>
            <a:pPr marL="514350" indent="-514350">
              <a:buFont typeface="Arial" pitchFamily="34" charset="0"/>
              <a:buNone/>
            </a:pPr>
            <a:r>
              <a:rPr lang="en-US" b="1" u="sng" smtClean="0"/>
              <a:t>How?</a:t>
            </a:r>
          </a:p>
          <a:p>
            <a:pPr marL="514350" indent="-514350">
              <a:buFont typeface="Arial" pitchFamily="34" charset="0"/>
              <a:buAutoNum type="arabicPeriod"/>
            </a:pPr>
            <a:r>
              <a:rPr lang="en-US" smtClean="0"/>
              <a:t>Who would make the adjustments? EF publishers, utilities, regional energy tracking systems?</a:t>
            </a:r>
          </a:p>
          <a:p>
            <a:pPr marL="514350" indent="-514350">
              <a:buFont typeface="Arial" pitchFamily="34" charset="0"/>
              <a:buAutoNum type="arabicPeriod"/>
            </a:pPr>
            <a:r>
              <a:rPr lang="en-US" smtClean="0"/>
              <a:t>Is it possible to adjust EFs on an adequate timescale?</a:t>
            </a:r>
          </a:p>
          <a:p>
            <a:pPr marL="514350" indent="-514350">
              <a:buFont typeface="Arial" pitchFamily="34" charset="0"/>
              <a:buAutoNum type="arabicPeriod"/>
            </a:pPr>
            <a:endParaRPr lang="en-US" smtClean="0"/>
          </a:p>
          <a:p>
            <a:pPr marL="514350" indent="-514350">
              <a:buFont typeface="Arial" pitchFamily="34" charset="0"/>
              <a:buAutoNum type="arabicPeriod"/>
            </a:pPr>
            <a:endParaRPr lang="en-US" smtClean="0"/>
          </a:p>
          <a:p>
            <a:pPr marL="514350" indent="-514350">
              <a:buFont typeface="Arial" pitchFamily="34" charset="0"/>
              <a:buAutoNum type="arabicPeriod"/>
            </a:pPr>
            <a:endParaRPr lang="en-US" smtClean="0"/>
          </a:p>
        </p:txBody>
      </p:sp>
      <p:sp>
        <p:nvSpPr>
          <p:cNvPr id="47107" name="Title 59"/>
          <p:cNvSpPr>
            <a:spLocks noGrp="1"/>
          </p:cNvSpPr>
          <p:nvPr>
            <p:ph type="title"/>
          </p:nvPr>
        </p:nvSpPr>
        <p:spPr>
          <a:xfrm>
            <a:off x="0" y="0"/>
            <a:ext cx="9144000" cy="1143000"/>
          </a:xfrm>
        </p:spPr>
        <p:txBody>
          <a:bodyPr/>
          <a:lstStyle/>
          <a:p>
            <a:r>
              <a:rPr lang="en-US" sz="3600" smtClean="0">
                <a:solidFill>
                  <a:srgbClr val="FFC000"/>
                </a:solidFill>
              </a:rPr>
              <a:t>3. Adjusting Grid Average Emission Factors</a:t>
            </a:r>
            <a:endParaRPr lang="en-US" sz="3600" smtClean="0"/>
          </a:p>
        </p:txBody>
      </p:sp>
      <p:grpSp>
        <p:nvGrpSpPr>
          <p:cNvPr id="47108" name="Group 6"/>
          <p:cNvGrpSpPr>
            <a:grpSpLocks/>
          </p:cNvGrpSpPr>
          <p:nvPr/>
        </p:nvGrpSpPr>
        <p:grpSpPr bwMode="auto">
          <a:xfrm>
            <a:off x="6858000" y="6403975"/>
            <a:ext cx="1700213" cy="301625"/>
            <a:chOff x="6656405" y="6248365"/>
            <a:chExt cx="2446680" cy="530221"/>
          </a:xfrm>
        </p:grpSpPr>
        <p:grpSp>
          <p:nvGrpSpPr>
            <p:cNvPr id="47109" name="Group 5"/>
            <p:cNvGrpSpPr>
              <a:grpSpLocks/>
            </p:cNvGrpSpPr>
            <p:nvPr/>
          </p:nvGrpSpPr>
          <p:grpSpPr bwMode="auto">
            <a:xfrm>
              <a:off x="6656405" y="6248365"/>
              <a:ext cx="533403" cy="530221"/>
              <a:chOff x="2383" y="3438"/>
              <a:chExt cx="396" cy="394"/>
            </a:xfrm>
          </p:grpSpPr>
          <p:sp>
            <p:nvSpPr>
              <p:cNvPr id="47111"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12"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13"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14"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15"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16"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17"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18"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19"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20"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21"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22"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23"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24"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25"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26"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7127"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7128"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29"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30"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7131"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7132"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7133"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7134"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35"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36"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7137"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7138"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39"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40"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7141"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47110"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8229600" cy="1143000"/>
          </a:xfrm>
        </p:spPr>
        <p:txBody>
          <a:bodyPr/>
          <a:lstStyle/>
          <a:p>
            <a:r>
              <a:rPr lang="en-US" smtClean="0">
                <a:solidFill>
                  <a:srgbClr val="FFC000"/>
                </a:solidFill>
              </a:rPr>
              <a:t>Outline</a:t>
            </a:r>
          </a:p>
        </p:txBody>
      </p:sp>
      <p:sp>
        <p:nvSpPr>
          <p:cNvPr id="3" name="Content Placeholder 2"/>
          <p:cNvSpPr>
            <a:spLocks noGrp="1"/>
          </p:cNvSpPr>
          <p:nvPr>
            <p:ph idx="1"/>
          </p:nvPr>
        </p:nvSpPr>
        <p:spPr>
          <a:xfrm>
            <a:off x="685800" y="1295400"/>
            <a:ext cx="8229600" cy="4525963"/>
          </a:xfrm>
        </p:spPr>
        <p:txBody>
          <a:bodyPr rtlCol="0">
            <a:normAutofit fontScale="92500" lnSpcReduction="20000"/>
          </a:bodyPr>
          <a:lstStyle/>
          <a:p>
            <a:pPr fontAlgn="auto">
              <a:spcAft>
                <a:spcPts val="0"/>
              </a:spcAft>
              <a:buFont typeface="Arial" pitchFamily="34" charset="0"/>
              <a:buNone/>
              <a:defRPr/>
            </a:pPr>
            <a:endParaRPr lang="en-US" dirty="0" smtClean="0"/>
          </a:p>
          <a:p>
            <a:pPr fontAlgn="auto">
              <a:spcAft>
                <a:spcPts val="1200"/>
              </a:spcAft>
              <a:buFont typeface="Arial" pitchFamily="34" charset="0"/>
              <a:buNone/>
              <a:defRPr/>
            </a:pPr>
            <a:r>
              <a:rPr lang="en-US" dirty="0" smtClean="0"/>
              <a:t>Three conditions:</a:t>
            </a:r>
          </a:p>
          <a:p>
            <a:pPr lvl="1" fontAlgn="auto">
              <a:spcAft>
                <a:spcPts val="1200"/>
              </a:spcAft>
              <a:defRPr/>
            </a:pPr>
            <a:r>
              <a:rPr lang="en-US" dirty="0" smtClean="0"/>
              <a:t>Clear Ownership</a:t>
            </a:r>
          </a:p>
          <a:p>
            <a:pPr lvl="1" fontAlgn="auto">
              <a:spcAft>
                <a:spcPts val="1200"/>
              </a:spcAft>
              <a:defRPr/>
            </a:pPr>
            <a:r>
              <a:rPr lang="en-US" dirty="0" smtClean="0"/>
              <a:t>Role for additionality?</a:t>
            </a:r>
          </a:p>
          <a:p>
            <a:pPr lvl="1" fontAlgn="auto">
              <a:spcAft>
                <a:spcPts val="1200"/>
              </a:spcAft>
              <a:defRPr/>
            </a:pPr>
            <a:r>
              <a:rPr lang="en-US" dirty="0" smtClean="0"/>
              <a:t>Adjustment of grid-average EFs. </a:t>
            </a:r>
          </a:p>
          <a:p>
            <a:pPr fontAlgn="auto">
              <a:spcAft>
                <a:spcPts val="1200"/>
              </a:spcAft>
              <a:defRPr/>
            </a:pPr>
            <a:r>
              <a:rPr lang="en-US" dirty="0" smtClean="0"/>
              <a:t>Application to on-site RE generation</a:t>
            </a:r>
          </a:p>
          <a:p>
            <a:pPr fontAlgn="auto">
              <a:spcAft>
                <a:spcPts val="1200"/>
              </a:spcAft>
              <a:defRPr/>
            </a:pPr>
            <a:r>
              <a:rPr lang="en-US" dirty="0" smtClean="0"/>
              <a:t>The current UK position</a:t>
            </a:r>
          </a:p>
          <a:p>
            <a:pPr fontAlgn="auto">
              <a:spcAft>
                <a:spcPts val="1200"/>
              </a:spcAft>
              <a:defRPr/>
            </a:pPr>
            <a:r>
              <a:rPr lang="en-US" dirty="0" smtClean="0"/>
              <a:t>Questions for group discussion</a:t>
            </a:r>
            <a:endParaRPr lang="en-US" dirty="0"/>
          </a:p>
        </p:txBody>
      </p:sp>
      <p:sp>
        <p:nvSpPr>
          <p:cNvPr id="4" name="Rectangle 3"/>
          <p:cNvSpPr/>
          <p:nvPr/>
        </p:nvSpPr>
        <p:spPr>
          <a:xfrm>
            <a:off x="990600" y="4267200"/>
            <a:ext cx="6705600" cy="685800"/>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8133" name="Group 6"/>
          <p:cNvGrpSpPr>
            <a:grpSpLocks/>
          </p:cNvGrpSpPr>
          <p:nvPr/>
        </p:nvGrpSpPr>
        <p:grpSpPr bwMode="auto">
          <a:xfrm>
            <a:off x="6858000" y="6403975"/>
            <a:ext cx="1700213" cy="301625"/>
            <a:chOff x="6656405" y="6248365"/>
            <a:chExt cx="2446680" cy="530221"/>
          </a:xfrm>
        </p:grpSpPr>
        <p:grpSp>
          <p:nvGrpSpPr>
            <p:cNvPr id="48134" name="Group 5"/>
            <p:cNvGrpSpPr>
              <a:grpSpLocks/>
            </p:cNvGrpSpPr>
            <p:nvPr/>
          </p:nvGrpSpPr>
          <p:grpSpPr bwMode="auto">
            <a:xfrm>
              <a:off x="6656405" y="6248365"/>
              <a:ext cx="533403" cy="530221"/>
              <a:chOff x="2383" y="3438"/>
              <a:chExt cx="396" cy="394"/>
            </a:xfrm>
          </p:grpSpPr>
          <p:sp>
            <p:nvSpPr>
              <p:cNvPr id="48136"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37"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38"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39"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40"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41"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42"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43"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44"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45"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46"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47"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48"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49"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50"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51"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8152"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8153"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54"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55"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8156"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8157"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8158"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8159"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60"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61"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8162"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8163"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64"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65"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166"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48135"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600200"/>
          <a:ext cx="8229600" cy="3139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sz="2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GHG profile retained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GHG profile sold</a:t>
                      </a:r>
                    </a:p>
                  </a:txBody>
                  <a:tcPr/>
                </a:tc>
              </a:tr>
              <a:tr h="370840">
                <a:tc rowSpan="2">
                  <a:txBody>
                    <a:bodyPr/>
                    <a:lstStyle/>
                    <a:p>
                      <a:pPr algn="l"/>
                      <a:r>
                        <a:rPr lang="en-US" sz="2600" dirty="0" smtClean="0"/>
                        <a:t>Energy not sold to grid</a:t>
                      </a:r>
                      <a:endParaRPr lang="en-US" sz="2600"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t>No adjustment to grid EF</a:t>
                      </a:r>
                    </a:p>
                    <a:p>
                      <a:pPr algn="ctr"/>
                      <a:endParaRPr lang="en-US" sz="2600" dirty="0"/>
                    </a:p>
                  </a:txBody>
                  <a:tcPr/>
                </a:tc>
                <a:tc hMerge="1">
                  <a:txBody>
                    <a:bodyPr/>
                    <a:lstStyle/>
                    <a:p>
                      <a:endParaRPr lang="en-US" dirty="0"/>
                    </a:p>
                  </a:txBody>
                  <a:tcPr/>
                </a:tc>
              </a:tr>
              <a:tr h="370840">
                <a:tc vMerge="1">
                  <a:txBody>
                    <a:bodyPr/>
                    <a:lstStyle/>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Lower scope 2</a:t>
                      </a:r>
                    </a:p>
                  </a:txBody>
                  <a:tcPr/>
                </a:tc>
                <a:tc>
                  <a:txBody>
                    <a:bodyPr/>
                    <a:lstStyle/>
                    <a:p>
                      <a:r>
                        <a:rPr lang="en-US" sz="2600" dirty="0" smtClean="0"/>
                        <a:t>Seller can adjust scope 2 emissions</a:t>
                      </a:r>
                      <a:endParaRPr lang="en-US" sz="2600" dirty="0"/>
                    </a:p>
                  </a:txBody>
                  <a:tcPr/>
                </a:tc>
              </a:tr>
              <a:tr h="370840">
                <a:tc>
                  <a:txBody>
                    <a:bodyPr/>
                    <a:lstStyle/>
                    <a:p>
                      <a:r>
                        <a:rPr lang="en-US" sz="2600" dirty="0" smtClean="0"/>
                        <a:t>Energy sold to grid</a:t>
                      </a:r>
                      <a:endParaRPr lang="en-US" sz="2600" dirty="0"/>
                    </a:p>
                  </a:txBody>
                  <a:tcPr/>
                </a:tc>
                <a:tc gridSpan="2">
                  <a:txBody>
                    <a:bodyPr/>
                    <a:lstStyle/>
                    <a:p>
                      <a:pPr algn="ctr"/>
                      <a:r>
                        <a:rPr lang="en-US" sz="2600" dirty="0" smtClean="0"/>
                        <a:t>Adjust grid EF</a:t>
                      </a:r>
                      <a:endParaRPr lang="en-US" sz="2600" dirty="0"/>
                    </a:p>
                  </a:txBody>
                  <a:tcPr/>
                </a:tc>
                <a:tc hMerge="1">
                  <a:txBody>
                    <a:bodyPr/>
                    <a:lstStyle/>
                    <a:p>
                      <a:endParaRPr lang="en-US" dirty="0"/>
                    </a:p>
                  </a:txBody>
                  <a:tcPr/>
                </a:tc>
              </a:tr>
            </a:tbl>
          </a:graphicData>
        </a:graphic>
      </p:graphicFrame>
      <p:sp>
        <p:nvSpPr>
          <p:cNvPr id="49174" name="Title 1"/>
          <p:cNvSpPr>
            <a:spLocks noGrp="1"/>
          </p:cNvSpPr>
          <p:nvPr>
            <p:ph type="title"/>
          </p:nvPr>
        </p:nvSpPr>
        <p:spPr>
          <a:xfrm>
            <a:off x="0" y="0"/>
            <a:ext cx="8686800" cy="1143000"/>
          </a:xfrm>
        </p:spPr>
        <p:txBody>
          <a:bodyPr/>
          <a:lstStyle/>
          <a:p>
            <a:r>
              <a:rPr lang="en-US" smtClean="0">
                <a:solidFill>
                  <a:srgbClr val="FFC000"/>
                </a:solidFill>
              </a:rPr>
              <a:t>Application to on-site RE generation</a:t>
            </a:r>
          </a:p>
        </p:txBody>
      </p:sp>
      <p:grpSp>
        <p:nvGrpSpPr>
          <p:cNvPr id="49175" name="Group 6"/>
          <p:cNvGrpSpPr>
            <a:grpSpLocks/>
          </p:cNvGrpSpPr>
          <p:nvPr/>
        </p:nvGrpSpPr>
        <p:grpSpPr bwMode="auto">
          <a:xfrm>
            <a:off x="6858000" y="6403975"/>
            <a:ext cx="1700213" cy="301625"/>
            <a:chOff x="6656405" y="6248365"/>
            <a:chExt cx="2446680" cy="530221"/>
          </a:xfrm>
        </p:grpSpPr>
        <p:grpSp>
          <p:nvGrpSpPr>
            <p:cNvPr id="49176" name="Group 5"/>
            <p:cNvGrpSpPr>
              <a:grpSpLocks/>
            </p:cNvGrpSpPr>
            <p:nvPr/>
          </p:nvGrpSpPr>
          <p:grpSpPr bwMode="auto">
            <a:xfrm>
              <a:off x="6656405" y="6248365"/>
              <a:ext cx="533403" cy="530221"/>
              <a:chOff x="2383" y="3438"/>
              <a:chExt cx="396" cy="394"/>
            </a:xfrm>
          </p:grpSpPr>
          <p:sp>
            <p:nvSpPr>
              <p:cNvPr id="49178"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79"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80"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81"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82"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83"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84"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85"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86"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87"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88"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89"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90"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91"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92"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93"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9194"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9195"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96"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197"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9198"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9199"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9200"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9201"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202"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203"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9204"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9205"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206"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207"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208"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49177"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715962"/>
          </a:xfrm>
        </p:spPr>
        <p:txBody>
          <a:bodyPr/>
          <a:lstStyle/>
          <a:p>
            <a:r>
              <a:rPr lang="en-GB" sz="4000" smtClean="0">
                <a:solidFill>
                  <a:srgbClr val="FFC000"/>
                </a:solidFill>
              </a:rPr>
              <a:t>The Current UK Position</a:t>
            </a:r>
          </a:p>
        </p:txBody>
      </p:sp>
      <p:sp>
        <p:nvSpPr>
          <p:cNvPr id="3" name="Content Placeholder 2"/>
          <p:cNvSpPr>
            <a:spLocks noGrp="1"/>
          </p:cNvSpPr>
          <p:nvPr>
            <p:ph idx="1"/>
          </p:nvPr>
        </p:nvSpPr>
        <p:spPr>
          <a:xfrm>
            <a:off x="304800" y="1066800"/>
            <a:ext cx="8534400" cy="5486400"/>
          </a:xfrm>
        </p:spPr>
        <p:txBody>
          <a:bodyPr rtlCol="0">
            <a:normAutofit/>
          </a:bodyPr>
          <a:lstStyle/>
          <a:p>
            <a:pPr marL="0" indent="0" fontAlgn="auto">
              <a:lnSpc>
                <a:spcPct val="114000"/>
              </a:lnSpc>
              <a:spcAft>
                <a:spcPts val="0"/>
              </a:spcAft>
              <a:buFont typeface="Arial" charset="0"/>
              <a:buNone/>
              <a:defRPr/>
            </a:pPr>
            <a:r>
              <a:rPr lang="en-GB" sz="2000" dirty="0" smtClean="0"/>
              <a:t>The UK Government’s guidance on measuring and reporting GHG emissions sets out the criteria for claiming an emissions reduction from renewable electricity:</a:t>
            </a:r>
          </a:p>
          <a:p>
            <a:pPr fontAlgn="auto">
              <a:lnSpc>
                <a:spcPct val="114000"/>
              </a:lnSpc>
              <a:spcAft>
                <a:spcPts val="600"/>
              </a:spcAft>
              <a:defRPr/>
            </a:pPr>
            <a:r>
              <a:rPr lang="en-GB" sz="2000" dirty="0" smtClean="0"/>
              <a:t>Organisations should account for all electricity purchased for own consumption from the National Grid or a third party at the ‘Grid Rolling Average’ factor (irrespective of the source of the electricity) in scope 2 </a:t>
            </a:r>
          </a:p>
          <a:p>
            <a:pPr fontAlgn="auto">
              <a:lnSpc>
                <a:spcPct val="114000"/>
              </a:lnSpc>
              <a:spcAft>
                <a:spcPts val="600"/>
              </a:spcAft>
              <a:defRPr/>
            </a:pPr>
            <a:r>
              <a:rPr lang="en-GB" sz="2000" dirty="0" smtClean="0"/>
              <a:t>Organisations should account for electricity generated from owned or controlled renewable sources backed by REGOs at zero emissions in Scope 1 </a:t>
            </a:r>
          </a:p>
          <a:p>
            <a:pPr fontAlgn="auto">
              <a:lnSpc>
                <a:spcPct val="114000"/>
              </a:lnSpc>
              <a:spcAft>
                <a:spcPts val="600"/>
              </a:spcAft>
              <a:defRPr/>
            </a:pPr>
            <a:r>
              <a:rPr lang="en-GB" sz="2000" dirty="0" smtClean="0"/>
              <a:t>Organisations may also report an emissions reduction in their reported net figure for any renewable electricity they have generated and exported to the National Grid at the Grid Rolling Average factor.  The amount reported in this way should not exceed their actual electricity use.  </a:t>
            </a:r>
          </a:p>
          <a:p>
            <a:pPr fontAlgn="auto">
              <a:lnSpc>
                <a:spcPct val="114000"/>
              </a:lnSpc>
              <a:spcAft>
                <a:spcPts val="0"/>
              </a:spcAft>
              <a:defRPr/>
            </a:pPr>
            <a:r>
              <a:rPr lang="en-GB" sz="2000" dirty="0" smtClean="0"/>
              <a:t>Organisations should account for any subsidy received from generating electricity (e.g. ROCs) in a supporting narrative.  </a:t>
            </a:r>
          </a:p>
          <a:p>
            <a:pPr fontAlgn="auto">
              <a:spcAft>
                <a:spcPts val="0"/>
              </a:spcAft>
              <a:defRPr/>
            </a:pPr>
            <a:endParaRPr lang="en-GB"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a:xfrm>
            <a:off x="457200" y="0"/>
            <a:ext cx="8229600" cy="1143000"/>
          </a:xfrm>
        </p:spPr>
        <p:txBody>
          <a:bodyPr/>
          <a:lstStyle/>
          <a:p>
            <a:r>
              <a:rPr lang="en-US" smtClean="0">
                <a:solidFill>
                  <a:srgbClr val="FFC000"/>
                </a:solidFill>
              </a:rPr>
              <a:t>Discussion Questions</a:t>
            </a:r>
          </a:p>
        </p:txBody>
      </p:sp>
      <p:sp>
        <p:nvSpPr>
          <p:cNvPr id="51203" name="Content Placeholder 5"/>
          <p:cNvSpPr>
            <a:spLocks noGrp="1"/>
          </p:cNvSpPr>
          <p:nvPr>
            <p:ph idx="1"/>
          </p:nvPr>
        </p:nvSpPr>
        <p:spPr>
          <a:xfrm>
            <a:off x="457200" y="1219200"/>
            <a:ext cx="8382000" cy="4525963"/>
          </a:xfrm>
        </p:spPr>
        <p:txBody>
          <a:bodyPr/>
          <a:lstStyle/>
          <a:p>
            <a:pPr marL="457200" indent="-457200">
              <a:spcAft>
                <a:spcPts val="1200"/>
              </a:spcAft>
              <a:buFont typeface="Calibri" pitchFamily="34" charset="0"/>
              <a:buAutoNum type="arabicPeriod"/>
            </a:pPr>
            <a:r>
              <a:rPr lang="en-US" sz="2800" smtClean="0"/>
              <a:t>What are organizations’ experiences with using RE instruments as contractual EFs?</a:t>
            </a:r>
          </a:p>
          <a:p>
            <a:pPr marL="457200" indent="-457200">
              <a:spcAft>
                <a:spcPts val="1200"/>
              </a:spcAft>
              <a:buFont typeface="Calibri" pitchFamily="34" charset="0"/>
              <a:buAutoNum type="arabicPeriod"/>
            </a:pPr>
            <a:r>
              <a:rPr lang="en-US" sz="2800" smtClean="0"/>
              <a:t>What are the implications of additionality requirements?</a:t>
            </a:r>
          </a:p>
          <a:p>
            <a:pPr marL="457200" indent="-457200">
              <a:spcAft>
                <a:spcPts val="1200"/>
              </a:spcAft>
              <a:buFont typeface="Calibri" pitchFamily="34" charset="0"/>
              <a:buAutoNum type="arabicPeriod"/>
            </a:pPr>
            <a:r>
              <a:rPr lang="en-US" sz="2800" smtClean="0"/>
              <a:t>What are the technical challenges in implementing grid-adjustment? </a:t>
            </a:r>
          </a:p>
          <a:p>
            <a:pPr marL="457200" indent="-457200">
              <a:spcAft>
                <a:spcPts val="1200"/>
              </a:spcAft>
              <a:buFont typeface="Calibri" pitchFamily="34" charset="0"/>
              <a:buAutoNum type="arabicPeriod"/>
            </a:pPr>
            <a:r>
              <a:rPr lang="en-US" sz="2800" smtClean="0"/>
              <a:t>What are organizations’ experiences with accounting for on-site projects? </a:t>
            </a:r>
          </a:p>
          <a:p>
            <a:pPr marL="457200" indent="-457200">
              <a:spcAft>
                <a:spcPts val="1200"/>
              </a:spcAft>
              <a:buFont typeface="Calibri" pitchFamily="34" charset="0"/>
              <a:buAutoNum type="arabicPeriod"/>
            </a:pPr>
            <a:r>
              <a:rPr lang="en-US" sz="2800" smtClean="0"/>
              <a:t>What are other advantages and disadvantages, and the prospects for this approach?</a:t>
            </a:r>
          </a:p>
          <a:p>
            <a:pPr marL="457200" indent="-457200">
              <a:spcAft>
                <a:spcPts val="1200"/>
              </a:spcAft>
              <a:buFont typeface="Calibri" pitchFamily="34" charset="0"/>
              <a:buAutoNum type="arabicPeriod"/>
            </a:pPr>
            <a:endParaRPr lang="en-US" sz="2800" smtClean="0"/>
          </a:p>
          <a:p>
            <a:pPr marL="457200" indent="-457200">
              <a:spcAft>
                <a:spcPts val="1200"/>
              </a:spcAft>
              <a:buFont typeface="Calibri" pitchFamily="34" charset="0"/>
              <a:buAutoNum type="arabicPeriod"/>
            </a:pPr>
            <a:endParaRPr lang="en-US" sz="2800" smtClean="0"/>
          </a:p>
        </p:txBody>
      </p:sp>
      <p:grpSp>
        <p:nvGrpSpPr>
          <p:cNvPr id="51204" name="Group 6"/>
          <p:cNvGrpSpPr>
            <a:grpSpLocks/>
          </p:cNvGrpSpPr>
          <p:nvPr/>
        </p:nvGrpSpPr>
        <p:grpSpPr bwMode="auto">
          <a:xfrm>
            <a:off x="6858000" y="6403975"/>
            <a:ext cx="1700213" cy="301625"/>
            <a:chOff x="6656405" y="6248365"/>
            <a:chExt cx="2446680" cy="530221"/>
          </a:xfrm>
        </p:grpSpPr>
        <p:grpSp>
          <p:nvGrpSpPr>
            <p:cNvPr id="51205" name="Group 5"/>
            <p:cNvGrpSpPr>
              <a:grpSpLocks/>
            </p:cNvGrpSpPr>
            <p:nvPr/>
          </p:nvGrpSpPr>
          <p:grpSpPr bwMode="auto">
            <a:xfrm>
              <a:off x="6656405" y="6248365"/>
              <a:ext cx="533403" cy="530221"/>
              <a:chOff x="2383" y="3438"/>
              <a:chExt cx="396" cy="394"/>
            </a:xfrm>
          </p:grpSpPr>
          <p:sp>
            <p:nvSpPr>
              <p:cNvPr id="51207"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08"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09"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10"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11"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12"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13"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14"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15"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16"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17"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18"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19"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20"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21"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22"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1223"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1224"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25"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26"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1227"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1228"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1229"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1230"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31"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32"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1233"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1234"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35"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36"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237"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51206"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4000" smtClean="0">
                <a:solidFill>
                  <a:srgbClr val="FFC000"/>
                </a:solidFill>
              </a:rPr>
              <a:t>Objectives of this workshop</a:t>
            </a:r>
          </a:p>
        </p:txBody>
      </p:sp>
      <p:sp>
        <p:nvSpPr>
          <p:cNvPr id="3" name="Content Placeholder 2"/>
          <p:cNvSpPr>
            <a:spLocks noGrp="1"/>
          </p:cNvSpPr>
          <p:nvPr>
            <p:ph idx="1"/>
          </p:nvPr>
        </p:nvSpPr>
        <p:spPr>
          <a:xfrm>
            <a:off x="457200" y="1447800"/>
            <a:ext cx="8229600" cy="4525963"/>
          </a:xfrm>
        </p:spPr>
        <p:txBody>
          <a:bodyPr rtlCol="0">
            <a:normAutofit lnSpcReduction="10000"/>
          </a:bodyPr>
          <a:lstStyle/>
          <a:p>
            <a:pPr fontAlgn="auto">
              <a:spcAft>
                <a:spcPts val="0"/>
              </a:spcAft>
              <a:buFont typeface="Arial" pitchFamily="34" charset="0"/>
              <a:buNone/>
              <a:defRPr/>
            </a:pPr>
            <a:r>
              <a:rPr lang="en-US" dirty="0" smtClean="0"/>
              <a:t>Purpose: Gain a deeper understanding and facilitate discussion and consensus on the issues and options for moving forward</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Tangible outcomes: A summary of possible best practices and outstanding issues  </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Intangible outcomes: An improved common understanding of each others perspectives</a:t>
            </a:r>
          </a:p>
          <a:p>
            <a:pPr fontAlgn="auto">
              <a:spcAft>
                <a:spcPts val="0"/>
              </a:spcAft>
              <a:defRPr/>
            </a:pPr>
            <a:endParaRPr lang="en-US" dirty="0"/>
          </a:p>
        </p:txBody>
      </p:sp>
      <p:grpSp>
        <p:nvGrpSpPr>
          <p:cNvPr id="2" name="Group 3"/>
          <p:cNvGrpSpPr>
            <a:grpSpLocks/>
          </p:cNvGrpSpPr>
          <p:nvPr/>
        </p:nvGrpSpPr>
        <p:grpSpPr bwMode="auto">
          <a:xfrm>
            <a:off x="6656388" y="6248400"/>
            <a:ext cx="2411412" cy="530225"/>
            <a:chOff x="6656387" y="6248400"/>
            <a:chExt cx="2411413" cy="530225"/>
          </a:xfrm>
        </p:grpSpPr>
        <p:grpSp>
          <p:nvGrpSpPr>
            <p:cNvPr id="4" name="Group 3"/>
            <p:cNvGrpSpPr>
              <a:grpSpLocks/>
            </p:cNvGrpSpPr>
            <p:nvPr/>
          </p:nvGrpSpPr>
          <p:grpSpPr bwMode="auto">
            <a:xfrm>
              <a:off x="6656405" y="6248365"/>
              <a:ext cx="533403" cy="530221"/>
              <a:chOff x="2383" y="3438"/>
              <a:chExt cx="396" cy="394"/>
            </a:xfrm>
          </p:grpSpPr>
          <p:sp>
            <p:nvSpPr>
              <p:cNvPr id="6151"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52"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53"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54"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55"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56"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57"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58"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59"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60"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61"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62"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63"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64"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65"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66"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167"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168"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69"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70"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171"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172"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173"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174"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75"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76"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177"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178"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79"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80"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81"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6150" name="Rectangle 35"/>
            <p:cNvSpPr>
              <a:spLocks noChangeArrowheads="1"/>
            </p:cNvSpPr>
            <p:nvPr/>
          </p:nvSpPr>
          <p:spPr bwMode="auto">
            <a:xfrm>
              <a:off x="7169150" y="6477000"/>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743200"/>
            <a:ext cx="8458200" cy="1143000"/>
          </a:xfrm>
          <a:prstGeom prst="rect">
            <a:avLst/>
          </a:prstGeom>
        </p:spPr>
        <p:txBody>
          <a:bodyPr anchor="ctr">
            <a:normAutofit/>
          </a:bodyPr>
          <a:lstStyle/>
          <a:p>
            <a:pPr algn="ctr" fontAlgn="auto">
              <a:spcAft>
                <a:spcPts val="0"/>
              </a:spcAft>
              <a:defRPr/>
            </a:pPr>
            <a:r>
              <a:rPr lang="en-US" sz="3200" dirty="0">
                <a:solidFill>
                  <a:schemeClr val="accent6">
                    <a:lumMod val="20000"/>
                    <a:lumOff val="80000"/>
                  </a:schemeClr>
                </a:solidFill>
                <a:latin typeface="+mj-lt"/>
                <a:ea typeface="+mj-ea"/>
                <a:cs typeface="+mj-cs"/>
              </a:rPr>
              <a:t>Session II: Accounting for Avoided Emissions from RE Projects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a:t/>
            </a:r>
            <a:br>
              <a:rPr lang="en-US"/>
            </a:br>
            <a:endParaRPr lang="en-US"/>
          </a:p>
        </p:txBody>
      </p:sp>
      <p:sp>
        <p:nvSpPr>
          <p:cNvPr id="63491" name="Title 1"/>
          <p:cNvSpPr>
            <a:spLocks noGrp="1"/>
          </p:cNvSpPr>
          <p:nvPr>
            <p:ph type="title"/>
          </p:nvPr>
        </p:nvSpPr>
        <p:spPr>
          <a:xfrm>
            <a:off x="0" y="228600"/>
            <a:ext cx="9144000" cy="868363"/>
          </a:xfrm>
        </p:spPr>
        <p:txBody>
          <a:bodyPr/>
          <a:lstStyle/>
          <a:p>
            <a:r>
              <a:rPr lang="en-US" sz="3200" smtClean="0">
                <a:solidFill>
                  <a:srgbClr val="FFC000"/>
                </a:solidFill>
              </a:rPr>
              <a:t>Session II Outline</a:t>
            </a:r>
          </a:p>
        </p:txBody>
      </p:sp>
      <p:sp>
        <p:nvSpPr>
          <p:cNvPr id="32" name="Rectangle 31"/>
          <p:cNvSpPr/>
          <p:nvPr/>
        </p:nvSpPr>
        <p:spPr>
          <a:xfrm>
            <a:off x="228600" y="990600"/>
            <a:ext cx="8915400" cy="4094163"/>
          </a:xfrm>
          <a:prstGeom prst="rect">
            <a:avLst/>
          </a:prstGeom>
        </p:spPr>
        <p:txBody>
          <a:bodyPr>
            <a:spAutoFit/>
          </a:bodyPr>
          <a:lstStyle/>
          <a:p>
            <a:pPr fontAlgn="auto">
              <a:spcBef>
                <a:spcPts val="0"/>
              </a:spcBef>
              <a:spcAft>
                <a:spcPts val="0"/>
              </a:spcAft>
              <a:defRPr/>
            </a:pPr>
            <a:r>
              <a:rPr lang="en-US" sz="3200" dirty="0">
                <a:latin typeface="+mn-lt"/>
                <a:ea typeface="+mj-ea"/>
                <a:cs typeface="+mj-cs"/>
              </a:rPr>
              <a:t>Double Counting concerns with RE avoided emission claims</a:t>
            </a:r>
          </a:p>
          <a:p>
            <a:pPr fontAlgn="auto">
              <a:spcBef>
                <a:spcPts val="0"/>
              </a:spcBef>
              <a:spcAft>
                <a:spcPts val="0"/>
              </a:spcAft>
              <a:defRPr/>
            </a:pPr>
            <a:endParaRPr lang="en-US" sz="3200" dirty="0">
              <a:latin typeface="+mn-lt"/>
              <a:ea typeface="+mj-ea"/>
              <a:cs typeface="+mj-cs"/>
            </a:endParaRPr>
          </a:p>
          <a:p>
            <a:pPr marL="457200" indent="-457200" fontAlgn="auto">
              <a:spcAft>
                <a:spcPts val="0"/>
              </a:spcAft>
              <a:defRPr/>
            </a:pPr>
            <a:r>
              <a:rPr lang="en-US" sz="2400" dirty="0">
                <a:latin typeface="+mn-lt"/>
                <a:ea typeface="+mj-ea"/>
                <a:cs typeface="+mj-cs"/>
              </a:rPr>
              <a:t>		</a:t>
            </a:r>
            <a:r>
              <a:rPr lang="en-US" sz="2800" dirty="0">
                <a:latin typeface="+mn-lt"/>
                <a:ea typeface="+mj-ea"/>
                <a:cs typeface="+mj-cs"/>
              </a:rPr>
              <a:t>1.  </a:t>
            </a:r>
            <a:r>
              <a:rPr lang="en-US" sz="2800" dirty="0">
                <a:latin typeface="+mn-lt"/>
                <a:cs typeface="+mn-cs"/>
              </a:rPr>
              <a:t>Emissions rate</a:t>
            </a:r>
          </a:p>
          <a:p>
            <a:pPr marL="457200" indent="-457200" fontAlgn="auto">
              <a:spcAft>
                <a:spcPts val="0"/>
              </a:spcAft>
              <a:defRPr/>
            </a:pPr>
            <a:endParaRPr lang="en-US" sz="2800" dirty="0">
              <a:latin typeface="+mn-lt"/>
              <a:cs typeface="+mn-cs"/>
            </a:endParaRPr>
          </a:p>
          <a:p>
            <a:pPr marL="457200" indent="-457200" fontAlgn="auto">
              <a:spcAft>
                <a:spcPts val="0"/>
              </a:spcAft>
              <a:defRPr/>
            </a:pPr>
            <a:r>
              <a:rPr lang="en-US" sz="2800" dirty="0">
                <a:latin typeface="+mn-lt"/>
                <a:cs typeface="+mn-cs"/>
              </a:rPr>
              <a:t>		2. Ownership of the offset</a:t>
            </a:r>
          </a:p>
          <a:p>
            <a:pPr marL="457200" indent="-457200" fontAlgn="auto">
              <a:spcAft>
                <a:spcPts val="0"/>
              </a:spcAft>
              <a:defRPr/>
            </a:pPr>
            <a:endParaRPr lang="en-US" sz="2800" dirty="0">
              <a:latin typeface="+mn-lt"/>
              <a:cs typeface="+mn-cs"/>
            </a:endParaRPr>
          </a:p>
          <a:p>
            <a:pPr marL="457200" indent="-457200" fontAlgn="auto">
              <a:spcAft>
                <a:spcPts val="0"/>
              </a:spcAft>
              <a:defRPr/>
            </a:pPr>
            <a:r>
              <a:rPr lang="en-US" sz="2800" dirty="0">
                <a:latin typeface="+mn-lt"/>
                <a:cs typeface="+mn-cs"/>
              </a:rPr>
              <a:t>		3. Fossil generators’ scope 1</a:t>
            </a:r>
          </a:p>
          <a:p>
            <a:pPr fontAlgn="auto">
              <a:spcBef>
                <a:spcPts val="0"/>
              </a:spcBef>
              <a:spcAft>
                <a:spcPts val="0"/>
              </a:spcAft>
              <a:defRPr/>
            </a:pPr>
            <a:endParaRPr lang="en-US" sz="2400" dirty="0">
              <a:latin typeface="+mn-lt"/>
              <a:cs typeface="+mn-cs"/>
            </a:endParaRPr>
          </a:p>
        </p:txBody>
      </p:sp>
      <p:sp>
        <p:nvSpPr>
          <p:cNvPr id="33" name="Rectangle 32"/>
          <p:cNvSpPr/>
          <p:nvPr/>
        </p:nvSpPr>
        <p:spPr>
          <a:xfrm>
            <a:off x="381000" y="4830763"/>
            <a:ext cx="8763000" cy="1570037"/>
          </a:xfrm>
          <a:prstGeom prst="rect">
            <a:avLst/>
          </a:prstGeom>
        </p:spPr>
        <p:txBody>
          <a:bodyPr>
            <a:spAutoFit/>
          </a:bodyPr>
          <a:lstStyle/>
          <a:p>
            <a:pPr fontAlgn="auto">
              <a:spcBef>
                <a:spcPts val="0"/>
              </a:spcBef>
              <a:spcAft>
                <a:spcPts val="0"/>
              </a:spcAft>
              <a:defRPr/>
            </a:pPr>
            <a:r>
              <a:rPr lang="en-US" sz="3200" dirty="0">
                <a:latin typeface="+mn-lt"/>
                <a:ea typeface="+mj-ea"/>
                <a:cs typeface="+mj-cs"/>
              </a:rPr>
              <a:t>Avoided emissions in a capped power sector</a:t>
            </a:r>
          </a:p>
          <a:p>
            <a:pPr fontAlgn="auto">
              <a:spcBef>
                <a:spcPts val="0"/>
              </a:spcBef>
              <a:spcAft>
                <a:spcPts val="0"/>
              </a:spcAft>
              <a:defRPr/>
            </a:pPr>
            <a:endParaRPr lang="en-US" sz="3200" dirty="0">
              <a:latin typeface="+mn-lt"/>
              <a:ea typeface="+mj-ea"/>
              <a:cs typeface="+mj-cs"/>
            </a:endParaRPr>
          </a:p>
          <a:p>
            <a:pPr fontAlgn="auto">
              <a:spcBef>
                <a:spcPts val="0"/>
              </a:spcBef>
              <a:spcAft>
                <a:spcPts val="0"/>
              </a:spcAft>
              <a:defRPr/>
            </a:pPr>
            <a:r>
              <a:rPr lang="en-US" sz="3200" dirty="0">
                <a:latin typeface="+mn-lt"/>
                <a:ea typeface="+mj-ea"/>
                <a:cs typeface="+mj-cs"/>
              </a:rPr>
              <a:t>Discussion questions</a:t>
            </a:r>
            <a:endParaRPr lang="en-US" dirty="0">
              <a:latin typeface="+mn-lt"/>
              <a:cs typeface="+mn-cs"/>
            </a:endParaRPr>
          </a:p>
        </p:txBody>
      </p:sp>
      <p:grpSp>
        <p:nvGrpSpPr>
          <p:cNvPr id="6" name="Group 6"/>
          <p:cNvGrpSpPr>
            <a:grpSpLocks/>
          </p:cNvGrpSpPr>
          <p:nvPr/>
        </p:nvGrpSpPr>
        <p:grpSpPr bwMode="auto">
          <a:xfrm>
            <a:off x="6781800" y="6248400"/>
            <a:ext cx="1700213" cy="301625"/>
            <a:chOff x="6656405" y="6248365"/>
            <a:chExt cx="2446680" cy="530221"/>
          </a:xfrm>
        </p:grpSpPr>
        <p:grpSp>
          <p:nvGrpSpPr>
            <p:cNvPr id="7" name="Group 40"/>
            <p:cNvGrpSpPr>
              <a:grpSpLocks/>
            </p:cNvGrpSpPr>
            <p:nvPr/>
          </p:nvGrpSpPr>
          <p:grpSpPr bwMode="auto">
            <a:xfrm>
              <a:off x="6656405" y="6248365"/>
              <a:ext cx="533403" cy="530221"/>
              <a:chOff x="2383" y="3438"/>
              <a:chExt cx="396" cy="394"/>
            </a:xfrm>
          </p:grpSpPr>
          <p:sp>
            <p:nvSpPr>
              <p:cNvPr id="9"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3"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4"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5"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6"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7"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8"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9"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0"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1"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2"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3"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4"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5"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6"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7"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8"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9"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0"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1"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4"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5"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7"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8"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9"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8"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txBox="1">
            <a:spLocks/>
          </p:cNvSpPr>
          <p:nvPr/>
        </p:nvSpPr>
        <p:spPr>
          <a:xfrm>
            <a:off x="0" y="-228600"/>
            <a:ext cx="6553200" cy="1219200"/>
          </a:xfrm>
          <a:prstGeom prst="rect">
            <a:avLst/>
          </a:prstGeom>
        </p:spPr>
        <p:txBody>
          <a:bodyPr anchor="ctr"/>
          <a:lstStyle/>
          <a:p>
            <a:pPr fontAlgn="auto">
              <a:spcAft>
                <a:spcPts val="0"/>
              </a:spcAft>
              <a:defRPr/>
            </a:pPr>
            <a:r>
              <a:rPr lang="en-US" sz="4000" dirty="0">
                <a:solidFill>
                  <a:srgbClr val="FFC000"/>
                </a:solidFill>
                <a:latin typeface="+mj-lt"/>
                <a:ea typeface="+mj-ea"/>
                <a:cs typeface="+mj-cs"/>
              </a:rPr>
              <a:t>“Double counting” concerns </a:t>
            </a:r>
          </a:p>
        </p:txBody>
      </p:sp>
      <p:sp>
        <p:nvSpPr>
          <p:cNvPr id="62" name="Rectangle 61"/>
          <p:cNvSpPr/>
          <p:nvPr/>
        </p:nvSpPr>
        <p:spPr>
          <a:xfrm>
            <a:off x="838200" y="609600"/>
            <a:ext cx="4572000" cy="584200"/>
          </a:xfrm>
          <a:prstGeom prst="rect">
            <a:avLst/>
          </a:prstGeom>
        </p:spPr>
        <p:txBody>
          <a:bodyPr>
            <a:spAutoFit/>
          </a:bodyPr>
          <a:lstStyle/>
          <a:p>
            <a:pPr fontAlgn="auto">
              <a:spcAft>
                <a:spcPts val="0"/>
              </a:spcAft>
              <a:defRPr/>
            </a:pPr>
            <a:r>
              <a:rPr lang="en-US" sz="3200" dirty="0">
                <a:solidFill>
                  <a:schemeClr val="accent6">
                    <a:lumMod val="20000"/>
                    <a:lumOff val="80000"/>
                  </a:schemeClr>
                </a:solidFill>
                <a:latin typeface="+mn-lt"/>
                <a:cs typeface="+mn-cs"/>
              </a:rPr>
              <a:t>- Emissions rate</a:t>
            </a:r>
          </a:p>
        </p:txBody>
      </p:sp>
      <p:grpSp>
        <p:nvGrpSpPr>
          <p:cNvPr id="64516" name="Group 87"/>
          <p:cNvGrpSpPr>
            <a:grpSpLocks/>
          </p:cNvGrpSpPr>
          <p:nvPr/>
        </p:nvGrpSpPr>
        <p:grpSpPr bwMode="auto">
          <a:xfrm>
            <a:off x="6424613" y="3886200"/>
            <a:ext cx="1447800" cy="952500"/>
            <a:chOff x="5334000" y="1066800"/>
            <a:chExt cx="1219200" cy="1508159"/>
          </a:xfrm>
        </p:grpSpPr>
        <p:sp>
          <p:nvSpPr>
            <p:cNvPr id="59" name="Rectangle 58"/>
            <p:cNvSpPr/>
            <p:nvPr/>
          </p:nvSpPr>
          <p:spPr>
            <a:xfrm>
              <a:off x="5334000" y="1066800"/>
              <a:ext cx="1219200" cy="1219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68" y="1387085"/>
              <a:ext cx="625924" cy="1187865"/>
              <a:chOff x="4287105" y="4172033"/>
              <a:chExt cx="509152" cy="1225371"/>
            </a:xfrm>
            <a:solidFill>
              <a:schemeClr val="bg1"/>
            </a:solidFill>
          </p:grpSpPr>
          <p:sp>
            <p:nvSpPr>
              <p:cNvPr id="64" name="AutoShape 19"/>
              <p:cNvSpPr>
                <a:spLocks noChangeArrowheads="1"/>
              </p:cNvSpPr>
              <p:nvPr/>
            </p:nvSpPr>
            <p:spPr bwMode="auto">
              <a:xfrm rot="4168849">
                <a:off x="4196803" y="4328476"/>
                <a:ext cx="558750" cy="2898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7" name="AutoShape 20"/>
              <p:cNvSpPr>
                <a:spLocks noChangeArrowheads="1"/>
              </p:cNvSpPr>
              <p:nvPr/>
            </p:nvSpPr>
            <p:spPr bwMode="auto">
              <a:xfrm rot="18810896">
                <a:off x="4213705" y="4627457"/>
                <a:ext cx="490040" cy="34324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8" name="AutoShape 21"/>
              <p:cNvSpPr>
                <a:spLocks noChangeArrowheads="1"/>
              </p:cNvSpPr>
              <p:nvPr/>
            </p:nvSpPr>
            <p:spPr bwMode="auto">
              <a:xfrm rot="9468224">
                <a:off x="4567185" y="4172033"/>
                <a:ext cx="229072" cy="60427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9" name="Rectangle 68"/>
              <p:cNvSpPr>
                <a:spLocks noChangeArrowheads="1"/>
              </p:cNvSpPr>
              <p:nvPr/>
            </p:nvSpPr>
            <p:spPr bwMode="auto">
              <a:xfrm>
                <a:off x="4511153" y="4641478"/>
                <a:ext cx="123968" cy="755926"/>
              </a:xfrm>
              <a:prstGeom prst="rect">
                <a:avLst/>
              </a:pr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nvGrpSpPr>
          <p:cNvPr id="4" name="Group 89"/>
          <p:cNvGrpSpPr/>
          <p:nvPr/>
        </p:nvGrpSpPr>
        <p:grpSpPr>
          <a:xfrm>
            <a:off x="4495800" y="3657600"/>
            <a:ext cx="804261" cy="736583"/>
            <a:chOff x="4287088" y="4359965"/>
            <a:chExt cx="550963" cy="1203362"/>
          </a:xfrm>
          <a:solidFill>
            <a:schemeClr val="bg1"/>
          </a:solidFill>
        </p:grpSpPr>
        <p:sp>
          <p:nvSpPr>
            <p:cNvPr id="71" name="AutoShape 19"/>
            <p:cNvSpPr>
              <a:spLocks noChangeArrowheads="1"/>
            </p:cNvSpPr>
            <p:nvPr/>
          </p:nvSpPr>
          <p:spPr bwMode="auto">
            <a:xfrm rot="4168849">
              <a:off x="4196789" y="4494402"/>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2" name="AutoShape 20"/>
            <p:cNvSpPr>
              <a:spLocks noChangeArrowheads="1"/>
            </p:cNvSpPr>
            <p:nvPr/>
          </p:nvSpPr>
          <p:spPr bwMode="auto">
            <a:xfrm rot="18810896">
              <a:off x="4213688" y="4765163"/>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3" name="AutoShape 21"/>
            <p:cNvSpPr>
              <a:spLocks noChangeArrowheads="1"/>
            </p:cNvSpPr>
            <p:nvPr/>
          </p:nvSpPr>
          <p:spPr bwMode="auto">
            <a:xfrm rot="9468224">
              <a:off x="4570915" y="4383486"/>
              <a:ext cx="267136" cy="539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4" name="Rectangle 73"/>
            <p:cNvSpPr>
              <a:spLocks noChangeArrowheads="1"/>
            </p:cNvSpPr>
            <p:nvPr/>
          </p:nvSpPr>
          <p:spPr bwMode="auto">
            <a:xfrm>
              <a:off x="4511137" y="4807402"/>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75" name="Oval 7"/>
          <p:cNvSpPr>
            <a:spLocks noChangeArrowheads="1"/>
          </p:cNvSpPr>
          <p:nvPr/>
        </p:nvSpPr>
        <p:spPr bwMode="auto">
          <a:xfrm>
            <a:off x="2352675" y="4732338"/>
            <a:ext cx="4162425" cy="1276350"/>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a:t>
            </a:r>
          </a:p>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64519" name="AutoShape 8"/>
          <p:cNvCxnSpPr>
            <a:cxnSpLocks noChangeShapeType="1"/>
          </p:cNvCxnSpPr>
          <p:nvPr/>
        </p:nvCxnSpPr>
        <p:spPr bwMode="auto">
          <a:xfrm flipV="1">
            <a:off x="2262188" y="5672138"/>
            <a:ext cx="1065212" cy="241300"/>
          </a:xfrm>
          <a:prstGeom prst="straightConnector1">
            <a:avLst/>
          </a:prstGeom>
          <a:noFill/>
          <a:ln w="57150">
            <a:solidFill>
              <a:schemeClr val="tx1"/>
            </a:solidFill>
            <a:round/>
            <a:headEnd/>
            <a:tailEnd type="triangle" w="med" len="med"/>
          </a:ln>
        </p:spPr>
      </p:cxnSp>
      <p:cxnSp>
        <p:nvCxnSpPr>
          <p:cNvPr id="64520" name="AutoShape 9"/>
          <p:cNvCxnSpPr>
            <a:cxnSpLocks noChangeShapeType="1"/>
          </p:cNvCxnSpPr>
          <p:nvPr/>
        </p:nvCxnSpPr>
        <p:spPr bwMode="auto">
          <a:xfrm>
            <a:off x="1900238" y="4902200"/>
            <a:ext cx="1243012" cy="192088"/>
          </a:xfrm>
          <a:prstGeom prst="straightConnector1">
            <a:avLst/>
          </a:prstGeom>
          <a:noFill/>
          <a:ln w="57150">
            <a:solidFill>
              <a:schemeClr val="tx1"/>
            </a:solidFill>
            <a:round/>
            <a:headEnd/>
            <a:tailEnd type="triangle" w="med" len="med"/>
          </a:ln>
        </p:spPr>
      </p:cxnSp>
      <p:cxnSp>
        <p:nvCxnSpPr>
          <p:cNvPr id="64521" name="AutoShape 11"/>
          <p:cNvCxnSpPr>
            <a:cxnSpLocks noChangeShapeType="1"/>
          </p:cNvCxnSpPr>
          <p:nvPr/>
        </p:nvCxnSpPr>
        <p:spPr bwMode="auto">
          <a:xfrm flipV="1">
            <a:off x="2197100" y="5807075"/>
            <a:ext cx="1328738" cy="238125"/>
          </a:xfrm>
          <a:prstGeom prst="straightConnector1">
            <a:avLst/>
          </a:prstGeom>
          <a:noFill/>
          <a:ln w="57150">
            <a:solidFill>
              <a:srgbClr val="00B0F0"/>
            </a:solidFill>
            <a:round/>
            <a:headEnd/>
            <a:tailEnd type="triangle" w="med" len="med"/>
          </a:ln>
        </p:spPr>
      </p:cxnSp>
      <p:cxnSp>
        <p:nvCxnSpPr>
          <p:cNvPr id="64522" name="AutoShape 12"/>
          <p:cNvCxnSpPr>
            <a:cxnSpLocks noChangeShapeType="1"/>
          </p:cNvCxnSpPr>
          <p:nvPr/>
        </p:nvCxnSpPr>
        <p:spPr bwMode="auto">
          <a:xfrm>
            <a:off x="1719263" y="4999038"/>
            <a:ext cx="1162050" cy="152400"/>
          </a:xfrm>
          <a:prstGeom prst="straightConnector1">
            <a:avLst/>
          </a:prstGeom>
          <a:noFill/>
          <a:ln w="57150">
            <a:solidFill>
              <a:srgbClr val="00B0F0"/>
            </a:solidFill>
            <a:round/>
            <a:headEnd/>
            <a:tailEnd type="triangle" w="med" len="med"/>
          </a:ln>
        </p:spPr>
      </p:cxnSp>
      <p:grpSp>
        <p:nvGrpSpPr>
          <p:cNvPr id="64523" name="Group 87"/>
          <p:cNvGrpSpPr>
            <a:grpSpLocks/>
          </p:cNvGrpSpPr>
          <p:nvPr/>
        </p:nvGrpSpPr>
        <p:grpSpPr bwMode="auto">
          <a:xfrm>
            <a:off x="4795838" y="4800600"/>
            <a:ext cx="1990725" cy="534988"/>
            <a:chOff x="4419600" y="2048072"/>
            <a:chExt cx="1676400" cy="847528"/>
          </a:xfrm>
        </p:grpSpPr>
        <p:cxnSp>
          <p:nvCxnSpPr>
            <p:cNvPr id="64546" name="AutoShape 10"/>
            <p:cNvCxnSpPr>
              <a:cxnSpLocks noChangeShapeType="1"/>
            </p:cNvCxnSpPr>
            <p:nvPr/>
          </p:nvCxnSpPr>
          <p:spPr bwMode="auto">
            <a:xfrm rot="10800000" flipV="1">
              <a:off x="4419600" y="2048072"/>
              <a:ext cx="1524000" cy="638646"/>
            </a:xfrm>
            <a:prstGeom prst="straightConnector1">
              <a:avLst/>
            </a:prstGeom>
            <a:noFill/>
            <a:ln w="57150">
              <a:solidFill>
                <a:schemeClr val="tx1"/>
              </a:solidFill>
              <a:round/>
              <a:headEnd/>
              <a:tailEnd type="triangle" w="med" len="med"/>
            </a:ln>
          </p:spPr>
        </p:cxnSp>
        <p:cxnSp>
          <p:nvCxnSpPr>
            <p:cNvPr id="64547" name="AutoShape 13"/>
            <p:cNvCxnSpPr>
              <a:cxnSpLocks noChangeShapeType="1"/>
            </p:cNvCxnSpPr>
            <p:nvPr/>
          </p:nvCxnSpPr>
          <p:spPr bwMode="auto">
            <a:xfrm rot="10800000" flipV="1">
              <a:off x="4572000" y="2276672"/>
              <a:ext cx="1524000" cy="618928"/>
            </a:xfrm>
            <a:prstGeom prst="straightConnector1">
              <a:avLst/>
            </a:prstGeom>
            <a:noFill/>
            <a:ln w="57150">
              <a:solidFill>
                <a:srgbClr val="00B0F0"/>
              </a:solidFill>
              <a:round/>
              <a:headEnd/>
              <a:tailEnd type="triangle" w="med" len="med"/>
            </a:ln>
          </p:spPr>
        </p:cxnSp>
      </p:grpSp>
      <p:sp>
        <p:nvSpPr>
          <p:cNvPr id="64524" name="Rectangle 82"/>
          <p:cNvSpPr>
            <a:spLocks noChangeArrowheads="1"/>
          </p:cNvSpPr>
          <p:nvPr/>
        </p:nvSpPr>
        <p:spPr bwMode="auto">
          <a:xfrm>
            <a:off x="7345363" y="4495800"/>
            <a:ext cx="1112837" cy="495300"/>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64525" name="Rectangle 25"/>
          <p:cNvSpPr>
            <a:spLocks noChangeArrowheads="1"/>
          </p:cNvSpPr>
          <p:nvPr/>
        </p:nvSpPr>
        <p:spPr bwMode="auto">
          <a:xfrm>
            <a:off x="7351713" y="4806950"/>
            <a:ext cx="1335087" cy="336550"/>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64526" name="Group 83"/>
          <p:cNvGrpSpPr>
            <a:grpSpLocks/>
          </p:cNvGrpSpPr>
          <p:nvPr/>
        </p:nvGrpSpPr>
        <p:grpSpPr bwMode="auto">
          <a:xfrm rot="1626829">
            <a:off x="4859338" y="5494338"/>
            <a:ext cx="2201862" cy="481012"/>
            <a:chOff x="4572000" y="3200401"/>
            <a:chExt cx="1447800" cy="761999"/>
          </a:xfrm>
        </p:grpSpPr>
        <p:cxnSp>
          <p:nvCxnSpPr>
            <p:cNvPr id="64544" name="AutoShape 10"/>
            <p:cNvCxnSpPr>
              <a:cxnSpLocks noChangeShapeType="1"/>
            </p:cNvCxnSpPr>
            <p:nvPr/>
          </p:nvCxnSpPr>
          <p:spPr bwMode="auto">
            <a:xfrm rot="10800000" flipV="1">
              <a:off x="4572000" y="3200401"/>
              <a:ext cx="1371600" cy="553117"/>
            </a:xfrm>
            <a:prstGeom prst="straightConnector1">
              <a:avLst/>
            </a:prstGeom>
            <a:noFill/>
            <a:ln w="57150">
              <a:solidFill>
                <a:schemeClr val="tx1"/>
              </a:solidFill>
              <a:round/>
              <a:headEnd/>
              <a:tailEnd type="triangle" w="med" len="med"/>
            </a:ln>
          </p:spPr>
        </p:cxnSp>
        <p:cxnSp>
          <p:nvCxnSpPr>
            <p:cNvPr id="64545" name="AutoShape 13"/>
            <p:cNvCxnSpPr>
              <a:cxnSpLocks noChangeShapeType="1"/>
            </p:cNvCxnSpPr>
            <p:nvPr/>
          </p:nvCxnSpPr>
          <p:spPr bwMode="auto">
            <a:xfrm rot="10800000" flipV="1">
              <a:off x="4724400" y="3429000"/>
              <a:ext cx="1295400" cy="533400"/>
            </a:xfrm>
            <a:prstGeom prst="straightConnector1">
              <a:avLst/>
            </a:prstGeom>
            <a:noFill/>
            <a:ln w="57150">
              <a:solidFill>
                <a:srgbClr val="00B0F0"/>
              </a:solidFill>
              <a:round/>
              <a:headEnd/>
              <a:tailEnd type="triangle" w="med" len="med"/>
            </a:ln>
          </p:spPr>
        </p:cxnSp>
      </p:grpSp>
      <p:grpSp>
        <p:nvGrpSpPr>
          <p:cNvPr id="64527" name="Group 86"/>
          <p:cNvGrpSpPr>
            <a:grpSpLocks/>
          </p:cNvGrpSpPr>
          <p:nvPr/>
        </p:nvGrpSpPr>
        <p:grpSpPr bwMode="auto">
          <a:xfrm rot="-1941880">
            <a:off x="4383088" y="4759325"/>
            <a:ext cx="790575" cy="309563"/>
            <a:chOff x="3733800" y="1752600"/>
            <a:chExt cx="1447800" cy="761999"/>
          </a:xfrm>
        </p:grpSpPr>
        <p:cxnSp>
          <p:nvCxnSpPr>
            <p:cNvPr id="64542" name="AutoShape 10"/>
            <p:cNvCxnSpPr>
              <a:cxnSpLocks noChangeShapeType="1"/>
            </p:cNvCxnSpPr>
            <p:nvPr/>
          </p:nvCxnSpPr>
          <p:spPr bwMode="auto">
            <a:xfrm rot="10800000" flipV="1">
              <a:off x="3733800" y="1752600"/>
              <a:ext cx="1371600" cy="553117"/>
            </a:xfrm>
            <a:prstGeom prst="straightConnector1">
              <a:avLst/>
            </a:prstGeom>
            <a:noFill/>
            <a:ln w="57150">
              <a:solidFill>
                <a:schemeClr val="tx1"/>
              </a:solidFill>
              <a:round/>
              <a:headEnd/>
              <a:tailEnd type="triangle" w="med" len="med"/>
            </a:ln>
          </p:spPr>
        </p:cxnSp>
        <p:cxnSp>
          <p:nvCxnSpPr>
            <p:cNvPr id="64543" name="AutoShape 13"/>
            <p:cNvCxnSpPr>
              <a:cxnSpLocks noChangeShapeType="1"/>
            </p:cNvCxnSpPr>
            <p:nvPr/>
          </p:nvCxnSpPr>
          <p:spPr bwMode="auto">
            <a:xfrm rot="10800000" flipV="1">
              <a:off x="3886200" y="1981199"/>
              <a:ext cx="1295400" cy="533400"/>
            </a:xfrm>
            <a:prstGeom prst="straightConnector1">
              <a:avLst/>
            </a:prstGeom>
            <a:noFill/>
            <a:ln w="57150">
              <a:solidFill>
                <a:srgbClr val="00B0F0"/>
              </a:solidFill>
              <a:round/>
              <a:headEnd/>
              <a:tailEnd type="triangle" w="med" len="med"/>
            </a:ln>
          </p:spPr>
        </p:cxnSp>
      </p:grpSp>
      <p:grpSp>
        <p:nvGrpSpPr>
          <p:cNvPr id="64528" name="Group 95"/>
          <p:cNvGrpSpPr>
            <a:grpSpLocks/>
          </p:cNvGrpSpPr>
          <p:nvPr/>
        </p:nvGrpSpPr>
        <p:grpSpPr bwMode="auto">
          <a:xfrm>
            <a:off x="5267325" y="3962400"/>
            <a:ext cx="1285875" cy="646113"/>
            <a:chOff x="4818731" y="1362271"/>
            <a:chExt cx="1069037" cy="609600"/>
          </a:xfrm>
        </p:grpSpPr>
        <p:sp>
          <p:nvSpPr>
            <p:cNvPr id="64540" name="Rectangle 91"/>
            <p:cNvSpPr>
              <a:spLocks noChangeArrowheads="1"/>
            </p:cNvSpPr>
            <p:nvPr/>
          </p:nvSpPr>
          <p:spPr bwMode="auto">
            <a:xfrm>
              <a:off x="4818731" y="1362271"/>
              <a:ext cx="889001" cy="369339"/>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64541" name="Rectangle 25"/>
            <p:cNvSpPr>
              <a:spLocks noChangeArrowheads="1"/>
            </p:cNvSpPr>
            <p:nvPr/>
          </p:nvSpPr>
          <p:spPr bwMode="auto">
            <a:xfrm>
              <a:off x="4820968" y="1676400"/>
              <a:ext cx="1066800" cy="295471"/>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grpSp>
        <p:nvGrpSpPr>
          <p:cNvPr id="64529" name="Group 87"/>
          <p:cNvGrpSpPr>
            <a:grpSpLocks/>
          </p:cNvGrpSpPr>
          <p:nvPr/>
        </p:nvGrpSpPr>
        <p:grpSpPr bwMode="auto">
          <a:xfrm>
            <a:off x="6888163" y="5395913"/>
            <a:ext cx="960437" cy="1004887"/>
            <a:chOff x="5744358" y="694155"/>
            <a:chExt cx="808842" cy="1591845"/>
          </a:xfrm>
        </p:grpSpPr>
        <p:sp>
          <p:nvSpPr>
            <p:cNvPr id="95" name="Rectangle 94"/>
            <p:cNvSpPr/>
            <p:nvPr/>
          </p:nvSpPr>
          <p:spPr>
            <a:xfrm>
              <a:off x="5783129" y="1066340"/>
              <a:ext cx="770071" cy="121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 name="Group 89"/>
            <p:cNvGrpSpPr/>
            <p:nvPr/>
          </p:nvGrpSpPr>
          <p:grpSpPr>
            <a:xfrm>
              <a:off x="5744366" y="694155"/>
              <a:ext cx="658706" cy="1245765"/>
              <a:chOff x="4411053" y="3457217"/>
              <a:chExt cx="535816" cy="1285096"/>
            </a:xfrm>
            <a:solidFill>
              <a:schemeClr val="bg1"/>
            </a:solidFill>
          </p:grpSpPr>
          <p:sp>
            <p:nvSpPr>
              <p:cNvPr id="97" name="AutoShape 19"/>
              <p:cNvSpPr>
                <a:spLocks noChangeArrowheads="1"/>
              </p:cNvSpPr>
              <p:nvPr/>
            </p:nvSpPr>
            <p:spPr bwMode="auto">
              <a:xfrm rot="4168849">
                <a:off x="4320750" y="3659876"/>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8" name="AutoShape 20"/>
              <p:cNvSpPr>
                <a:spLocks noChangeArrowheads="1"/>
              </p:cNvSpPr>
              <p:nvPr/>
            </p:nvSpPr>
            <p:spPr bwMode="auto">
              <a:xfrm rot="18810896">
                <a:off x="4337653" y="3930638"/>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9" name="AutoShape 21"/>
              <p:cNvSpPr>
                <a:spLocks noChangeArrowheads="1"/>
              </p:cNvSpPr>
              <p:nvPr/>
            </p:nvSpPr>
            <p:spPr bwMode="auto">
              <a:xfrm rot="9468224">
                <a:off x="4687331" y="3457217"/>
                <a:ext cx="259538" cy="63800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0" name="Rectangle 34"/>
              <p:cNvSpPr>
                <a:spLocks noChangeArrowheads="1"/>
              </p:cNvSpPr>
              <p:nvPr/>
            </p:nvSpPr>
            <p:spPr bwMode="auto">
              <a:xfrm>
                <a:off x="4625715" y="3986387"/>
                <a:ext cx="123968" cy="755926"/>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pic>
        <p:nvPicPr>
          <p:cNvPr id="64530" name="Picture 100"/>
          <p:cNvPicPr>
            <a:picLocks noChangeAspect="1" noChangeArrowheads="1"/>
          </p:cNvPicPr>
          <p:nvPr/>
        </p:nvPicPr>
        <p:blipFill>
          <a:blip r:embed="rId3" cstate="print"/>
          <a:srcRect/>
          <a:stretch>
            <a:fillRect/>
          </a:stretch>
        </p:blipFill>
        <p:spPr bwMode="auto">
          <a:xfrm>
            <a:off x="762000" y="5486400"/>
            <a:ext cx="1358900" cy="650875"/>
          </a:xfrm>
          <a:prstGeom prst="rect">
            <a:avLst/>
          </a:prstGeom>
          <a:noFill/>
          <a:ln w="9525">
            <a:noFill/>
            <a:miter lim="800000"/>
            <a:headEnd/>
            <a:tailEnd/>
          </a:ln>
        </p:spPr>
      </p:pic>
      <p:grpSp>
        <p:nvGrpSpPr>
          <p:cNvPr id="11" name="Group 62"/>
          <p:cNvGrpSpPr/>
          <p:nvPr/>
        </p:nvGrpSpPr>
        <p:grpSpPr>
          <a:xfrm>
            <a:off x="1295400" y="6172201"/>
            <a:ext cx="2362200" cy="533400"/>
            <a:chOff x="1402172" y="5289501"/>
            <a:chExt cx="935646" cy="871422"/>
          </a:xfrm>
          <a:solidFill>
            <a:schemeClr val="bg1"/>
          </a:solidFill>
        </p:grpSpPr>
        <p:sp>
          <p:nvSpPr>
            <p:cNvPr id="106" name="Rectangle 105"/>
            <p:cNvSpPr>
              <a:spLocks noChangeArrowheads="1"/>
            </p:cNvSpPr>
            <p:nvPr/>
          </p:nvSpPr>
          <p:spPr bwMode="auto">
            <a:xfrm>
              <a:off x="1423417" y="5289501"/>
              <a:ext cx="914401" cy="622444"/>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107" name="Rectangle 25"/>
            <p:cNvSpPr>
              <a:spLocks noChangeArrowheads="1"/>
            </p:cNvSpPr>
            <p:nvPr/>
          </p:nvSpPr>
          <p:spPr bwMode="auto">
            <a:xfrm>
              <a:off x="1402172" y="5856123"/>
              <a:ext cx="914401" cy="3048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sp>
        <p:nvSpPr>
          <p:cNvPr id="64532" name="Rectangle 107"/>
          <p:cNvSpPr>
            <a:spLocks noChangeArrowheads="1"/>
          </p:cNvSpPr>
          <p:nvPr/>
        </p:nvSpPr>
        <p:spPr bwMode="auto">
          <a:xfrm>
            <a:off x="7802563" y="5632450"/>
            <a:ext cx="1112837" cy="495300"/>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112" name="Bent Arrow 111"/>
          <p:cNvSpPr/>
          <p:nvPr/>
        </p:nvSpPr>
        <p:spPr>
          <a:xfrm>
            <a:off x="533400" y="1905000"/>
            <a:ext cx="2062163" cy="3657600"/>
          </a:xfrm>
          <a:prstGeom prst="bentArrow">
            <a:avLst>
              <a:gd name="adj1" fmla="val 18571"/>
              <a:gd name="adj2" fmla="val 22551"/>
              <a:gd name="adj3" fmla="val 26939"/>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3" name="Bent Arrow 112"/>
          <p:cNvSpPr/>
          <p:nvPr/>
        </p:nvSpPr>
        <p:spPr>
          <a:xfrm>
            <a:off x="1219200" y="2133600"/>
            <a:ext cx="1143000" cy="1676400"/>
          </a:xfrm>
          <a:prstGeom prst="bentArrow">
            <a:avLst>
              <a:gd name="adj1" fmla="val 25000"/>
              <a:gd name="adj2" fmla="val 25000"/>
              <a:gd name="adj3" fmla="val 50000"/>
              <a:gd name="adj4" fmla="val 3839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64535" name="Picture 2"/>
          <p:cNvPicPr>
            <a:picLocks noChangeAspect="1" noChangeArrowheads="1"/>
          </p:cNvPicPr>
          <p:nvPr/>
        </p:nvPicPr>
        <p:blipFill>
          <a:blip r:embed="rId3" cstate="print"/>
          <a:srcRect/>
          <a:stretch>
            <a:fillRect/>
          </a:stretch>
        </p:blipFill>
        <p:spPr bwMode="auto">
          <a:xfrm>
            <a:off x="685800" y="3962400"/>
            <a:ext cx="1219200" cy="576263"/>
          </a:xfrm>
          <a:prstGeom prst="rect">
            <a:avLst/>
          </a:prstGeom>
          <a:noFill/>
          <a:ln w="9525">
            <a:noFill/>
            <a:miter lim="800000"/>
            <a:headEnd/>
            <a:tailEnd/>
          </a:ln>
        </p:spPr>
      </p:pic>
      <p:grpSp>
        <p:nvGrpSpPr>
          <p:cNvPr id="12" name="Group 101"/>
          <p:cNvGrpSpPr/>
          <p:nvPr/>
        </p:nvGrpSpPr>
        <p:grpSpPr>
          <a:xfrm>
            <a:off x="685800" y="4572000"/>
            <a:ext cx="1371600" cy="685800"/>
            <a:chOff x="1295400" y="3505200"/>
            <a:chExt cx="783771" cy="428625"/>
          </a:xfrm>
          <a:solidFill>
            <a:schemeClr val="bg1"/>
          </a:solidFill>
        </p:grpSpPr>
        <p:sp>
          <p:nvSpPr>
            <p:cNvPr id="103" name="Rectangle 25"/>
            <p:cNvSpPr>
              <a:spLocks noChangeArrowheads="1"/>
            </p:cNvSpPr>
            <p:nvPr/>
          </p:nvSpPr>
          <p:spPr bwMode="auto">
            <a:xfrm>
              <a:off x="1295400" y="3733800"/>
              <a:ext cx="783771" cy="200025"/>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104" name="Rectangle 25"/>
            <p:cNvSpPr>
              <a:spLocks noChangeArrowheads="1"/>
            </p:cNvSpPr>
            <p:nvPr/>
          </p:nvSpPr>
          <p:spPr bwMode="auto">
            <a:xfrm>
              <a:off x="1295400" y="3505200"/>
              <a:ext cx="696686"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sp>
        <p:nvSpPr>
          <p:cNvPr id="115" name="Rectangle 25"/>
          <p:cNvSpPr>
            <a:spLocks noChangeArrowheads="1"/>
          </p:cNvSpPr>
          <p:nvPr/>
        </p:nvSpPr>
        <p:spPr bwMode="auto">
          <a:xfrm>
            <a:off x="2895600" y="2438400"/>
            <a:ext cx="1905000" cy="457200"/>
          </a:xfrm>
          <a:prstGeom prst="rect">
            <a:avLst/>
          </a:prstGeom>
          <a:solidFill>
            <a:schemeClr val="bg2">
              <a:lumMod val="60000"/>
              <a:lumOff val="40000"/>
            </a:schemeClr>
          </a:solidFill>
          <a:ln w="9525">
            <a:noFill/>
            <a:miter lim="800000"/>
            <a:headEnd/>
            <a:tailEnd/>
          </a:ln>
        </p:spPr>
        <p:txBody>
          <a:bodyPr/>
          <a:lstStyle/>
          <a:p>
            <a:pPr>
              <a:defRPr/>
            </a:pPr>
            <a:r>
              <a:rPr lang="en-US" sz="2000" b="1" dirty="0">
                <a:latin typeface="Calibri" pitchFamily="34" charset="0"/>
                <a:cs typeface="Times New Roman" pitchFamily="18" charset="0"/>
              </a:rPr>
              <a:t>OFFSET CREDIT</a:t>
            </a:r>
            <a:endParaRPr lang="en-US" sz="2000"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txBox="1">
            <a:spLocks/>
          </p:cNvSpPr>
          <p:nvPr/>
        </p:nvSpPr>
        <p:spPr>
          <a:xfrm>
            <a:off x="0" y="-228600"/>
            <a:ext cx="6553200" cy="1219200"/>
          </a:xfrm>
          <a:prstGeom prst="rect">
            <a:avLst/>
          </a:prstGeom>
        </p:spPr>
        <p:txBody>
          <a:bodyPr anchor="ctr"/>
          <a:lstStyle/>
          <a:p>
            <a:pPr fontAlgn="auto">
              <a:spcAft>
                <a:spcPts val="0"/>
              </a:spcAft>
              <a:defRPr/>
            </a:pPr>
            <a:r>
              <a:rPr lang="en-US" sz="4000" dirty="0">
                <a:solidFill>
                  <a:srgbClr val="FFC000"/>
                </a:solidFill>
                <a:latin typeface="+mj-lt"/>
                <a:ea typeface="+mj-ea"/>
                <a:cs typeface="+mj-cs"/>
              </a:rPr>
              <a:t>“Double counting” concerns </a:t>
            </a:r>
          </a:p>
        </p:txBody>
      </p:sp>
      <p:sp>
        <p:nvSpPr>
          <p:cNvPr id="62" name="Rectangle 61"/>
          <p:cNvSpPr/>
          <p:nvPr/>
        </p:nvSpPr>
        <p:spPr>
          <a:xfrm>
            <a:off x="838200" y="609600"/>
            <a:ext cx="4572000" cy="584200"/>
          </a:xfrm>
          <a:prstGeom prst="rect">
            <a:avLst/>
          </a:prstGeom>
        </p:spPr>
        <p:txBody>
          <a:bodyPr>
            <a:spAutoFit/>
          </a:bodyPr>
          <a:lstStyle/>
          <a:p>
            <a:pPr fontAlgn="auto">
              <a:spcAft>
                <a:spcPts val="0"/>
              </a:spcAft>
              <a:defRPr/>
            </a:pPr>
            <a:r>
              <a:rPr lang="en-US" sz="3200" dirty="0">
                <a:solidFill>
                  <a:schemeClr val="accent6">
                    <a:lumMod val="20000"/>
                    <a:lumOff val="80000"/>
                  </a:schemeClr>
                </a:solidFill>
                <a:latin typeface="+mn-lt"/>
                <a:cs typeface="+mn-cs"/>
              </a:rPr>
              <a:t>- Emissions rate</a:t>
            </a:r>
          </a:p>
        </p:txBody>
      </p:sp>
      <p:sp>
        <p:nvSpPr>
          <p:cNvPr id="66" name="Rectangle 65"/>
          <p:cNvSpPr>
            <a:spLocks noChangeArrowheads="1"/>
          </p:cNvSpPr>
          <p:nvPr/>
        </p:nvSpPr>
        <p:spPr bwMode="auto">
          <a:xfrm>
            <a:off x="3581400" y="990600"/>
            <a:ext cx="3962400" cy="523875"/>
          </a:xfrm>
          <a:prstGeom prst="rect">
            <a:avLst/>
          </a:prstGeom>
          <a:noFill/>
          <a:ln w="9525">
            <a:noFill/>
            <a:miter lim="800000"/>
            <a:headEnd/>
            <a:tailEnd/>
          </a:ln>
        </p:spPr>
        <p:txBody>
          <a:bodyPr>
            <a:spAutoFit/>
          </a:bodyPr>
          <a:lstStyle/>
          <a:p>
            <a:pPr marL="514350" indent="-514350"/>
            <a:r>
              <a:rPr lang="en-US" sz="2800">
                <a:solidFill>
                  <a:srgbClr val="FFC000"/>
                </a:solidFill>
                <a:latin typeface="Calibri" pitchFamily="34" charset="0"/>
              </a:rPr>
              <a:t>1. Keep in grid average</a:t>
            </a:r>
          </a:p>
        </p:txBody>
      </p:sp>
      <p:grpSp>
        <p:nvGrpSpPr>
          <p:cNvPr id="65541" name="Group 87"/>
          <p:cNvGrpSpPr>
            <a:grpSpLocks/>
          </p:cNvGrpSpPr>
          <p:nvPr/>
        </p:nvGrpSpPr>
        <p:grpSpPr bwMode="auto">
          <a:xfrm>
            <a:off x="6424613" y="3886200"/>
            <a:ext cx="1447800" cy="952500"/>
            <a:chOff x="5334000" y="1066800"/>
            <a:chExt cx="1219200" cy="1508159"/>
          </a:xfrm>
        </p:grpSpPr>
        <p:sp>
          <p:nvSpPr>
            <p:cNvPr id="59" name="Rectangle 58"/>
            <p:cNvSpPr/>
            <p:nvPr/>
          </p:nvSpPr>
          <p:spPr>
            <a:xfrm>
              <a:off x="5334000" y="1066800"/>
              <a:ext cx="1219200" cy="1219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68" y="1387085"/>
              <a:ext cx="625924" cy="1187865"/>
              <a:chOff x="4287105" y="4172033"/>
              <a:chExt cx="509152" cy="1225371"/>
            </a:xfrm>
            <a:solidFill>
              <a:schemeClr val="bg1"/>
            </a:solidFill>
          </p:grpSpPr>
          <p:sp>
            <p:nvSpPr>
              <p:cNvPr id="64" name="AutoShape 19"/>
              <p:cNvSpPr>
                <a:spLocks noChangeArrowheads="1"/>
              </p:cNvSpPr>
              <p:nvPr/>
            </p:nvSpPr>
            <p:spPr bwMode="auto">
              <a:xfrm rot="4168849">
                <a:off x="4196803" y="4328476"/>
                <a:ext cx="558750" cy="2898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7" name="AutoShape 20"/>
              <p:cNvSpPr>
                <a:spLocks noChangeArrowheads="1"/>
              </p:cNvSpPr>
              <p:nvPr/>
            </p:nvSpPr>
            <p:spPr bwMode="auto">
              <a:xfrm rot="18810896">
                <a:off x="4213705" y="4627457"/>
                <a:ext cx="490040" cy="34324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8" name="AutoShape 21"/>
              <p:cNvSpPr>
                <a:spLocks noChangeArrowheads="1"/>
              </p:cNvSpPr>
              <p:nvPr/>
            </p:nvSpPr>
            <p:spPr bwMode="auto">
              <a:xfrm rot="9468224">
                <a:off x="4567185" y="4172033"/>
                <a:ext cx="229072" cy="60427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9" name="Rectangle 68"/>
              <p:cNvSpPr>
                <a:spLocks noChangeArrowheads="1"/>
              </p:cNvSpPr>
              <p:nvPr/>
            </p:nvSpPr>
            <p:spPr bwMode="auto">
              <a:xfrm>
                <a:off x="4511153" y="4641478"/>
                <a:ext cx="123968" cy="755926"/>
              </a:xfrm>
              <a:prstGeom prst="rect">
                <a:avLst/>
              </a:pr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nvGrpSpPr>
          <p:cNvPr id="4" name="Group 89"/>
          <p:cNvGrpSpPr/>
          <p:nvPr/>
        </p:nvGrpSpPr>
        <p:grpSpPr>
          <a:xfrm>
            <a:off x="4495800" y="3657600"/>
            <a:ext cx="804261" cy="736583"/>
            <a:chOff x="4287088" y="4359965"/>
            <a:chExt cx="550963" cy="1203362"/>
          </a:xfrm>
          <a:solidFill>
            <a:schemeClr val="bg1"/>
          </a:solidFill>
        </p:grpSpPr>
        <p:sp>
          <p:nvSpPr>
            <p:cNvPr id="71" name="AutoShape 19"/>
            <p:cNvSpPr>
              <a:spLocks noChangeArrowheads="1"/>
            </p:cNvSpPr>
            <p:nvPr/>
          </p:nvSpPr>
          <p:spPr bwMode="auto">
            <a:xfrm rot="4168849">
              <a:off x="4196789" y="4494402"/>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2" name="AutoShape 20"/>
            <p:cNvSpPr>
              <a:spLocks noChangeArrowheads="1"/>
            </p:cNvSpPr>
            <p:nvPr/>
          </p:nvSpPr>
          <p:spPr bwMode="auto">
            <a:xfrm rot="18810896">
              <a:off x="4213688" y="4765163"/>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3" name="AutoShape 21"/>
            <p:cNvSpPr>
              <a:spLocks noChangeArrowheads="1"/>
            </p:cNvSpPr>
            <p:nvPr/>
          </p:nvSpPr>
          <p:spPr bwMode="auto">
            <a:xfrm rot="9468224">
              <a:off x="4570915" y="4383486"/>
              <a:ext cx="267136" cy="539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4" name="Rectangle 73"/>
            <p:cNvSpPr>
              <a:spLocks noChangeArrowheads="1"/>
            </p:cNvSpPr>
            <p:nvPr/>
          </p:nvSpPr>
          <p:spPr bwMode="auto">
            <a:xfrm>
              <a:off x="4511137" y="4807402"/>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75" name="Oval 7"/>
          <p:cNvSpPr>
            <a:spLocks noChangeArrowheads="1"/>
          </p:cNvSpPr>
          <p:nvPr/>
        </p:nvSpPr>
        <p:spPr bwMode="auto">
          <a:xfrm>
            <a:off x="2352675" y="4732338"/>
            <a:ext cx="4162425" cy="1276350"/>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a:t>
            </a:r>
          </a:p>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65544" name="AutoShape 8"/>
          <p:cNvCxnSpPr>
            <a:cxnSpLocks noChangeShapeType="1"/>
          </p:cNvCxnSpPr>
          <p:nvPr/>
        </p:nvCxnSpPr>
        <p:spPr bwMode="auto">
          <a:xfrm flipV="1">
            <a:off x="2262188" y="5672138"/>
            <a:ext cx="1065212" cy="241300"/>
          </a:xfrm>
          <a:prstGeom prst="straightConnector1">
            <a:avLst/>
          </a:prstGeom>
          <a:noFill/>
          <a:ln w="57150">
            <a:solidFill>
              <a:schemeClr val="tx1"/>
            </a:solidFill>
            <a:round/>
            <a:headEnd/>
            <a:tailEnd type="triangle" w="med" len="med"/>
          </a:ln>
        </p:spPr>
      </p:cxnSp>
      <p:cxnSp>
        <p:nvCxnSpPr>
          <p:cNvPr id="65545" name="AutoShape 9"/>
          <p:cNvCxnSpPr>
            <a:cxnSpLocks noChangeShapeType="1"/>
          </p:cNvCxnSpPr>
          <p:nvPr/>
        </p:nvCxnSpPr>
        <p:spPr bwMode="auto">
          <a:xfrm>
            <a:off x="1900238" y="4902200"/>
            <a:ext cx="1243012" cy="192088"/>
          </a:xfrm>
          <a:prstGeom prst="straightConnector1">
            <a:avLst/>
          </a:prstGeom>
          <a:noFill/>
          <a:ln w="57150">
            <a:solidFill>
              <a:schemeClr val="tx1"/>
            </a:solidFill>
            <a:round/>
            <a:headEnd/>
            <a:tailEnd type="triangle" w="med" len="med"/>
          </a:ln>
        </p:spPr>
      </p:cxnSp>
      <p:cxnSp>
        <p:nvCxnSpPr>
          <p:cNvPr id="65546" name="AutoShape 11"/>
          <p:cNvCxnSpPr>
            <a:cxnSpLocks noChangeShapeType="1"/>
          </p:cNvCxnSpPr>
          <p:nvPr/>
        </p:nvCxnSpPr>
        <p:spPr bwMode="auto">
          <a:xfrm flipV="1">
            <a:off x="2197100" y="5807075"/>
            <a:ext cx="1328738" cy="238125"/>
          </a:xfrm>
          <a:prstGeom prst="straightConnector1">
            <a:avLst/>
          </a:prstGeom>
          <a:noFill/>
          <a:ln w="57150">
            <a:solidFill>
              <a:srgbClr val="00B0F0"/>
            </a:solidFill>
            <a:round/>
            <a:headEnd/>
            <a:tailEnd type="triangle" w="med" len="med"/>
          </a:ln>
        </p:spPr>
      </p:cxnSp>
      <p:cxnSp>
        <p:nvCxnSpPr>
          <p:cNvPr id="65547" name="AutoShape 12"/>
          <p:cNvCxnSpPr>
            <a:cxnSpLocks noChangeShapeType="1"/>
          </p:cNvCxnSpPr>
          <p:nvPr/>
        </p:nvCxnSpPr>
        <p:spPr bwMode="auto">
          <a:xfrm>
            <a:off x="1719263" y="4999038"/>
            <a:ext cx="1162050" cy="152400"/>
          </a:xfrm>
          <a:prstGeom prst="straightConnector1">
            <a:avLst/>
          </a:prstGeom>
          <a:noFill/>
          <a:ln w="57150">
            <a:solidFill>
              <a:srgbClr val="00B0F0"/>
            </a:solidFill>
            <a:round/>
            <a:headEnd/>
            <a:tailEnd type="triangle" w="med" len="med"/>
          </a:ln>
        </p:spPr>
      </p:cxnSp>
      <p:grpSp>
        <p:nvGrpSpPr>
          <p:cNvPr id="65548" name="Group 87"/>
          <p:cNvGrpSpPr>
            <a:grpSpLocks/>
          </p:cNvGrpSpPr>
          <p:nvPr/>
        </p:nvGrpSpPr>
        <p:grpSpPr bwMode="auto">
          <a:xfrm>
            <a:off x="4795838" y="4800600"/>
            <a:ext cx="1990725" cy="534988"/>
            <a:chOff x="4419600" y="2048072"/>
            <a:chExt cx="1676400" cy="847528"/>
          </a:xfrm>
        </p:grpSpPr>
        <p:cxnSp>
          <p:nvCxnSpPr>
            <p:cNvPr id="65570" name="AutoShape 10"/>
            <p:cNvCxnSpPr>
              <a:cxnSpLocks noChangeShapeType="1"/>
            </p:cNvCxnSpPr>
            <p:nvPr/>
          </p:nvCxnSpPr>
          <p:spPr bwMode="auto">
            <a:xfrm rot="10800000" flipV="1">
              <a:off x="4419600" y="2048072"/>
              <a:ext cx="1524000" cy="638646"/>
            </a:xfrm>
            <a:prstGeom prst="straightConnector1">
              <a:avLst/>
            </a:prstGeom>
            <a:noFill/>
            <a:ln w="57150">
              <a:solidFill>
                <a:schemeClr val="tx1"/>
              </a:solidFill>
              <a:round/>
              <a:headEnd/>
              <a:tailEnd type="triangle" w="med" len="med"/>
            </a:ln>
          </p:spPr>
        </p:cxnSp>
        <p:cxnSp>
          <p:nvCxnSpPr>
            <p:cNvPr id="65571" name="AutoShape 13"/>
            <p:cNvCxnSpPr>
              <a:cxnSpLocks noChangeShapeType="1"/>
            </p:cNvCxnSpPr>
            <p:nvPr/>
          </p:nvCxnSpPr>
          <p:spPr bwMode="auto">
            <a:xfrm rot="10800000" flipV="1">
              <a:off x="4572000" y="2276672"/>
              <a:ext cx="1524000" cy="618928"/>
            </a:xfrm>
            <a:prstGeom prst="straightConnector1">
              <a:avLst/>
            </a:prstGeom>
            <a:noFill/>
            <a:ln w="57150">
              <a:solidFill>
                <a:srgbClr val="00B0F0"/>
              </a:solidFill>
              <a:round/>
              <a:headEnd/>
              <a:tailEnd type="triangle" w="med" len="med"/>
            </a:ln>
          </p:spPr>
        </p:cxnSp>
      </p:grpSp>
      <p:sp>
        <p:nvSpPr>
          <p:cNvPr id="65549" name="Rectangle 82"/>
          <p:cNvSpPr>
            <a:spLocks noChangeArrowheads="1"/>
          </p:cNvSpPr>
          <p:nvPr/>
        </p:nvSpPr>
        <p:spPr bwMode="auto">
          <a:xfrm>
            <a:off x="7345363" y="4495800"/>
            <a:ext cx="1112837" cy="495300"/>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65550" name="Rectangle 25"/>
          <p:cNvSpPr>
            <a:spLocks noChangeArrowheads="1"/>
          </p:cNvSpPr>
          <p:nvPr/>
        </p:nvSpPr>
        <p:spPr bwMode="auto">
          <a:xfrm>
            <a:off x="7351713" y="4806950"/>
            <a:ext cx="1335087" cy="336550"/>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65551" name="Group 83"/>
          <p:cNvGrpSpPr>
            <a:grpSpLocks/>
          </p:cNvGrpSpPr>
          <p:nvPr/>
        </p:nvGrpSpPr>
        <p:grpSpPr bwMode="auto">
          <a:xfrm rot="1626829">
            <a:off x="4859338" y="5494338"/>
            <a:ext cx="2201862" cy="481012"/>
            <a:chOff x="4572000" y="3200401"/>
            <a:chExt cx="1447800" cy="761999"/>
          </a:xfrm>
        </p:grpSpPr>
        <p:cxnSp>
          <p:nvCxnSpPr>
            <p:cNvPr id="65568" name="AutoShape 10"/>
            <p:cNvCxnSpPr>
              <a:cxnSpLocks noChangeShapeType="1"/>
            </p:cNvCxnSpPr>
            <p:nvPr/>
          </p:nvCxnSpPr>
          <p:spPr bwMode="auto">
            <a:xfrm rot="10800000" flipV="1">
              <a:off x="4572000" y="3200401"/>
              <a:ext cx="1371600" cy="553117"/>
            </a:xfrm>
            <a:prstGeom prst="straightConnector1">
              <a:avLst/>
            </a:prstGeom>
            <a:noFill/>
            <a:ln w="57150">
              <a:solidFill>
                <a:schemeClr val="tx1"/>
              </a:solidFill>
              <a:round/>
              <a:headEnd/>
              <a:tailEnd type="triangle" w="med" len="med"/>
            </a:ln>
          </p:spPr>
        </p:cxnSp>
        <p:cxnSp>
          <p:nvCxnSpPr>
            <p:cNvPr id="65569" name="AutoShape 13"/>
            <p:cNvCxnSpPr>
              <a:cxnSpLocks noChangeShapeType="1"/>
            </p:cNvCxnSpPr>
            <p:nvPr/>
          </p:nvCxnSpPr>
          <p:spPr bwMode="auto">
            <a:xfrm rot="10800000" flipV="1">
              <a:off x="4724400" y="3429000"/>
              <a:ext cx="1295400" cy="533400"/>
            </a:xfrm>
            <a:prstGeom prst="straightConnector1">
              <a:avLst/>
            </a:prstGeom>
            <a:noFill/>
            <a:ln w="57150">
              <a:solidFill>
                <a:srgbClr val="00B0F0"/>
              </a:solidFill>
              <a:round/>
              <a:headEnd/>
              <a:tailEnd type="triangle" w="med" len="med"/>
            </a:ln>
          </p:spPr>
        </p:cxnSp>
      </p:grpSp>
      <p:grpSp>
        <p:nvGrpSpPr>
          <p:cNvPr id="65552" name="Group 86"/>
          <p:cNvGrpSpPr>
            <a:grpSpLocks/>
          </p:cNvGrpSpPr>
          <p:nvPr/>
        </p:nvGrpSpPr>
        <p:grpSpPr bwMode="auto">
          <a:xfrm rot="-1941880">
            <a:off x="4383088" y="4759325"/>
            <a:ext cx="790575" cy="309563"/>
            <a:chOff x="3733800" y="1752600"/>
            <a:chExt cx="1447800" cy="761999"/>
          </a:xfrm>
        </p:grpSpPr>
        <p:cxnSp>
          <p:nvCxnSpPr>
            <p:cNvPr id="65566" name="AutoShape 10"/>
            <p:cNvCxnSpPr>
              <a:cxnSpLocks noChangeShapeType="1"/>
            </p:cNvCxnSpPr>
            <p:nvPr/>
          </p:nvCxnSpPr>
          <p:spPr bwMode="auto">
            <a:xfrm rot="10800000" flipV="1">
              <a:off x="3733800" y="1752600"/>
              <a:ext cx="1371600" cy="553117"/>
            </a:xfrm>
            <a:prstGeom prst="straightConnector1">
              <a:avLst/>
            </a:prstGeom>
            <a:noFill/>
            <a:ln w="57150">
              <a:solidFill>
                <a:schemeClr val="tx1"/>
              </a:solidFill>
              <a:round/>
              <a:headEnd/>
              <a:tailEnd type="triangle" w="med" len="med"/>
            </a:ln>
          </p:spPr>
        </p:cxnSp>
        <p:cxnSp>
          <p:nvCxnSpPr>
            <p:cNvPr id="65567" name="AutoShape 13"/>
            <p:cNvCxnSpPr>
              <a:cxnSpLocks noChangeShapeType="1"/>
            </p:cNvCxnSpPr>
            <p:nvPr/>
          </p:nvCxnSpPr>
          <p:spPr bwMode="auto">
            <a:xfrm rot="10800000" flipV="1">
              <a:off x="3886200" y="1981199"/>
              <a:ext cx="1295400" cy="533400"/>
            </a:xfrm>
            <a:prstGeom prst="straightConnector1">
              <a:avLst/>
            </a:prstGeom>
            <a:noFill/>
            <a:ln w="57150">
              <a:solidFill>
                <a:srgbClr val="00B0F0"/>
              </a:solidFill>
              <a:round/>
              <a:headEnd/>
              <a:tailEnd type="triangle" w="med" len="med"/>
            </a:ln>
          </p:spPr>
        </p:cxnSp>
      </p:grpSp>
      <p:grpSp>
        <p:nvGrpSpPr>
          <p:cNvPr id="65553" name="Group 95"/>
          <p:cNvGrpSpPr>
            <a:grpSpLocks/>
          </p:cNvGrpSpPr>
          <p:nvPr/>
        </p:nvGrpSpPr>
        <p:grpSpPr bwMode="auto">
          <a:xfrm>
            <a:off x="5267325" y="3962400"/>
            <a:ext cx="1285875" cy="646113"/>
            <a:chOff x="4818731" y="1362271"/>
            <a:chExt cx="1069037" cy="609600"/>
          </a:xfrm>
        </p:grpSpPr>
        <p:sp>
          <p:nvSpPr>
            <p:cNvPr id="65564" name="Rectangle 91"/>
            <p:cNvSpPr>
              <a:spLocks noChangeArrowheads="1"/>
            </p:cNvSpPr>
            <p:nvPr/>
          </p:nvSpPr>
          <p:spPr bwMode="auto">
            <a:xfrm>
              <a:off x="4818731" y="1362271"/>
              <a:ext cx="889001" cy="369339"/>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65565" name="Rectangle 25"/>
            <p:cNvSpPr>
              <a:spLocks noChangeArrowheads="1"/>
            </p:cNvSpPr>
            <p:nvPr/>
          </p:nvSpPr>
          <p:spPr bwMode="auto">
            <a:xfrm>
              <a:off x="4820968" y="1676400"/>
              <a:ext cx="1066800" cy="295471"/>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grpSp>
        <p:nvGrpSpPr>
          <p:cNvPr id="65554" name="Group 87"/>
          <p:cNvGrpSpPr>
            <a:grpSpLocks/>
          </p:cNvGrpSpPr>
          <p:nvPr/>
        </p:nvGrpSpPr>
        <p:grpSpPr bwMode="auto">
          <a:xfrm>
            <a:off x="6888163" y="5395913"/>
            <a:ext cx="960437" cy="1004887"/>
            <a:chOff x="5744358" y="694155"/>
            <a:chExt cx="808842" cy="1591845"/>
          </a:xfrm>
        </p:grpSpPr>
        <p:sp>
          <p:nvSpPr>
            <p:cNvPr id="95" name="Rectangle 94"/>
            <p:cNvSpPr/>
            <p:nvPr/>
          </p:nvSpPr>
          <p:spPr>
            <a:xfrm>
              <a:off x="5783129" y="1066340"/>
              <a:ext cx="770071" cy="121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 name="Group 89"/>
            <p:cNvGrpSpPr/>
            <p:nvPr/>
          </p:nvGrpSpPr>
          <p:grpSpPr>
            <a:xfrm>
              <a:off x="5744366" y="694155"/>
              <a:ext cx="658706" cy="1245765"/>
              <a:chOff x="4411053" y="3457217"/>
              <a:chExt cx="535816" cy="1285096"/>
            </a:xfrm>
            <a:solidFill>
              <a:schemeClr val="bg1"/>
            </a:solidFill>
          </p:grpSpPr>
          <p:sp>
            <p:nvSpPr>
              <p:cNvPr id="97" name="AutoShape 19"/>
              <p:cNvSpPr>
                <a:spLocks noChangeArrowheads="1"/>
              </p:cNvSpPr>
              <p:nvPr/>
            </p:nvSpPr>
            <p:spPr bwMode="auto">
              <a:xfrm rot="4168849">
                <a:off x="4320750" y="3659876"/>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8" name="AutoShape 20"/>
              <p:cNvSpPr>
                <a:spLocks noChangeArrowheads="1"/>
              </p:cNvSpPr>
              <p:nvPr/>
            </p:nvSpPr>
            <p:spPr bwMode="auto">
              <a:xfrm rot="18810896">
                <a:off x="4337653" y="3930638"/>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9" name="AutoShape 21"/>
              <p:cNvSpPr>
                <a:spLocks noChangeArrowheads="1"/>
              </p:cNvSpPr>
              <p:nvPr/>
            </p:nvSpPr>
            <p:spPr bwMode="auto">
              <a:xfrm rot="9468224">
                <a:off x="4687331" y="3457217"/>
                <a:ext cx="259538" cy="63800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0" name="Rectangle 34"/>
              <p:cNvSpPr>
                <a:spLocks noChangeArrowheads="1"/>
              </p:cNvSpPr>
              <p:nvPr/>
            </p:nvSpPr>
            <p:spPr bwMode="auto">
              <a:xfrm>
                <a:off x="4625715" y="3986387"/>
                <a:ext cx="123968" cy="755926"/>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pic>
        <p:nvPicPr>
          <p:cNvPr id="65555" name="Picture 100"/>
          <p:cNvPicPr>
            <a:picLocks noChangeAspect="1" noChangeArrowheads="1"/>
          </p:cNvPicPr>
          <p:nvPr/>
        </p:nvPicPr>
        <p:blipFill>
          <a:blip r:embed="rId3" cstate="print"/>
          <a:srcRect/>
          <a:stretch>
            <a:fillRect/>
          </a:stretch>
        </p:blipFill>
        <p:spPr bwMode="auto">
          <a:xfrm>
            <a:off x="762000" y="5486400"/>
            <a:ext cx="1358900" cy="650875"/>
          </a:xfrm>
          <a:prstGeom prst="rect">
            <a:avLst/>
          </a:prstGeom>
          <a:noFill/>
          <a:ln w="9525">
            <a:noFill/>
            <a:miter lim="800000"/>
            <a:headEnd/>
            <a:tailEnd/>
          </a:ln>
        </p:spPr>
      </p:pic>
      <p:grpSp>
        <p:nvGrpSpPr>
          <p:cNvPr id="11" name="Group 101"/>
          <p:cNvGrpSpPr/>
          <p:nvPr/>
        </p:nvGrpSpPr>
        <p:grpSpPr>
          <a:xfrm>
            <a:off x="685800" y="4572000"/>
            <a:ext cx="1371600" cy="685800"/>
            <a:chOff x="1295400" y="3505200"/>
            <a:chExt cx="783771" cy="428625"/>
          </a:xfrm>
          <a:solidFill>
            <a:schemeClr val="bg1"/>
          </a:solidFill>
        </p:grpSpPr>
        <p:sp>
          <p:nvSpPr>
            <p:cNvPr id="103" name="Rectangle 25"/>
            <p:cNvSpPr>
              <a:spLocks noChangeArrowheads="1"/>
            </p:cNvSpPr>
            <p:nvPr/>
          </p:nvSpPr>
          <p:spPr bwMode="auto">
            <a:xfrm>
              <a:off x="1295400" y="3733800"/>
              <a:ext cx="783771" cy="200025"/>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104" name="Rectangle 25"/>
            <p:cNvSpPr>
              <a:spLocks noChangeArrowheads="1"/>
            </p:cNvSpPr>
            <p:nvPr/>
          </p:nvSpPr>
          <p:spPr bwMode="auto">
            <a:xfrm>
              <a:off x="1295400" y="3505200"/>
              <a:ext cx="696686"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12" name="Group 62"/>
          <p:cNvGrpSpPr/>
          <p:nvPr/>
        </p:nvGrpSpPr>
        <p:grpSpPr>
          <a:xfrm>
            <a:off x="1295400" y="6172201"/>
            <a:ext cx="2362200" cy="533400"/>
            <a:chOff x="1402172" y="5289501"/>
            <a:chExt cx="935646" cy="871422"/>
          </a:xfrm>
          <a:solidFill>
            <a:schemeClr val="bg1"/>
          </a:solidFill>
        </p:grpSpPr>
        <p:sp>
          <p:nvSpPr>
            <p:cNvPr id="106" name="Rectangle 105"/>
            <p:cNvSpPr>
              <a:spLocks noChangeArrowheads="1"/>
            </p:cNvSpPr>
            <p:nvPr/>
          </p:nvSpPr>
          <p:spPr bwMode="auto">
            <a:xfrm>
              <a:off x="1423417" y="5289501"/>
              <a:ext cx="914401" cy="622444"/>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107" name="Rectangle 25"/>
            <p:cNvSpPr>
              <a:spLocks noChangeArrowheads="1"/>
            </p:cNvSpPr>
            <p:nvPr/>
          </p:nvSpPr>
          <p:spPr bwMode="auto">
            <a:xfrm>
              <a:off x="1402172" y="5856123"/>
              <a:ext cx="914401" cy="3048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sp>
        <p:nvSpPr>
          <p:cNvPr id="65558" name="Rectangle 107"/>
          <p:cNvSpPr>
            <a:spLocks noChangeArrowheads="1"/>
          </p:cNvSpPr>
          <p:nvPr/>
        </p:nvSpPr>
        <p:spPr bwMode="auto">
          <a:xfrm>
            <a:off x="7802563" y="5632450"/>
            <a:ext cx="1112837" cy="495300"/>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109" name="Isosceles Triangle 108"/>
          <p:cNvSpPr/>
          <p:nvPr/>
        </p:nvSpPr>
        <p:spPr>
          <a:xfrm rot="8648460">
            <a:off x="2611438" y="2689225"/>
            <a:ext cx="622300" cy="3294063"/>
          </a:xfrm>
          <a:prstGeom prst="triangle">
            <a:avLst>
              <a:gd name="adj" fmla="val 0"/>
            </a:avLst>
          </a:pr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2700000" scaled="1"/>
            <a:tileRect/>
          </a:gra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0" name="Picture 2" descr="C:\Program Files\Microsoft Office\MEDIA\CAGCAT10\j0185604.wmf"/>
          <p:cNvPicPr>
            <a:picLocks noChangeAspect="1" noChangeArrowheads="1"/>
          </p:cNvPicPr>
          <p:nvPr/>
        </p:nvPicPr>
        <p:blipFill>
          <a:blip r:embed="rId4" cstate="print"/>
          <a:srcRect/>
          <a:stretch>
            <a:fillRect/>
          </a:stretch>
        </p:blipFill>
        <p:spPr bwMode="auto">
          <a:xfrm>
            <a:off x="1371600" y="2286000"/>
            <a:ext cx="1066800" cy="1068388"/>
          </a:xfrm>
          <a:prstGeom prst="rect">
            <a:avLst/>
          </a:prstGeom>
          <a:noFill/>
          <a:ln w="9525">
            <a:noFill/>
            <a:miter lim="800000"/>
            <a:headEnd/>
            <a:tailEnd/>
          </a:ln>
        </p:spPr>
      </p:pic>
      <p:pic>
        <p:nvPicPr>
          <p:cNvPr id="65561" name="Picture 2"/>
          <p:cNvPicPr>
            <a:picLocks noChangeAspect="1" noChangeArrowheads="1"/>
          </p:cNvPicPr>
          <p:nvPr/>
        </p:nvPicPr>
        <p:blipFill>
          <a:blip r:embed="rId3" cstate="print"/>
          <a:srcRect/>
          <a:stretch>
            <a:fillRect/>
          </a:stretch>
        </p:blipFill>
        <p:spPr bwMode="auto">
          <a:xfrm>
            <a:off x="685800" y="3962400"/>
            <a:ext cx="1219200" cy="576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txBox="1">
            <a:spLocks/>
          </p:cNvSpPr>
          <p:nvPr/>
        </p:nvSpPr>
        <p:spPr>
          <a:xfrm>
            <a:off x="0" y="-228600"/>
            <a:ext cx="6858000" cy="1219200"/>
          </a:xfrm>
          <a:prstGeom prst="rect">
            <a:avLst/>
          </a:prstGeom>
        </p:spPr>
        <p:txBody>
          <a:bodyPr anchor="ctr"/>
          <a:lstStyle/>
          <a:p>
            <a:pPr fontAlgn="auto">
              <a:spcAft>
                <a:spcPts val="0"/>
              </a:spcAft>
              <a:defRPr/>
            </a:pPr>
            <a:r>
              <a:rPr lang="en-US" sz="4000" dirty="0">
                <a:solidFill>
                  <a:srgbClr val="FFC000"/>
                </a:solidFill>
                <a:latin typeface="+mj-lt"/>
                <a:ea typeface="+mj-ea"/>
                <a:cs typeface="+mj-cs"/>
              </a:rPr>
              <a:t>“Double counting” concerns </a:t>
            </a:r>
          </a:p>
        </p:txBody>
      </p:sp>
      <p:sp>
        <p:nvSpPr>
          <p:cNvPr id="62" name="Rectangle 61"/>
          <p:cNvSpPr/>
          <p:nvPr/>
        </p:nvSpPr>
        <p:spPr>
          <a:xfrm>
            <a:off x="838200" y="609600"/>
            <a:ext cx="4572000" cy="584200"/>
          </a:xfrm>
          <a:prstGeom prst="rect">
            <a:avLst/>
          </a:prstGeom>
        </p:spPr>
        <p:txBody>
          <a:bodyPr>
            <a:spAutoFit/>
          </a:bodyPr>
          <a:lstStyle/>
          <a:p>
            <a:pPr fontAlgn="auto">
              <a:spcAft>
                <a:spcPts val="0"/>
              </a:spcAft>
              <a:defRPr/>
            </a:pPr>
            <a:r>
              <a:rPr lang="en-US" sz="3200" dirty="0">
                <a:solidFill>
                  <a:schemeClr val="accent6">
                    <a:lumMod val="20000"/>
                    <a:lumOff val="80000"/>
                  </a:schemeClr>
                </a:solidFill>
                <a:latin typeface="+mn-lt"/>
                <a:cs typeface="+mn-cs"/>
              </a:rPr>
              <a:t>- Emissions rate</a:t>
            </a:r>
          </a:p>
        </p:txBody>
      </p:sp>
      <p:sp>
        <p:nvSpPr>
          <p:cNvPr id="66564" name="Rectangle 65"/>
          <p:cNvSpPr>
            <a:spLocks noChangeArrowheads="1"/>
          </p:cNvSpPr>
          <p:nvPr/>
        </p:nvSpPr>
        <p:spPr bwMode="auto">
          <a:xfrm>
            <a:off x="3581400" y="990600"/>
            <a:ext cx="5562600" cy="1816100"/>
          </a:xfrm>
          <a:prstGeom prst="rect">
            <a:avLst/>
          </a:prstGeom>
          <a:noFill/>
          <a:ln w="9525">
            <a:noFill/>
            <a:miter lim="800000"/>
            <a:headEnd/>
            <a:tailEnd/>
          </a:ln>
        </p:spPr>
        <p:txBody>
          <a:bodyPr>
            <a:spAutoFit/>
          </a:bodyPr>
          <a:lstStyle/>
          <a:p>
            <a:pPr marL="514350" indent="-514350"/>
            <a:r>
              <a:rPr lang="en-US" sz="2800">
                <a:solidFill>
                  <a:srgbClr val="FFC000"/>
                </a:solidFill>
                <a:latin typeface="Calibri" pitchFamily="34" charset="0"/>
              </a:rPr>
              <a:t>1. Keep in grid average</a:t>
            </a:r>
          </a:p>
          <a:p>
            <a:pPr marL="514350" indent="-514350"/>
            <a:endParaRPr lang="en-US" sz="2800">
              <a:solidFill>
                <a:srgbClr val="FFC000"/>
              </a:solidFill>
              <a:latin typeface="Calibri" pitchFamily="34" charset="0"/>
            </a:endParaRPr>
          </a:p>
          <a:p>
            <a:pPr marL="514350" indent="-514350"/>
            <a:r>
              <a:rPr lang="en-US" sz="2800">
                <a:solidFill>
                  <a:srgbClr val="FFC000"/>
                </a:solidFill>
                <a:latin typeface="Calibri" pitchFamily="34" charset="0"/>
              </a:rPr>
              <a:t>2. Sell off as RE certificate &amp; factored out of grid average</a:t>
            </a:r>
          </a:p>
        </p:txBody>
      </p:sp>
      <p:sp>
        <p:nvSpPr>
          <p:cNvPr id="64" name="Rectangle 14"/>
          <p:cNvSpPr>
            <a:spLocks noChangeArrowheads="1"/>
          </p:cNvSpPr>
          <p:nvPr/>
        </p:nvSpPr>
        <p:spPr bwMode="auto">
          <a:xfrm rot="21593302">
            <a:off x="6934200" y="3124200"/>
            <a:ext cx="2209800" cy="533400"/>
          </a:xfrm>
          <a:prstGeom prst="rect">
            <a:avLst/>
          </a:prstGeom>
          <a:solidFill>
            <a:srgbClr val="66FF33"/>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0"/>
              </a:spcAft>
              <a:defRPr/>
            </a:pPr>
            <a:r>
              <a:rPr lang="en-US" sz="1400" b="1" dirty="0">
                <a:solidFill>
                  <a:schemeClr val="bg1"/>
                </a:solidFill>
                <a:latin typeface="Calibri" pitchFamily="34" charset="0"/>
                <a:cs typeface="+mn-cs"/>
              </a:rPr>
              <a:t>RE certificate conveying</a:t>
            </a:r>
          </a:p>
          <a:p>
            <a:pPr>
              <a:spcAft>
                <a:spcPts val="0"/>
              </a:spcAft>
              <a:defRPr/>
            </a:pPr>
            <a:r>
              <a:rPr lang="en-US" sz="1400" b="1" dirty="0">
                <a:solidFill>
                  <a:schemeClr val="bg1"/>
                </a:solidFill>
                <a:latin typeface="Calibri" pitchFamily="34" charset="0"/>
                <a:cs typeface="+mn-cs"/>
              </a:rPr>
              <a:t>0 tons emissions/ MWh</a:t>
            </a:r>
            <a:endParaRPr lang="en-US" sz="1400" b="1" dirty="0">
              <a:solidFill>
                <a:schemeClr val="bg1"/>
              </a:solidFill>
              <a:cs typeface="+mn-cs"/>
            </a:endParaRPr>
          </a:p>
        </p:txBody>
      </p:sp>
      <p:sp>
        <p:nvSpPr>
          <p:cNvPr id="67" name="Oval 7"/>
          <p:cNvSpPr>
            <a:spLocks noChangeArrowheads="1"/>
          </p:cNvSpPr>
          <p:nvPr/>
        </p:nvSpPr>
        <p:spPr bwMode="auto">
          <a:xfrm>
            <a:off x="2352675" y="4732338"/>
            <a:ext cx="4162425" cy="1276350"/>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a:t>
            </a:r>
          </a:p>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66569" name="AutoShape 8"/>
          <p:cNvCxnSpPr>
            <a:cxnSpLocks noChangeShapeType="1"/>
          </p:cNvCxnSpPr>
          <p:nvPr/>
        </p:nvCxnSpPr>
        <p:spPr bwMode="auto">
          <a:xfrm flipV="1">
            <a:off x="2262188" y="5672138"/>
            <a:ext cx="1065212" cy="241300"/>
          </a:xfrm>
          <a:prstGeom prst="straightConnector1">
            <a:avLst/>
          </a:prstGeom>
          <a:noFill/>
          <a:ln w="57150">
            <a:solidFill>
              <a:schemeClr val="tx1"/>
            </a:solidFill>
            <a:round/>
            <a:headEnd/>
            <a:tailEnd type="triangle" w="med" len="med"/>
          </a:ln>
        </p:spPr>
      </p:cxnSp>
      <p:cxnSp>
        <p:nvCxnSpPr>
          <p:cNvPr id="66570" name="AutoShape 9"/>
          <p:cNvCxnSpPr>
            <a:cxnSpLocks noChangeShapeType="1"/>
          </p:cNvCxnSpPr>
          <p:nvPr/>
        </p:nvCxnSpPr>
        <p:spPr bwMode="auto">
          <a:xfrm>
            <a:off x="1900238" y="4902200"/>
            <a:ext cx="1243012" cy="192088"/>
          </a:xfrm>
          <a:prstGeom prst="straightConnector1">
            <a:avLst/>
          </a:prstGeom>
          <a:noFill/>
          <a:ln w="57150">
            <a:solidFill>
              <a:schemeClr val="tx1"/>
            </a:solidFill>
            <a:round/>
            <a:headEnd/>
            <a:tailEnd type="triangle" w="med" len="med"/>
          </a:ln>
        </p:spPr>
      </p:cxnSp>
      <p:cxnSp>
        <p:nvCxnSpPr>
          <p:cNvPr id="66571" name="AutoShape 11"/>
          <p:cNvCxnSpPr>
            <a:cxnSpLocks noChangeShapeType="1"/>
          </p:cNvCxnSpPr>
          <p:nvPr/>
        </p:nvCxnSpPr>
        <p:spPr bwMode="auto">
          <a:xfrm flipV="1">
            <a:off x="2197100" y="5807075"/>
            <a:ext cx="1328738" cy="238125"/>
          </a:xfrm>
          <a:prstGeom prst="straightConnector1">
            <a:avLst/>
          </a:prstGeom>
          <a:noFill/>
          <a:ln w="57150">
            <a:solidFill>
              <a:srgbClr val="00B0F0"/>
            </a:solidFill>
            <a:round/>
            <a:headEnd/>
            <a:tailEnd type="triangle" w="med" len="med"/>
          </a:ln>
        </p:spPr>
      </p:cxnSp>
      <p:cxnSp>
        <p:nvCxnSpPr>
          <p:cNvPr id="66572" name="AutoShape 12"/>
          <p:cNvCxnSpPr>
            <a:cxnSpLocks noChangeShapeType="1"/>
          </p:cNvCxnSpPr>
          <p:nvPr/>
        </p:nvCxnSpPr>
        <p:spPr bwMode="auto">
          <a:xfrm>
            <a:off x="1719263" y="4999038"/>
            <a:ext cx="1162050" cy="152400"/>
          </a:xfrm>
          <a:prstGeom prst="straightConnector1">
            <a:avLst/>
          </a:prstGeom>
          <a:noFill/>
          <a:ln w="57150">
            <a:solidFill>
              <a:srgbClr val="00B0F0"/>
            </a:solidFill>
            <a:round/>
            <a:headEnd/>
            <a:tailEnd type="triangle" w="med" len="med"/>
          </a:ln>
        </p:spPr>
      </p:cxnSp>
      <p:grpSp>
        <p:nvGrpSpPr>
          <p:cNvPr id="2" name="Group 87"/>
          <p:cNvGrpSpPr>
            <a:grpSpLocks/>
          </p:cNvGrpSpPr>
          <p:nvPr/>
        </p:nvGrpSpPr>
        <p:grpSpPr bwMode="auto">
          <a:xfrm>
            <a:off x="4795838" y="4800600"/>
            <a:ext cx="1990725" cy="534988"/>
            <a:chOff x="4419600" y="2048072"/>
            <a:chExt cx="1676400" cy="847528"/>
          </a:xfrm>
        </p:grpSpPr>
        <p:cxnSp>
          <p:nvCxnSpPr>
            <p:cNvPr id="66603" name="AutoShape 10"/>
            <p:cNvCxnSpPr>
              <a:cxnSpLocks noChangeShapeType="1"/>
            </p:cNvCxnSpPr>
            <p:nvPr/>
          </p:nvCxnSpPr>
          <p:spPr bwMode="auto">
            <a:xfrm rot="10800000" flipV="1">
              <a:off x="4419600" y="2048072"/>
              <a:ext cx="1524000" cy="638646"/>
            </a:xfrm>
            <a:prstGeom prst="straightConnector1">
              <a:avLst/>
            </a:prstGeom>
            <a:noFill/>
            <a:ln w="57150">
              <a:solidFill>
                <a:schemeClr val="tx1"/>
              </a:solidFill>
              <a:round/>
              <a:headEnd/>
              <a:tailEnd type="triangle" w="med" len="med"/>
            </a:ln>
          </p:spPr>
        </p:cxnSp>
        <p:cxnSp>
          <p:nvCxnSpPr>
            <p:cNvPr id="66604" name="AutoShape 13"/>
            <p:cNvCxnSpPr>
              <a:cxnSpLocks noChangeShapeType="1"/>
            </p:cNvCxnSpPr>
            <p:nvPr/>
          </p:nvCxnSpPr>
          <p:spPr bwMode="auto">
            <a:xfrm rot="10800000" flipV="1">
              <a:off x="4572000" y="2276672"/>
              <a:ext cx="1524000" cy="618928"/>
            </a:xfrm>
            <a:prstGeom prst="straightConnector1">
              <a:avLst/>
            </a:prstGeom>
            <a:noFill/>
            <a:ln w="57150">
              <a:solidFill>
                <a:srgbClr val="00B0F0"/>
              </a:solidFill>
              <a:round/>
              <a:headEnd/>
              <a:tailEnd type="triangle" w="med" len="med"/>
            </a:ln>
          </p:spPr>
        </p:cxnSp>
      </p:grpSp>
      <p:sp>
        <p:nvSpPr>
          <p:cNvPr id="66574" name="Rectangle 74"/>
          <p:cNvSpPr>
            <a:spLocks noChangeArrowheads="1"/>
          </p:cNvSpPr>
          <p:nvPr/>
        </p:nvSpPr>
        <p:spPr bwMode="auto">
          <a:xfrm>
            <a:off x="7345363" y="4572000"/>
            <a:ext cx="1112837" cy="495300"/>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66575" name="Rectangle 25"/>
          <p:cNvSpPr>
            <a:spLocks noChangeArrowheads="1"/>
          </p:cNvSpPr>
          <p:nvPr/>
        </p:nvSpPr>
        <p:spPr bwMode="auto">
          <a:xfrm>
            <a:off x="7351713" y="4883150"/>
            <a:ext cx="1335087" cy="336550"/>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66576" name="Group 83"/>
          <p:cNvGrpSpPr>
            <a:grpSpLocks/>
          </p:cNvGrpSpPr>
          <p:nvPr/>
        </p:nvGrpSpPr>
        <p:grpSpPr bwMode="auto">
          <a:xfrm rot="1626829">
            <a:off x="4859338" y="5494338"/>
            <a:ext cx="2201862" cy="481012"/>
            <a:chOff x="4572000" y="3200401"/>
            <a:chExt cx="1447800" cy="761999"/>
          </a:xfrm>
        </p:grpSpPr>
        <p:cxnSp>
          <p:nvCxnSpPr>
            <p:cNvPr id="66601" name="AutoShape 10"/>
            <p:cNvCxnSpPr>
              <a:cxnSpLocks noChangeShapeType="1"/>
            </p:cNvCxnSpPr>
            <p:nvPr/>
          </p:nvCxnSpPr>
          <p:spPr bwMode="auto">
            <a:xfrm rot="10800000" flipV="1">
              <a:off x="4572000" y="3200401"/>
              <a:ext cx="1371600" cy="553117"/>
            </a:xfrm>
            <a:prstGeom prst="straightConnector1">
              <a:avLst/>
            </a:prstGeom>
            <a:noFill/>
            <a:ln w="57150">
              <a:solidFill>
                <a:schemeClr val="tx1"/>
              </a:solidFill>
              <a:round/>
              <a:headEnd/>
              <a:tailEnd type="triangle" w="med" len="med"/>
            </a:ln>
          </p:spPr>
        </p:cxnSp>
        <p:cxnSp>
          <p:nvCxnSpPr>
            <p:cNvPr id="66602" name="AutoShape 13"/>
            <p:cNvCxnSpPr>
              <a:cxnSpLocks noChangeShapeType="1"/>
            </p:cNvCxnSpPr>
            <p:nvPr/>
          </p:nvCxnSpPr>
          <p:spPr bwMode="auto">
            <a:xfrm rot="10800000" flipV="1">
              <a:off x="4724400" y="3429000"/>
              <a:ext cx="1295400" cy="533400"/>
            </a:xfrm>
            <a:prstGeom prst="straightConnector1">
              <a:avLst/>
            </a:prstGeom>
            <a:noFill/>
            <a:ln w="57150">
              <a:solidFill>
                <a:srgbClr val="00B0F0"/>
              </a:solidFill>
              <a:round/>
              <a:headEnd/>
              <a:tailEnd type="triangle" w="med" len="med"/>
            </a:ln>
          </p:spPr>
        </p:cxnSp>
      </p:grpSp>
      <p:grpSp>
        <p:nvGrpSpPr>
          <p:cNvPr id="66577" name="Group 86"/>
          <p:cNvGrpSpPr>
            <a:grpSpLocks/>
          </p:cNvGrpSpPr>
          <p:nvPr/>
        </p:nvGrpSpPr>
        <p:grpSpPr bwMode="auto">
          <a:xfrm rot="-1941880">
            <a:off x="4383088" y="4759325"/>
            <a:ext cx="790575" cy="309563"/>
            <a:chOff x="3733800" y="1752600"/>
            <a:chExt cx="1447800" cy="761999"/>
          </a:xfrm>
        </p:grpSpPr>
        <p:cxnSp>
          <p:nvCxnSpPr>
            <p:cNvPr id="66599" name="AutoShape 10"/>
            <p:cNvCxnSpPr>
              <a:cxnSpLocks noChangeShapeType="1"/>
            </p:cNvCxnSpPr>
            <p:nvPr/>
          </p:nvCxnSpPr>
          <p:spPr bwMode="auto">
            <a:xfrm rot="10800000" flipV="1">
              <a:off x="3733800" y="1752600"/>
              <a:ext cx="1371600" cy="553117"/>
            </a:xfrm>
            <a:prstGeom prst="straightConnector1">
              <a:avLst/>
            </a:prstGeom>
            <a:noFill/>
            <a:ln w="57150">
              <a:solidFill>
                <a:schemeClr val="tx1"/>
              </a:solidFill>
              <a:round/>
              <a:headEnd/>
              <a:tailEnd type="triangle" w="med" len="med"/>
            </a:ln>
          </p:spPr>
        </p:cxnSp>
        <p:cxnSp>
          <p:nvCxnSpPr>
            <p:cNvPr id="66600" name="AutoShape 13"/>
            <p:cNvCxnSpPr>
              <a:cxnSpLocks noChangeShapeType="1"/>
            </p:cNvCxnSpPr>
            <p:nvPr/>
          </p:nvCxnSpPr>
          <p:spPr bwMode="auto">
            <a:xfrm rot="10800000" flipV="1">
              <a:off x="3886200" y="1981199"/>
              <a:ext cx="1295400" cy="533400"/>
            </a:xfrm>
            <a:prstGeom prst="straightConnector1">
              <a:avLst/>
            </a:prstGeom>
            <a:noFill/>
            <a:ln w="57150">
              <a:solidFill>
                <a:srgbClr val="00B0F0"/>
              </a:solidFill>
              <a:round/>
              <a:headEnd/>
              <a:tailEnd type="triangle" w="med" len="med"/>
            </a:ln>
          </p:spPr>
        </p:cxnSp>
      </p:grpSp>
      <p:grpSp>
        <p:nvGrpSpPr>
          <p:cNvPr id="66578" name="Group 87"/>
          <p:cNvGrpSpPr>
            <a:grpSpLocks/>
          </p:cNvGrpSpPr>
          <p:nvPr/>
        </p:nvGrpSpPr>
        <p:grpSpPr bwMode="auto">
          <a:xfrm>
            <a:off x="6888163" y="5395913"/>
            <a:ext cx="960437" cy="1004887"/>
            <a:chOff x="5744358" y="694155"/>
            <a:chExt cx="808842" cy="1591845"/>
          </a:xfrm>
        </p:grpSpPr>
        <p:sp>
          <p:nvSpPr>
            <p:cNvPr id="84" name="Rectangle 83"/>
            <p:cNvSpPr/>
            <p:nvPr/>
          </p:nvSpPr>
          <p:spPr>
            <a:xfrm>
              <a:off x="5783129" y="1066340"/>
              <a:ext cx="770071" cy="121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9"/>
            <p:cNvGrpSpPr/>
            <p:nvPr/>
          </p:nvGrpSpPr>
          <p:grpSpPr>
            <a:xfrm>
              <a:off x="5744366" y="694155"/>
              <a:ext cx="658706" cy="1245765"/>
              <a:chOff x="4411053" y="3457217"/>
              <a:chExt cx="535816" cy="1285096"/>
            </a:xfrm>
            <a:solidFill>
              <a:schemeClr val="bg1"/>
            </a:solidFill>
          </p:grpSpPr>
          <p:sp>
            <p:nvSpPr>
              <p:cNvPr id="86" name="AutoShape 19"/>
              <p:cNvSpPr>
                <a:spLocks noChangeArrowheads="1"/>
              </p:cNvSpPr>
              <p:nvPr/>
            </p:nvSpPr>
            <p:spPr bwMode="auto">
              <a:xfrm rot="4168849">
                <a:off x="4320750" y="3659876"/>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7" name="AutoShape 20"/>
              <p:cNvSpPr>
                <a:spLocks noChangeArrowheads="1"/>
              </p:cNvSpPr>
              <p:nvPr/>
            </p:nvSpPr>
            <p:spPr bwMode="auto">
              <a:xfrm rot="18810896">
                <a:off x="4337653" y="3930638"/>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8" name="AutoShape 21"/>
              <p:cNvSpPr>
                <a:spLocks noChangeArrowheads="1"/>
              </p:cNvSpPr>
              <p:nvPr/>
            </p:nvSpPr>
            <p:spPr bwMode="auto">
              <a:xfrm rot="9468224">
                <a:off x="4687331" y="3457217"/>
                <a:ext cx="259538" cy="63800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9" name="Rectangle 34"/>
              <p:cNvSpPr>
                <a:spLocks noChangeArrowheads="1"/>
              </p:cNvSpPr>
              <p:nvPr/>
            </p:nvSpPr>
            <p:spPr bwMode="auto">
              <a:xfrm>
                <a:off x="4625715" y="3986387"/>
                <a:ext cx="123968" cy="755926"/>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pic>
        <p:nvPicPr>
          <p:cNvPr id="66579" name="Picture 89"/>
          <p:cNvPicPr>
            <a:picLocks noChangeAspect="1" noChangeArrowheads="1"/>
          </p:cNvPicPr>
          <p:nvPr/>
        </p:nvPicPr>
        <p:blipFill>
          <a:blip r:embed="rId3" cstate="print"/>
          <a:srcRect/>
          <a:stretch>
            <a:fillRect/>
          </a:stretch>
        </p:blipFill>
        <p:spPr bwMode="auto">
          <a:xfrm>
            <a:off x="762000" y="5486400"/>
            <a:ext cx="1358900" cy="650875"/>
          </a:xfrm>
          <a:prstGeom prst="rect">
            <a:avLst/>
          </a:prstGeom>
          <a:noFill/>
          <a:ln w="9525">
            <a:noFill/>
            <a:miter lim="800000"/>
            <a:headEnd/>
            <a:tailEnd/>
          </a:ln>
        </p:spPr>
      </p:pic>
      <p:grpSp>
        <p:nvGrpSpPr>
          <p:cNvPr id="7" name="Group 90"/>
          <p:cNvGrpSpPr/>
          <p:nvPr/>
        </p:nvGrpSpPr>
        <p:grpSpPr>
          <a:xfrm>
            <a:off x="685800" y="4572000"/>
            <a:ext cx="1371600" cy="685800"/>
            <a:chOff x="1295400" y="3505200"/>
            <a:chExt cx="783771" cy="428625"/>
          </a:xfrm>
          <a:solidFill>
            <a:schemeClr val="bg1"/>
          </a:solidFill>
        </p:grpSpPr>
        <p:sp>
          <p:nvSpPr>
            <p:cNvPr id="92" name="Rectangle 25"/>
            <p:cNvSpPr>
              <a:spLocks noChangeArrowheads="1"/>
            </p:cNvSpPr>
            <p:nvPr/>
          </p:nvSpPr>
          <p:spPr bwMode="auto">
            <a:xfrm>
              <a:off x="1295400" y="3733800"/>
              <a:ext cx="783771" cy="200025"/>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93" name="Rectangle 25"/>
            <p:cNvSpPr>
              <a:spLocks noChangeArrowheads="1"/>
            </p:cNvSpPr>
            <p:nvPr/>
          </p:nvSpPr>
          <p:spPr bwMode="auto">
            <a:xfrm>
              <a:off x="1295400" y="3505200"/>
              <a:ext cx="696686"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8" name="Group 62"/>
          <p:cNvGrpSpPr/>
          <p:nvPr/>
        </p:nvGrpSpPr>
        <p:grpSpPr>
          <a:xfrm>
            <a:off x="1295400" y="6172201"/>
            <a:ext cx="2362200" cy="533400"/>
            <a:chOff x="1402172" y="5289501"/>
            <a:chExt cx="935646" cy="871422"/>
          </a:xfrm>
          <a:solidFill>
            <a:schemeClr val="bg1"/>
          </a:solidFill>
        </p:grpSpPr>
        <p:sp>
          <p:nvSpPr>
            <p:cNvPr id="95" name="Rectangle 94"/>
            <p:cNvSpPr>
              <a:spLocks noChangeArrowheads="1"/>
            </p:cNvSpPr>
            <p:nvPr/>
          </p:nvSpPr>
          <p:spPr bwMode="auto">
            <a:xfrm>
              <a:off x="1423417" y="5289501"/>
              <a:ext cx="914401" cy="622444"/>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96" name="Rectangle 25"/>
            <p:cNvSpPr>
              <a:spLocks noChangeArrowheads="1"/>
            </p:cNvSpPr>
            <p:nvPr/>
          </p:nvSpPr>
          <p:spPr bwMode="auto">
            <a:xfrm>
              <a:off x="1402172" y="5856123"/>
              <a:ext cx="914401" cy="3048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sp>
        <p:nvSpPr>
          <p:cNvPr id="66582" name="Rectangle 96"/>
          <p:cNvSpPr>
            <a:spLocks noChangeArrowheads="1"/>
          </p:cNvSpPr>
          <p:nvPr/>
        </p:nvSpPr>
        <p:spPr bwMode="auto">
          <a:xfrm>
            <a:off x="7802563" y="5632450"/>
            <a:ext cx="1112837" cy="495300"/>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66583" name="Rectangle 25"/>
          <p:cNvSpPr>
            <a:spLocks noChangeArrowheads="1"/>
          </p:cNvSpPr>
          <p:nvPr/>
        </p:nvSpPr>
        <p:spPr bwMode="auto">
          <a:xfrm>
            <a:off x="7808913" y="5943600"/>
            <a:ext cx="1335087" cy="334963"/>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sp>
        <p:nvSpPr>
          <p:cNvPr id="99" name="Isosceles Triangle 98"/>
          <p:cNvSpPr/>
          <p:nvPr/>
        </p:nvSpPr>
        <p:spPr>
          <a:xfrm rot="8648460">
            <a:off x="2611438" y="2689225"/>
            <a:ext cx="622300" cy="3294063"/>
          </a:xfrm>
          <a:prstGeom prst="triangle">
            <a:avLst>
              <a:gd name="adj" fmla="val 0"/>
            </a:avLst>
          </a:pr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2700000" scaled="1"/>
            <a:tileRect/>
          </a:gra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6585" name="Picture 2" descr="C:\Program Files\Microsoft Office\MEDIA\CAGCAT10\j0185604.wmf"/>
          <p:cNvPicPr>
            <a:picLocks noChangeAspect="1" noChangeArrowheads="1"/>
          </p:cNvPicPr>
          <p:nvPr/>
        </p:nvPicPr>
        <p:blipFill>
          <a:blip r:embed="rId4" cstate="print"/>
          <a:srcRect/>
          <a:stretch>
            <a:fillRect/>
          </a:stretch>
        </p:blipFill>
        <p:spPr bwMode="auto">
          <a:xfrm>
            <a:off x="1371600" y="2286000"/>
            <a:ext cx="1066800" cy="1068388"/>
          </a:xfrm>
          <a:prstGeom prst="rect">
            <a:avLst/>
          </a:prstGeom>
          <a:noFill/>
          <a:ln w="9525">
            <a:noFill/>
            <a:miter lim="800000"/>
            <a:headEnd/>
            <a:tailEnd/>
          </a:ln>
        </p:spPr>
      </p:pic>
      <p:grpSp>
        <p:nvGrpSpPr>
          <p:cNvPr id="66586" name="Group 87"/>
          <p:cNvGrpSpPr>
            <a:grpSpLocks/>
          </p:cNvGrpSpPr>
          <p:nvPr/>
        </p:nvGrpSpPr>
        <p:grpSpPr bwMode="auto">
          <a:xfrm>
            <a:off x="6424613" y="3886200"/>
            <a:ext cx="1447800" cy="952500"/>
            <a:chOff x="5334000" y="1066800"/>
            <a:chExt cx="1219200" cy="1508159"/>
          </a:xfrm>
        </p:grpSpPr>
        <p:sp>
          <p:nvSpPr>
            <p:cNvPr id="102" name="Rectangle 101"/>
            <p:cNvSpPr/>
            <p:nvPr/>
          </p:nvSpPr>
          <p:spPr>
            <a:xfrm>
              <a:off x="5334000" y="1066800"/>
              <a:ext cx="1219200" cy="1219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 name="Group 89"/>
            <p:cNvGrpSpPr/>
            <p:nvPr/>
          </p:nvGrpSpPr>
          <p:grpSpPr>
            <a:xfrm>
              <a:off x="5591968" y="1387085"/>
              <a:ext cx="625924" cy="1187865"/>
              <a:chOff x="4287105" y="4172033"/>
              <a:chExt cx="509152" cy="1225371"/>
            </a:xfrm>
            <a:solidFill>
              <a:schemeClr val="bg1"/>
            </a:solidFill>
          </p:grpSpPr>
          <p:sp>
            <p:nvSpPr>
              <p:cNvPr id="104" name="AutoShape 19"/>
              <p:cNvSpPr>
                <a:spLocks noChangeArrowheads="1"/>
              </p:cNvSpPr>
              <p:nvPr/>
            </p:nvSpPr>
            <p:spPr bwMode="auto">
              <a:xfrm rot="4168849">
                <a:off x="4196803" y="4328476"/>
                <a:ext cx="558750" cy="2898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5" name="AutoShape 20"/>
              <p:cNvSpPr>
                <a:spLocks noChangeArrowheads="1"/>
              </p:cNvSpPr>
              <p:nvPr/>
            </p:nvSpPr>
            <p:spPr bwMode="auto">
              <a:xfrm rot="18810896">
                <a:off x="4213705" y="4627457"/>
                <a:ext cx="490040" cy="34324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6" name="AutoShape 21"/>
              <p:cNvSpPr>
                <a:spLocks noChangeArrowheads="1"/>
              </p:cNvSpPr>
              <p:nvPr/>
            </p:nvSpPr>
            <p:spPr bwMode="auto">
              <a:xfrm rot="9468224">
                <a:off x="4567185" y="4172033"/>
                <a:ext cx="229072" cy="60427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7" name="Rectangle 106"/>
              <p:cNvSpPr>
                <a:spLocks noChangeArrowheads="1"/>
              </p:cNvSpPr>
              <p:nvPr/>
            </p:nvSpPr>
            <p:spPr bwMode="auto">
              <a:xfrm>
                <a:off x="4511153" y="4641478"/>
                <a:ext cx="123968" cy="755926"/>
              </a:xfrm>
              <a:prstGeom prst="rect">
                <a:avLst/>
              </a:pr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nvGrpSpPr>
          <p:cNvPr id="11" name="Group 89"/>
          <p:cNvGrpSpPr/>
          <p:nvPr/>
        </p:nvGrpSpPr>
        <p:grpSpPr>
          <a:xfrm>
            <a:off x="4495800" y="3657600"/>
            <a:ext cx="804261" cy="736583"/>
            <a:chOff x="4287088" y="4359965"/>
            <a:chExt cx="550963" cy="1203362"/>
          </a:xfrm>
          <a:solidFill>
            <a:schemeClr val="bg1"/>
          </a:solidFill>
        </p:grpSpPr>
        <p:sp>
          <p:nvSpPr>
            <p:cNvPr id="109" name="AutoShape 19"/>
            <p:cNvSpPr>
              <a:spLocks noChangeArrowheads="1"/>
            </p:cNvSpPr>
            <p:nvPr/>
          </p:nvSpPr>
          <p:spPr bwMode="auto">
            <a:xfrm rot="4168849">
              <a:off x="4196789" y="4494402"/>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10" name="AutoShape 20"/>
            <p:cNvSpPr>
              <a:spLocks noChangeArrowheads="1"/>
            </p:cNvSpPr>
            <p:nvPr/>
          </p:nvSpPr>
          <p:spPr bwMode="auto">
            <a:xfrm rot="18810896">
              <a:off x="4213688" y="4765163"/>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11" name="AutoShape 21"/>
            <p:cNvSpPr>
              <a:spLocks noChangeArrowheads="1"/>
            </p:cNvSpPr>
            <p:nvPr/>
          </p:nvSpPr>
          <p:spPr bwMode="auto">
            <a:xfrm rot="9468224">
              <a:off x="4570915" y="4383486"/>
              <a:ext cx="267136" cy="539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12" name="Rectangle 111"/>
            <p:cNvSpPr>
              <a:spLocks noChangeArrowheads="1"/>
            </p:cNvSpPr>
            <p:nvPr/>
          </p:nvSpPr>
          <p:spPr bwMode="auto">
            <a:xfrm>
              <a:off x="4511137" y="4807402"/>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66588" name="Group 95"/>
          <p:cNvGrpSpPr>
            <a:grpSpLocks/>
          </p:cNvGrpSpPr>
          <p:nvPr/>
        </p:nvGrpSpPr>
        <p:grpSpPr bwMode="auto">
          <a:xfrm>
            <a:off x="5267325" y="3962400"/>
            <a:ext cx="1285875" cy="646113"/>
            <a:chOff x="4818731" y="1362271"/>
            <a:chExt cx="1069037" cy="609600"/>
          </a:xfrm>
        </p:grpSpPr>
        <p:sp>
          <p:nvSpPr>
            <p:cNvPr id="66593" name="Rectangle 113"/>
            <p:cNvSpPr>
              <a:spLocks noChangeArrowheads="1"/>
            </p:cNvSpPr>
            <p:nvPr/>
          </p:nvSpPr>
          <p:spPr bwMode="auto">
            <a:xfrm>
              <a:off x="4818731" y="1362271"/>
              <a:ext cx="889001" cy="369339"/>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66594" name="Rectangle 25"/>
            <p:cNvSpPr>
              <a:spLocks noChangeArrowheads="1"/>
            </p:cNvSpPr>
            <p:nvPr/>
          </p:nvSpPr>
          <p:spPr bwMode="auto">
            <a:xfrm>
              <a:off x="4820968" y="1676400"/>
              <a:ext cx="1066800" cy="295471"/>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grpSp>
        <p:nvGrpSpPr>
          <p:cNvPr id="13" name="Group 48"/>
          <p:cNvGrpSpPr>
            <a:grpSpLocks/>
          </p:cNvGrpSpPr>
          <p:nvPr/>
        </p:nvGrpSpPr>
        <p:grpSpPr bwMode="auto">
          <a:xfrm rot="5601880">
            <a:off x="7827169" y="3718719"/>
            <a:ext cx="492125" cy="877887"/>
            <a:chOff x="5625920" y="4575487"/>
            <a:chExt cx="493047" cy="1035563"/>
          </a:xfrm>
        </p:grpSpPr>
        <p:cxnSp>
          <p:nvCxnSpPr>
            <p:cNvPr id="66591" name="AutoShape 10"/>
            <p:cNvCxnSpPr>
              <a:cxnSpLocks noChangeShapeType="1"/>
            </p:cNvCxnSpPr>
            <p:nvPr/>
          </p:nvCxnSpPr>
          <p:spPr bwMode="auto">
            <a:xfrm rot="13986293" flipV="1">
              <a:off x="5460680" y="4819296"/>
              <a:ext cx="902096" cy="414478"/>
            </a:xfrm>
            <a:prstGeom prst="straightConnector1">
              <a:avLst/>
            </a:prstGeom>
            <a:noFill/>
            <a:ln w="57150">
              <a:solidFill>
                <a:schemeClr val="tx1"/>
              </a:solidFill>
              <a:prstDash val="dashDot"/>
              <a:round/>
              <a:headEnd/>
              <a:tailEnd type="triangle" w="med" len="med"/>
            </a:ln>
          </p:spPr>
        </p:cxnSp>
        <p:cxnSp>
          <p:nvCxnSpPr>
            <p:cNvPr id="66592" name="AutoShape 13"/>
            <p:cNvCxnSpPr>
              <a:cxnSpLocks noChangeShapeType="1"/>
            </p:cNvCxnSpPr>
            <p:nvPr/>
          </p:nvCxnSpPr>
          <p:spPr bwMode="auto">
            <a:xfrm rot="13986293" flipV="1">
              <a:off x="5399782" y="4985209"/>
              <a:ext cx="851979" cy="399703"/>
            </a:xfrm>
            <a:prstGeom prst="straightConnector1">
              <a:avLst/>
            </a:prstGeom>
            <a:noFill/>
            <a:ln w="57150">
              <a:solidFill>
                <a:srgbClr val="00B0F0"/>
              </a:solidFill>
              <a:prstDash val="dashDot"/>
              <a:round/>
              <a:headEnd/>
              <a:tailEnd type="triangle" w="med" len="med"/>
            </a:ln>
          </p:spPr>
        </p:cxnSp>
      </p:grpSp>
      <p:pic>
        <p:nvPicPr>
          <p:cNvPr id="66590" name="Picture 2"/>
          <p:cNvPicPr>
            <a:picLocks noChangeAspect="1" noChangeArrowheads="1"/>
          </p:cNvPicPr>
          <p:nvPr/>
        </p:nvPicPr>
        <p:blipFill>
          <a:blip r:embed="rId3" cstate="print"/>
          <a:srcRect/>
          <a:stretch>
            <a:fillRect/>
          </a:stretch>
        </p:blipFill>
        <p:spPr bwMode="auto">
          <a:xfrm>
            <a:off x="685800" y="3962400"/>
            <a:ext cx="1219200" cy="576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txBox="1">
            <a:spLocks/>
          </p:cNvSpPr>
          <p:nvPr/>
        </p:nvSpPr>
        <p:spPr>
          <a:xfrm>
            <a:off x="0" y="-228600"/>
            <a:ext cx="7467600" cy="1219200"/>
          </a:xfrm>
          <a:prstGeom prst="rect">
            <a:avLst/>
          </a:prstGeom>
        </p:spPr>
        <p:txBody>
          <a:bodyPr anchor="ctr">
            <a:normAutofit/>
          </a:bodyPr>
          <a:lstStyle/>
          <a:p>
            <a:pPr fontAlgn="auto">
              <a:spcAft>
                <a:spcPts val="0"/>
              </a:spcAft>
              <a:defRPr/>
            </a:pPr>
            <a:r>
              <a:rPr lang="en-US" sz="4000" dirty="0">
                <a:solidFill>
                  <a:srgbClr val="FFC000"/>
                </a:solidFill>
                <a:latin typeface="+mj-lt"/>
                <a:ea typeface="+mj-ea"/>
                <a:cs typeface="+mj-cs"/>
              </a:rPr>
              <a:t>“Double counting” concerns </a:t>
            </a:r>
          </a:p>
        </p:txBody>
      </p:sp>
      <p:sp>
        <p:nvSpPr>
          <p:cNvPr id="62" name="Rectangle 61"/>
          <p:cNvSpPr/>
          <p:nvPr/>
        </p:nvSpPr>
        <p:spPr>
          <a:xfrm>
            <a:off x="838200" y="609600"/>
            <a:ext cx="4572000" cy="584200"/>
          </a:xfrm>
          <a:prstGeom prst="rect">
            <a:avLst/>
          </a:prstGeom>
        </p:spPr>
        <p:txBody>
          <a:bodyPr>
            <a:spAutoFit/>
          </a:bodyPr>
          <a:lstStyle/>
          <a:p>
            <a:pPr fontAlgn="auto">
              <a:spcAft>
                <a:spcPts val="0"/>
              </a:spcAft>
              <a:defRPr/>
            </a:pPr>
            <a:r>
              <a:rPr lang="en-US" sz="3200" dirty="0">
                <a:solidFill>
                  <a:schemeClr val="accent6">
                    <a:lumMod val="20000"/>
                    <a:lumOff val="80000"/>
                  </a:schemeClr>
                </a:solidFill>
                <a:latin typeface="+mn-lt"/>
                <a:cs typeface="+mn-cs"/>
              </a:rPr>
              <a:t>- Emissions rate</a:t>
            </a:r>
          </a:p>
        </p:txBody>
      </p:sp>
      <p:sp>
        <p:nvSpPr>
          <p:cNvPr id="67588" name="Rectangle 65"/>
          <p:cNvSpPr>
            <a:spLocks noChangeArrowheads="1"/>
          </p:cNvSpPr>
          <p:nvPr/>
        </p:nvSpPr>
        <p:spPr bwMode="auto">
          <a:xfrm>
            <a:off x="3581400" y="990600"/>
            <a:ext cx="5562600" cy="3108325"/>
          </a:xfrm>
          <a:prstGeom prst="rect">
            <a:avLst/>
          </a:prstGeom>
          <a:noFill/>
          <a:ln w="9525">
            <a:noFill/>
            <a:miter lim="800000"/>
            <a:headEnd/>
            <a:tailEnd/>
          </a:ln>
        </p:spPr>
        <p:txBody>
          <a:bodyPr>
            <a:spAutoFit/>
          </a:bodyPr>
          <a:lstStyle/>
          <a:p>
            <a:pPr marL="514350" indent="-514350"/>
            <a:r>
              <a:rPr lang="en-US" sz="2800">
                <a:solidFill>
                  <a:srgbClr val="FFC000"/>
                </a:solidFill>
                <a:latin typeface="Calibri" pitchFamily="34" charset="0"/>
              </a:rPr>
              <a:t>1. Keep in grid average</a:t>
            </a:r>
          </a:p>
          <a:p>
            <a:pPr marL="514350" indent="-514350"/>
            <a:endParaRPr lang="en-US" sz="2800">
              <a:solidFill>
                <a:srgbClr val="FFC000"/>
              </a:solidFill>
              <a:latin typeface="Calibri" pitchFamily="34" charset="0"/>
            </a:endParaRPr>
          </a:p>
          <a:p>
            <a:pPr marL="514350" indent="-514350"/>
            <a:r>
              <a:rPr lang="en-US" sz="2800">
                <a:solidFill>
                  <a:srgbClr val="FFC000"/>
                </a:solidFill>
                <a:latin typeface="Calibri" pitchFamily="34" charset="0"/>
              </a:rPr>
              <a:t>2. Sell off as RE certificate &amp; factored out of grid average</a:t>
            </a:r>
          </a:p>
          <a:p>
            <a:pPr marL="514350" indent="-514350"/>
            <a:endParaRPr lang="en-US" sz="2800">
              <a:solidFill>
                <a:srgbClr val="FFC000"/>
              </a:solidFill>
              <a:latin typeface="Calibri" pitchFamily="34" charset="0"/>
            </a:endParaRPr>
          </a:p>
          <a:p>
            <a:pPr marL="514350" indent="-514350"/>
            <a:r>
              <a:rPr lang="en-US" sz="2800">
                <a:solidFill>
                  <a:srgbClr val="FFC000"/>
                </a:solidFill>
                <a:latin typeface="Calibri" pitchFamily="34" charset="0"/>
              </a:rPr>
              <a:t>3. Simply factor out of grid average</a:t>
            </a:r>
          </a:p>
          <a:p>
            <a:pPr marL="514350" indent="-514350">
              <a:buFontTx/>
              <a:buAutoNum type="arabicPeriod"/>
            </a:pPr>
            <a:endParaRPr lang="en-US" sz="2800">
              <a:solidFill>
                <a:srgbClr val="FFC000"/>
              </a:solidFill>
              <a:latin typeface="Calibri" pitchFamily="34" charset="0"/>
            </a:endParaRPr>
          </a:p>
        </p:txBody>
      </p:sp>
      <p:grpSp>
        <p:nvGrpSpPr>
          <p:cNvPr id="67589" name="Group 87"/>
          <p:cNvGrpSpPr>
            <a:grpSpLocks/>
          </p:cNvGrpSpPr>
          <p:nvPr/>
        </p:nvGrpSpPr>
        <p:grpSpPr bwMode="auto">
          <a:xfrm>
            <a:off x="6424613" y="3886200"/>
            <a:ext cx="1447800" cy="952500"/>
            <a:chOff x="5334000" y="1066800"/>
            <a:chExt cx="1219200" cy="1508159"/>
          </a:xfrm>
        </p:grpSpPr>
        <p:sp>
          <p:nvSpPr>
            <p:cNvPr id="118" name="Rectangle 117"/>
            <p:cNvSpPr/>
            <p:nvPr/>
          </p:nvSpPr>
          <p:spPr>
            <a:xfrm>
              <a:off x="5334000" y="1066800"/>
              <a:ext cx="1219200" cy="1219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68" y="1387085"/>
              <a:ext cx="625924" cy="1187865"/>
              <a:chOff x="4287105" y="4172033"/>
              <a:chExt cx="509152" cy="1225371"/>
            </a:xfrm>
            <a:solidFill>
              <a:schemeClr val="bg1"/>
            </a:solidFill>
          </p:grpSpPr>
          <p:sp>
            <p:nvSpPr>
              <p:cNvPr id="120" name="AutoShape 19"/>
              <p:cNvSpPr>
                <a:spLocks noChangeArrowheads="1"/>
              </p:cNvSpPr>
              <p:nvPr/>
            </p:nvSpPr>
            <p:spPr bwMode="auto">
              <a:xfrm rot="4168849">
                <a:off x="4196803" y="4328476"/>
                <a:ext cx="558750" cy="2898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21" name="AutoShape 20"/>
              <p:cNvSpPr>
                <a:spLocks noChangeArrowheads="1"/>
              </p:cNvSpPr>
              <p:nvPr/>
            </p:nvSpPr>
            <p:spPr bwMode="auto">
              <a:xfrm rot="18810896">
                <a:off x="4213705" y="4627457"/>
                <a:ext cx="490040" cy="34324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22" name="AutoShape 21"/>
              <p:cNvSpPr>
                <a:spLocks noChangeArrowheads="1"/>
              </p:cNvSpPr>
              <p:nvPr/>
            </p:nvSpPr>
            <p:spPr bwMode="auto">
              <a:xfrm rot="9468224">
                <a:off x="4567185" y="4172033"/>
                <a:ext cx="229072" cy="60427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23" name="Rectangle 122"/>
              <p:cNvSpPr>
                <a:spLocks noChangeArrowheads="1"/>
              </p:cNvSpPr>
              <p:nvPr/>
            </p:nvSpPr>
            <p:spPr bwMode="auto">
              <a:xfrm>
                <a:off x="4511153" y="4641478"/>
                <a:ext cx="123968" cy="755926"/>
              </a:xfrm>
              <a:prstGeom prst="rect">
                <a:avLst/>
              </a:pr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nvGrpSpPr>
          <p:cNvPr id="4" name="Group 89"/>
          <p:cNvGrpSpPr/>
          <p:nvPr/>
        </p:nvGrpSpPr>
        <p:grpSpPr>
          <a:xfrm>
            <a:off x="4495800" y="3657600"/>
            <a:ext cx="804261" cy="736583"/>
            <a:chOff x="4287088" y="4359965"/>
            <a:chExt cx="550963" cy="1203362"/>
          </a:xfrm>
          <a:solidFill>
            <a:schemeClr val="bg1"/>
          </a:solidFill>
        </p:grpSpPr>
        <p:sp>
          <p:nvSpPr>
            <p:cNvPr id="125" name="AutoShape 19"/>
            <p:cNvSpPr>
              <a:spLocks noChangeArrowheads="1"/>
            </p:cNvSpPr>
            <p:nvPr/>
          </p:nvSpPr>
          <p:spPr bwMode="auto">
            <a:xfrm rot="4168849">
              <a:off x="4196789" y="4494402"/>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26" name="AutoShape 20"/>
            <p:cNvSpPr>
              <a:spLocks noChangeArrowheads="1"/>
            </p:cNvSpPr>
            <p:nvPr/>
          </p:nvSpPr>
          <p:spPr bwMode="auto">
            <a:xfrm rot="18810896">
              <a:off x="4213688" y="4765163"/>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27" name="AutoShape 21"/>
            <p:cNvSpPr>
              <a:spLocks noChangeArrowheads="1"/>
            </p:cNvSpPr>
            <p:nvPr/>
          </p:nvSpPr>
          <p:spPr bwMode="auto">
            <a:xfrm rot="9468224">
              <a:off x="4570915" y="4383486"/>
              <a:ext cx="267136" cy="539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28" name="Rectangle 127"/>
            <p:cNvSpPr>
              <a:spLocks noChangeArrowheads="1"/>
            </p:cNvSpPr>
            <p:nvPr/>
          </p:nvSpPr>
          <p:spPr bwMode="auto">
            <a:xfrm>
              <a:off x="4511137" y="4807402"/>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129" name="Oval 7"/>
          <p:cNvSpPr>
            <a:spLocks noChangeArrowheads="1"/>
          </p:cNvSpPr>
          <p:nvPr/>
        </p:nvSpPr>
        <p:spPr bwMode="auto">
          <a:xfrm>
            <a:off x="2352675" y="4732338"/>
            <a:ext cx="4162425" cy="1276350"/>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a:t>
            </a:r>
          </a:p>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67592" name="AutoShape 8"/>
          <p:cNvCxnSpPr>
            <a:cxnSpLocks noChangeShapeType="1"/>
          </p:cNvCxnSpPr>
          <p:nvPr/>
        </p:nvCxnSpPr>
        <p:spPr bwMode="auto">
          <a:xfrm flipV="1">
            <a:off x="2262188" y="5672138"/>
            <a:ext cx="1065212" cy="241300"/>
          </a:xfrm>
          <a:prstGeom prst="straightConnector1">
            <a:avLst/>
          </a:prstGeom>
          <a:noFill/>
          <a:ln w="57150">
            <a:solidFill>
              <a:schemeClr val="tx1"/>
            </a:solidFill>
            <a:round/>
            <a:headEnd/>
            <a:tailEnd type="triangle" w="med" len="med"/>
          </a:ln>
        </p:spPr>
      </p:cxnSp>
      <p:cxnSp>
        <p:nvCxnSpPr>
          <p:cNvPr id="67593" name="AutoShape 9"/>
          <p:cNvCxnSpPr>
            <a:cxnSpLocks noChangeShapeType="1"/>
          </p:cNvCxnSpPr>
          <p:nvPr/>
        </p:nvCxnSpPr>
        <p:spPr bwMode="auto">
          <a:xfrm>
            <a:off x="1900238" y="4902200"/>
            <a:ext cx="1243012" cy="192088"/>
          </a:xfrm>
          <a:prstGeom prst="straightConnector1">
            <a:avLst/>
          </a:prstGeom>
          <a:noFill/>
          <a:ln w="57150">
            <a:solidFill>
              <a:schemeClr val="tx1"/>
            </a:solidFill>
            <a:round/>
            <a:headEnd/>
            <a:tailEnd type="triangle" w="med" len="med"/>
          </a:ln>
        </p:spPr>
      </p:cxnSp>
      <p:cxnSp>
        <p:nvCxnSpPr>
          <p:cNvPr id="67594" name="AutoShape 11"/>
          <p:cNvCxnSpPr>
            <a:cxnSpLocks noChangeShapeType="1"/>
          </p:cNvCxnSpPr>
          <p:nvPr/>
        </p:nvCxnSpPr>
        <p:spPr bwMode="auto">
          <a:xfrm flipV="1">
            <a:off x="2197100" y="5807075"/>
            <a:ext cx="1328738" cy="238125"/>
          </a:xfrm>
          <a:prstGeom prst="straightConnector1">
            <a:avLst/>
          </a:prstGeom>
          <a:noFill/>
          <a:ln w="57150">
            <a:solidFill>
              <a:srgbClr val="00B0F0"/>
            </a:solidFill>
            <a:round/>
            <a:headEnd/>
            <a:tailEnd type="triangle" w="med" len="med"/>
          </a:ln>
        </p:spPr>
      </p:cxnSp>
      <p:cxnSp>
        <p:nvCxnSpPr>
          <p:cNvPr id="67595" name="AutoShape 12"/>
          <p:cNvCxnSpPr>
            <a:cxnSpLocks noChangeShapeType="1"/>
          </p:cNvCxnSpPr>
          <p:nvPr/>
        </p:nvCxnSpPr>
        <p:spPr bwMode="auto">
          <a:xfrm>
            <a:off x="1719263" y="4999038"/>
            <a:ext cx="1162050" cy="152400"/>
          </a:xfrm>
          <a:prstGeom prst="straightConnector1">
            <a:avLst/>
          </a:prstGeom>
          <a:noFill/>
          <a:ln w="57150">
            <a:solidFill>
              <a:srgbClr val="00B0F0"/>
            </a:solidFill>
            <a:round/>
            <a:headEnd/>
            <a:tailEnd type="triangle" w="med" len="med"/>
          </a:ln>
        </p:spPr>
      </p:cxnSp>
      <p:grpSp>
        <p:nvGrpSpPr>
          <p:cNvPr id="5" name="Group 87"/>
          <p:cNvGrpSpPr>
            <a:grpSpLocks/>
          </p:cNvGrpSpPr>
          <p:nvPr/>
        </p:nvGrpSpPr>
        <p:grpSpPr bwMode="auto">
          <a:xfrm>
            <a:off x="4795838" y="4800600"/>
            <a:ext cx="1990725" cy="534988"/>
            <a:chOff x="4419600" y="2048072"/>
            <a:chExt cx="1676400" cy="847528"/>
          </a:xfrm>
        </p:grpSpPr>
        <p:cxnSp>
          <p:nvCxnSpPr>
            <p:cNvPr id="67619" name="AutoShape 10"/>
            <p:cNvCxnSpPr>
              <a:cxnSpLocks noChangeShapeType="1"/>
            </p:cNvCxnSpPr>
            <p:nvPr/>
          </p:nvCxnSpPr>
          <p:spPr bwMode="auto">
            <a:xfrm rot="10800000" flipV="1">
              <a:off x="4419600" y="2048072"/>
              <a:ext cx="1524000" cy="638646"/>
            </a:xfrm>
            <a:prstGeom prst="straightConnector1">
              <a:avLst/>
            </a:prstGeom>
            <a:noFill/>
            <a:ln w="57150">
              <a:solidFill>
                <a:schemeClr val="tx1"/>
              </a:solidFill>
              <a:round/>
              <a:headEnd/>
              <a:tailEnd type="triangle" w="med" len="med"/>
            </a:ln>
          </p:spPr>
        </p:cxnSp>
        <p:cxnSp>
          <p:nvCxnSpPr>
            <p:cNvPr id="67620" name="AutoShape 13"/>
            <p:cNvCxnSpPr>
              <a:cxnSpLocks noChangeShapeType="1"/>
            </p:cNvCxnSpPr>
            <p:nvPr/>
          </p:nvCxnSpPr>
          <p:spPr bwMode="auto">
            <a:xfrm rot="10800000" flipV="1">
              <a:off x="4572000" y="2276672"/>
              <a:ext cx="1524000" cy="618928"/>
            </a:xfrm>
            <a:prstGeom prst="straightConnector1">
              <a:avLst/>
            </a:prstGeom>
            <a:noFill/>
            <a:ln w="57150">
              <a:solidFill>
                <a:srgbClr val="00B0F0"/>
              </a:solidFill>
              <a:round/>
              <a:headEnd/>
              <a:tailEnd type="triangle" w="med" len="med"/>
            </a:ln>
          </p:spPr>
        </p:cxnSp>
      </p:grpSp>
      <p:sp>
        <p:nvSpPr>
          <p:cNvPr id="67597" name="Rectangle 136"/>
          <p:cNvSpPr>
            <a:spLocks noChangeArrowheads="1"/>
          </p:cNvSpPr>
          <p:nvPr/>
        </p:nvSpPr>
        <p:spPr bwMode="auto">
          <a:xfrm>
            <a:off x="7345363" y="4495800"/>
            <a:ext cx="1112837" cy="495300"/>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67598" name="Rectangle 25"/>
          <p:cNvSpPr>
            <a:spLocks noChangeArrowheads="1"/>
          </p:cNvSpPr>
          <p:nvPr/>
        </p:nvSpPr>
        <p:spPr bwMode="auto">
          <a:xfrm>
            <a:off x="7351713" y="4806950"/>
            <a:ext cx="1335087" cy="336550"/>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67599" name="Group 83"/>
          <p:cNvGrpSpPr>
            <a:grpSpLocks/>
          </p:cNvGrpSpPr>
          <p:nvPr/>
        </p:nvGrpSpPr>
        <p:grpSpPr bwMode="auto">
          <a:xfrm rot="1626829">
            <a:off x="4859338" y="5494338"/>
            <a:ext cx="2201862" cy="481012"/>
            <a:chOff x="4572000" y="3200401"/>
            <a:chExt cx="1447800" cy="761999"/>
          </a:xfrm>
        </p:grpSpPr>
        <p:cxnSp>
          <p:nvCxnSpPr>
            <p:cNvPr id="67617" name="AutoShape 10"/>
            <p:cNvCxnSpPr>
              <a:cxnSpLocks noChangeShapeType="1"/>
            </p:cNvCxnSpPr>
            <p:nvPr/>
          </p:nvCxnSpPr>
          <p:spPr bwMode="auto">
            <a:xfrm rot="10800000" flipV="1">
              <a:off x="4572000" y="3200401"/>
              <a:ext cx="1371600" cy="553117"/>
            </a:xfrm>
            <a:prstGeom prst="straightConnector1">
              <a:avLst/>
            </a:prstGeom>
            <a:noFill/>
            <a:ln w="57150">
              <a:solidFill>
                <a:schemeClr val="tx1"/>
              </a:solidFill>
              <a:round/>
              <a:headEnd/>
              <a:tailEnd type="triangle" w="med" len="med"/>
            </a:ln>
          </p:spPr>
        </p:cxnSp>
        <p:cxnSp>
          <p:nvCxnSpPr>
            <p:cNvPr id="67618" name="AutoShape 13"/>
            <p:cNvCxnSpPr>
              <a:cxnSpLocks noChangeShapeType="1"/>
            </p:cNvCxnSpPr>
            <p:nvPr/>
          </p:nvCxnSpPr>
          <p:spPr bwMode="auto">
            <a:xfrm rot="10800000" flipV="1">
              <a:off x="4724400" y="3429000"/>
              <a:ext cx="1295400" cy="533400"/>
            </a:xfrm>
            <a:prstGeom prst="straightConnector1">
              <a:avLst/>
            </a:prstGeom>
            <a:noFill/>
            <a:ln w="57150">
              <a:solidFill>
                <a:srgbClr val="00B0F0"/>
              </a:solidFill>
              <a:round/>
              <a:headEnd/>
              <a:tailEnd type="triangle" w="med" len="med"/>
            </a:ln>
          </p:spPr>
        </p:cxnSp>
      </p:grpSp>
      <p:grpSp>
        <p:nvGrpSpPr>
          <p:cNvPr id="67600" name="Group 86"/>
          <p:cNvGrpSpPr>
            <a:grpSpLocks/>
          </p:cNvGrpSpPr>
          <p:nvPr/>
        </p:nvGrpSpPr>
        <p:grpSpPr bwMode="auto">
          <a:xfrm rot="-1941880">
            <a:off x="4383088" y="4759325"/>
            <a:ext cx="790575" cy="309563"/>
            <a:chOff x="3733800" y="1752600"/>
            <a:chExt cx="1447800" cy="761999"/>
          </a:xfrm>
        </p:grpSpPr>
        <p:cxnSp>
          <p:nvCxnSpPr>
            <p:cNvPr id="67615" name="AutoShape 10"/>
            <p:cNvCxnSpPr>
              <a:cxnSpLocks noChangeShapeType="1"/>
            </p:cNvCxnSpPr>
            <p:nvPr/>
          </p:nvCxnSpPr>
          <p:spPr bwMode="auto">
            <a:xfrm rot="10800000" flipV="1">
              <a:off x="3733800" y="1752600"/>
              <a:ext cx="1371600" cy="553117"/>
            </a:xfrm>
            <a:prstGeom prst="straightConnector1">
              <a:avLst/>
            </a:prstGeom>
            <a:noFill/>
            <a:ln w="57150">
              <a:solidFill>
                <a:schemeClr val="tx1"/>
              </a:solidFill>
              <a:round/>
              <a:headEnd/>
              <a:tailEnd type="triangle" w="med" len="med"/>
            </a:ln>
          </p:spPr>
        </p:cxnSp>
        <p:cxnSp>
          <p:nvCxnSpPr>
            <p:cNvPr id="67616" name="AutoShape 13"/>
            <p:cNvCxnSpPr>
              <a:cxnSpLocks noChangeShapeType="1"/>
            </p:cNvCxnSpPr>
            <p:nvPr/>
          </p:nvCxnSpPr>
          <p:spPr bwMode="auto">
            <a:xfrm rot="10800000" flipV="1">
              <a:off x="3886200" y="1981199"/>
              <a:ext cx="1295400" cy="533400"/>
            </a:xfrm>
            <a:prstGeom prst="straightConnector1">
              <a:avLst/>
            </a:prstGeom>
            <a:noFill/>
            <a:ln w="57150">
              <a:solidFill>
                <a:srgbClr val="00B0F0"/>
              </a:solidFill>
              <a:round/>
              <a:headEnd/>
              <a:tailEnd type="triangle" w="med" len="med"/>
            </a:ln>
          </p:spPr>
        </p:cxnSp>
      </p:grpSp>
      <p:grpSp>
        <p:nvGrpSpPr>
          <p:cNvPr id="67601" name="Group 95"/>
          <p:cNvGrpSpPr>
            <a:grpSpLocks/>
          </p:cNvGrpSpPr>
          <p:nvPr/>
        </p:nvGrpSpPr>
        <p:grpSpPr bwMode="auto">
          <a:xfrm>
            <a:off x="5267325" y="3962400"/>
            <a:ext cx="1285875" cy="646113"/>
            <a:chOff x="4818731" y="1362271"/>
            <a:chExt cx="1069037" cy="609600"/>
          </a:xfrm>
        </p:grpSpPr>
        <p:sp>
          <p:nvSpPr>
            <p:cNvPr id="67613" name="Rectangle 145"/>
            <p:cNvSpPr>
              <a:spLocks noChangeArrowheads="1"/>
            </p:cNvSpPr>
            <p:nvPr/>
          </p:nvSpPr>
          <p:spPr bwMode="auto">
            <a:xfrm>
              <a:off x="4818731" y="1362271"/>
              <a:ext cx="889001" cy="369339"/>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67614" name="Rectangle 25"/>
            <p:cNvSpPr>
              <a:spLocks noChangeArrowheads="1"/>
            </p:cNvSpPr>
            <p:nvPr/>
          </p:nvSpPr>
          <p:spPr bwMode="auto">
            <a:xfrm>
              <a:off x="4820968" y="1676400"/>
              <a:ext cx="1066800" cy="295471"/>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grpSp>
        <p:nvGrpSpPr>
          <p:cNvPr id="67602" name="Group 87"/>
          <p:cNvGrpSpPr>
            <a:grpSpLocks/>
          </p:cNvGrpSpPr>
          <p:nvPr/>
        </p:nvGrpSpPr>
        <p:grpSpPr bwMode="auto">
          <a:xfrm>
            <a:off x="6888163" y="5395913"/>
            <a:ext cx="960437" cy="1004887"/>
            <a:chOff x="5744358" y="694155"/>
            <a:chExt cx="808842" cy="1591845"/>
          </a:xfrm>
        </p:grpSpPr>
        <p:sp>
          <p:nvSpPr>
            <p:cNvPr id="149" name="Rectangle 148"/>
            <p:cNvSpPr/>
            <p:nvPr/>
          </p:nvSpPr>
          <p:spPr>
            <a:xfrm>
              <a:off x="5783129" y="1066340"/>
              <a:ext cx="770071" cy="121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 name="Group 89"/>
            <p:cNvGrpSpPr/>
            <p:nvPr/>
          </p:nvGrpSpPr>
          <p:grpSpPr>
            <a:xfrm>
              <a:off x="5744366" y="694155"/>
              <a:ext cx="658706" cy="1245765"/>
              <a:chOff x="4411053" y="3457217"/>
              <a:chExt cx="535816" cy="1285096"/>
            </a:xfrm>
            <a:solidFill>
              <a:schemeClr val="bg1"/>
            </a:solidFill>
          </p:grpSpPr>
          <p:sp>
            <p:nvSpPr>
              <p:cNvPr id="151" name="AutoShape 19"/>
              <p:cNvSpPr>
                <a:spLocks noChangeArrowheads="1"/>
              </p:cNvSpPr>
              <p:nvPr/>
            </p:nvSpPr>
            <p:spPr bwMode="auto">
              <a:xfrm rot="4168849">
                <a:off x="4320750" y="3659876"/>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52" name="AutoShape 20"/>
              <p:cNvSpPr>
                <a:spLocks noChangeArrowheads="1"/>
              </p:cNvSpPr>
              <p:nvPr/>
            </p:nvSpPr>
            <p:spPr bwMode="auto">
              <a:xfrm rot="18810896">
                <a:off x="4337653" y="3930638"/>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53" name="AutoShape 21"/>
              <p:cNvSpPr>
                <a:spLocks noChangeArrowheads="1"/>
              </p:cNvSpPr>
              <p:nvPr/>
            </p:nvSpPr>
            <p:spPr bwMode="auto">
              <a:xfrm rot="9468224">
                <a:off x="4687331" y="3457217"/>
                <a:ext cx="259538" cy="63800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54" name="Rectangle 34"/>
              <p:cNvSpPr>
                <a:spLocks noChangeArrowheads="1"/>
              </p:cNvSpPr>
              <p:nvPr/>
            </p:nvSpPr>
            <p:spPr bwMode="auto">
              <a:xfrm>
                <a:off x="4625715" y="3986387"/>
                <a:ext cx="123968" cy="755926"/>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pic>
        <p:nvPicPr>
          <p:cNvPr id="67603" name="Picture 157"/>
          <p:cNvPicPr>
            <a:picLocks noChangeAspect="1" noChangeArrowheads="1"/>
          </p:cNvPicPr>
          <p:nvPr/>
        </p:nvPicPr>
        <p:blipFill>
          <a:blip r:embed="rId3" cstate="print"/>
          <a:srcRect/>
          <a:stretch>
            <a:fillRect/>
          </a:stretch>
        </p:blipFill>
        <p:spPr bwMode="auto">
          <a:xfrm>
            <a:off x="762000" y="5486400"/>
            <a:ext cx="1358900" cy="650875"/>
          </a:xfrm>
          <a:prstGeom prst="rect">
            <a:avLst/>
          </a:prstGeom>
          <a:noFill/>
          <a:ln w="9525">
            <a:noFill/>
            <a:miter lim="800000"/>
            <a:headEnd/>
            <a:tailEnd/>
          </a:ln>
        </p:spPr>
      </p:pic>
      <p:pic>
        <p:nvPicPr>
          <p:cNvPr id="67604" name="Picture 2"/>
          <p:cNvPicPr>
            <a:picLocks noChangeAspect="1" noChangeArrowheads="1"/>
          </p:cNvPicPr>
          <p:nvPr/>
        </p:nvPicPr>
        <p:blipFill>
          <a:blip r:embed="rId3" cstate="print"/>
          <a:srcRect/>
          <a:stretch>
            <a:fillRect/>
          </a:stretch>
        </p:blipFill>
        <p:spPr bwMode="auto">
          <a:xfrm>
            <a:off x="685800" y="3962400"/>
            <a:ext cx="1219200" cy="576263"/>
          </a:xfrm>
          <a:prstGeom prst="rect">
            <a:avLst/>
          </a:prstGeom>
          <a:noFill/>
          <a:ln w="9525">
            <a:noFill/>
            <a:miter lim="800000"/>
            <a:headEnd/>
            <a:tailEnd/>
          </a:ln>
        </p:spPr>
      </p:pic>
      <p:grpSp>
        <p:nvGrpSpPr>
          <p:cNvPr id="11" name="Group 159"/>
          <p:cNvGrpSpPr/>
          <p:nvPr/>
        </p:nvGrpSpPr>
        <p:grpSpPr>
          <a:xfrm>
            <a:off x="685800" y="4572000"/>
            <a:ext cx="1371600" cy="685800"/>
            <a:chOff x="1295400" y="3505200"/>
            <a:chExt cx="783771" cy="428625"/>
          </a:xfrm>
          <a:solidFill>
            <a:schemeClr val="bg1"/>
          </a:solidFill>
        </p:grpSpPr>
        <p:sp>
          <p:nvSpPr>
            <p:cNvPr id="161" name="Rectangle 25"/>
            <p:cNvSpPr>
              <a:spLocks noChangeArrowheads="1"/>
            </p:cNvSpPr>
            <p:nvPr/>
          </p:nvSpPr>
          <p:spPr bwMode="auto">
            <a:xfrm>
              <a:off x="1295400" y="3733800"/>
              <a:ext cx="783771" cy="200025"/>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162" name="Rectangle 25"/>
            <p:cNvSpPr>
              <a:spLocks noChangeArrowheads="1"/>
            </p:cNvSpPr>
            <p:nvPr/>
          </p:nvSpPr>
          <p:spPr bwMode="auto">
            <a:xfrm>
              <a:off x="1295400" y="3505200"/>
              <a:ext cx="696686"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12" name="Group 62"/>
          <p:cNvGrpSpPr/>
          <p:nvPr/>
        </p:nvGrpSpPr>
        <p:grpSpPr>
          <a:xfrm>
            <a:off x="1295400" y="6172201"/>
            <a:ext cx="2362200" cy="533400"/>
            <a:chOff x="1402172" y="5289501"/>
            <a:chExt cx="935646" cy="871422"/>
          </a:xfrm>
          <a:solidFill>
            <a:schemeClr val="bg1"/>
          </a:solidFill>
        </p:grpSpPr>
        <p:sp>
          <p:nvSpPr>
            <p:cNvPr id="164" name="Rectangle 163"/>
            <p:cNvSpPr>
              <a:spLocks noChangeArrowheads="1"/>
            </p:cNvSpPr>
            <p:nvPr/>
          </p:nvSpPr>
          <p:spPr bwMode="auto">
            <a:xfrm>
              <a:off x="1423417" y="5289501"/>
              <a:ext cx="914401" cy="622444"/>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165" name="Rectangle 25"/>
            <p:cNvSpPr>
              <a:spLocks noChangeArrowheads="1"/>
            </p:cNvSpPr>
            <p:nvPr/>
          </p:nvSpPr>
          <p:spPr bwMode="auto">
            <a:xfrm>
              <a:off x="1402172" y="5856123"/>
              <a:ext cx="914401" cy="3048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sp>
        <p:nvSpPr>
          <p:cNvPr id="67607" name="Rectangle 165"/>
          <p:cNvSpPr>
            <a:spLocks noChangeArrowheads="1"/>
          </p:cNvSpPr>
          <p:nvPr/>
        </p:nvSpPr>
        <p:spPr bwMode="auto">
          <a:xfrm>
            <a:off x="7802563" y="5632450"/>
            <a:ext cx="1112837" cy="495300"/>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67608" name="Rectangle 25"/>
          <p:cNvSpPr>
            <a:spLocks noChangeArrowheads="1"/>
          </p:cNvSpPr>
          <p:nvPr/>
        </p:nvSpPr>
        <p:spPr bwMode="auto">
          <a:xfrm>
            <a:off x="7808913" y="5943600"/>
            <a:ext cx="1335087" cy="334963"/>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sp>
        <p:nvSpPr>
          <p:cNvPr id="63" name="Isosceles Triangle 62"/>
          <p:cNvSpPr/>
          <p:nvPr/>
        </p:nvSpPr>
        <p:spPr>
          <a:xfrm rot="8648460">
            <a:off x="2611438" y="2689225"/>
            <a:ext cx="622300" cy="3294063"/>
          </a:xfrm>
          <a:prstGeom prst="triangle">
            <a:avLst>
              <a:gd name="adj" fmla="val 0"/>
            </a:avLst>
          </a:pr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2700000" scaled="1"/>
            <a:tileRect/>
          </a:gra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7610" name="Picture 2" descr="C:\Program Files\Microsoft Office\MEDIA\CAGCAT10\j0185604.wmf"/>
          <p:cNvPicPr>
            <a:picLocks noChangeAspect="1" noChangeArrowheads="1"/>
          </p:cNvPicPr>
          <p:nvPr/>
        </p:nvPicPr>
        <p:blipFill>
          <a:blip r:embed="rId4" cstate="print"/>
          <a:srcRect/>
          <a:stretch>
            <a:fillRect/>
          </a:stretch>
        </p:blipFill>
        <p:spPr bwMode="auto">
          <a:xfrm>
            <a:off x="1371600" y="2286000"/>
            <a:ext cx="1066800" cy="1068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txBox="1">
            <a:spLocks/>
          </p:cNvSpPr>
          <p:nvPr/>
        </p:nvSpPr>
        <p:spPr>
          <a:xfrm>
            <a:off x="0" y="-228600"/>
            <a:ext cx="8001000" cy="1219200"/>
          </a:xfrm>
          <a:prstGeom prst="rect">
            <a:avLst/>
          </a:prstGeom>
        </p:spPr>
        <p:txBody>
          <a:bodyPr anchor="ctr"/>
          <a:lstStyle/>
          <a:p>
            <a:pPr fontAlgn="auto">
              <a:spcAft>
                <a:spcPts val="0"/>
              </a:spcAft>
              <a:defRPr/>
            </a:pPr>
            <a:r>
              <a:rPr lang="en-US" sz="4000" dirty="0">
                <a:solidFill>
                  <a:srgbClr val="FFC000"/>
                </a:solidFill>
                <a:latin typeface="+mj-lt"/>
                <a:ea typeface="+mj-ea"/>
                <a:cs typeface="+mj-cs"/>
              </a:rPr>
              <a:t>“Double counting” concerns </a:t>
            </a:r>
          </a:p>
        </p:txBody>
      </p:sp>
      <p:sp>
        <p:nvSpPr>
          <p:cNvPr id="62" name="Rectangle 61"/>
          <p:cNvSpPr/>
          <p:nvPr/>
        </p:nvSpPr>
        <p:spPr>
          <a:xfrm>
            <a:off x="838200" y="609600"/>
            <a:ext cx="4572000" cy="1077913"/>
          </a:xfrm>
          <a:prstGeom prst="rect">
            <a:avLst/>
          </a:prstGeom>
        </p:spPr>
        <p:txBody>
          <a:bodyPr>
            <a:spAutoFit/>
          </a:bodyPr>
          <a:lstStyle/>
          <a:p>
            <a:pPr fontAlgn="auto">
              <a:spcAft>
                <a:spcPts val="0"/>
              </a:spcAft>
              <a:defRPr/>
            </a:pPr>
            <a:r>
              <a:rPr lang="en-US" sz="3200" dirty="0">
                <a:solidFill>
                  <a:srgbClr val="FFC000"/>
                </a:solidFill>
                <a:latin typeface="+mn-lt"/>
                <a:cs typeface="+mn-cs"/>
              </a:rPr>
              <a:t>- Emissions rate</a:t>
            </a:r>
          </a:p>
          <a:p>
            <a:pPr fontAlgn="auto">
              <a:spcAft>
                <a:spcPts val="0"/>
              </a:spcAft>
              <a:defRPr/>
            </a:pPr>
            <a:r>
              <a:rPr lang="en-US" sz="3200" dirty="0">
                <a:solidFill>
                  <a:schemeClr val="accent6">
                    <a:lumMod val="20000"/>
                    <a:lumOff val="80000"/>
                  </a:schemeClr>
                </a:solidFill>
                <a:latin typeface="+mn-lt"/>
                <a:cs typeface="+mn-cs"/>
              </a:rPr>
              <a:t>- Ownership of the offset</a:t>
            </a:r>
          </a:p>
        </p:txBody>
      </p:sp>
      <p:grpSp>
        <p:nvGrpSpPr>
          <p:cNvPr id="68612" name="Group 87"/>
          <p:cNvGrpSpPr>
            <a:grpSpLocks/>
          </p:cNvGrpSpPr>
          <p:nvPr/>
        </p:nvGrpSpPr>
        <p:grpSpPr bwMode="auto">
          <a:xfrm>
            <a:off x="6424613" y="3886200"/>
            <a:ext cx="1447800" cy="952500"/>
            <a:chOff x="5334000" y="1066800"/>
            <a:chExt cx="1219200" cy="1508159"/>
          </a:xfrm>
        </p:grpSpPr>
        <p:sp>
          <p:nvSpPr>
            <p:cNvPr id="60" name="Rectangle 59"/>
            <p:cNvSpPr/>
            <p:nvPr/>
          </p:nvSpPr>
          <p:spPr>
            <a:xfrm>
              <a:off x="5334000" y="1066800"/>
              <a:ext cx="1219200" cy="1219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68" y="1387085"/>
              <a:ext cx="625924" cy="1187865"/>
              <a:chOff x="4287105" y="4172033"/>
              <a:chExt cx="509152" cy="1225371"/>
            </a:xfrm>
            <a:solidFill>
              <a:schemeClr val="bg1"/>
            </a:solidFill>
          </p:grpSpPr>
          <p:sp>
            <p:nvSpPr>
              <p:cNvPr id="65" name="AutoShape 19"/>
              <p:cNvSpPr>
                <a:spLocks noChangeArrowheads="1"/>
              </p:cNvSpPr>
              <p:nvPr/>
            </p:nvSpPr>
            <p:spPr bwMode="auto">
              <a:xfrm rot="4168849">
                <a:off x="4196803" y="4328476"/>
                <a:ext cx="558750" cy="2898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6" name="AutoShape 20"/>
              <p:cNvSpPr>
                <a:spLocks noChangeArrowheads="1"/>
              </p:cNvSpPr>
              <p:nvPr/>
            </p:nvSpPr>
            <p:spPr bwMode="auto">
              <a:xfrm rot="18810896">
                <a:off x="4213705" y="4627457"/>
                <a:ext cx="490040" cy="34324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7" name="AutoShape 21"/>
              <p:cNvSpPr>
                <a:spLocks noChangeArrowheads="1"/>
              </p:cNvSpPr>
              <p:nvPr/>
            </p:nvSpPr>
            <p:spPr bwMode="auto">
              <a:xfrm rot="9468224">
                <a:off x="4567185" y="4172033"/>
                <a:ext cx="229072" cy="60427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8" name="Rectangle 67"/>
              <p:cNvSpPr>
                <a:spLocks noChangeArrowheads="1"/>
              </p:cNvSpPr>
              <p:nvPr/>
            </p:nvSpPr>
            <p:spPr bwMode="auto">
              <a:xfrm>
                <a:off x="4511153" y="4641478"/>
                <a:ext cx="123968" cy="755926"/>
              </a:xfrm>
              <a:prstGeom prst="rect">
                <a:avLst/>
              </a:pr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nvGrpSpPr>
          <p:cNvPr id="4" name="Group 89"/>
          <p:cNvGrpSpPr/>
          <p:nvPr/>
        </p:nvGrpSpPr>
        <p:grpSpPr>
          <a:xfrm>
            <a:off x="4495800" y="3657600"/>
            <a:ext cx="804261" cy="736583"/>
            <a:chOff x="4287088" y="4359965"/>
            <a:chExt cx="550963" cy="1203362"/>
          </a:xfrm>
          <a:solidFill>
            <a:schemeClr val="bg1"/>
          </a:solidFill>
        </p:grpSpPr>
        <p:sp>
          <p:nvSpPr>
            <p:cNvPr id="72" name="AutoShape 19"/>
            <p:cNvSpPr>
              <a:spLocks noChangeArrowheads="1"/>
            </p:cNvSpPr>
            <p:nvPr/>
          </p:nvSpPr>
          <p:spPr bwMode="auto">
            <a:xfrm rot="4168849">
              <a:off x="4196789" y="4494402"/>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3" name="AutoShape 20"/>
            <p:cNvSpPr>
              <a:spLocks noChangeArrowheads="1"/>
            </p:cNvSpPr>
            <p:nvPr/>
          </p:nvSpPr>
          <p:spPr bwMode="auto">
            <a:xfrm rot="18810896">
              <a:off x="4213688" y="4765163"/>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4" name="AutoShape 21"/>
            <p:cNvSpPr>
              <a:spLocks noChangeArrowheads="1"/>
            </p:cNvSpPr>
            <p:nvPr/>
          </p:nvSpPr>
          <p:spPr bwMode="auto">
            <a:xfrm rot="9468224">
              <a:off x="4570915" y="4383486"/>
              <a:ext cx="267136" cy="539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5" name="Rectangle 74"/>
            <p:cNvSpPr>
              <a:spLocks noChangeArrowheads="1"/>
            </p:cNvSpPr>
            <p:nvPr/>
          </p:nvSpPr>
          <p:spPr bwMode="auto">
            <a:xfrm>
              <a:off x="4511137" y="4807402"/>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76" name="Oval 7"/>
          <p:cNvSpPr>
            <a:spLocks noChangeArrowheads="1"/>
          </p:cNvSpPr>
          <p:nvPr/>
        </p:nvSpPr>
        <p:spPr bwMode="auto">
          <a:xfrm>
            <a:off x="2352675" y="4732338"/>
            <a:ext cx="4162425" cy="1276350"/>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68615" name="AutoShape 8"/>
          <p:cNvCxnSpPr>
            <a:cxnSpLocks noChangeShapeType="1"/>
          </p:cNvCxnSpPr>
          <p:nvPr/>
        </p:nvCxnSpPr>
        <p:spPr bwMode="auto">
          <a:xfrm flipV="1">
            <a:off x="2262188" y="5672138"/>
            <a:ext cx="1065212" cy="241300"/>
          </a:xfrm>
          <a:prstGeom prst="straightConnector1">
            <a:avLst/>
          </a:prstGeom>
          <a:noFill/>
          <a:ln w="57150">
            <a:solidFill>
              <a:schemeClr val="tx1"/>
            </a:solidFill>
            <a:round/>
            <a:headEnd/>
            <a:tailEnd type="triangle" w="med" len="med"/>
          </a:ln>
        </p:spPr>
      </p:cxnSp>
      <p:cxnSp>
        <p:nvCxnSpPr>
          <p:cNvPr id="68616" name="AutoShape 9"/>
          <p:cNvCxnSpPr>
            <a:cxnSpLocks noChangeShapeType="1"/>
          </p:cNvCxnSpPr>
          <p:nvPr/>
        </p:nvCxnSpPr>
        <p:spPr bwMode="auto">
          <a:xfrm>
            <a:off x="1900238" y="4902200"/>
            <a:ext cx="1243012" cy="192088"/>
          </a:xfrm>
          <a:prstGeom prst="straightConnector1">
            <a:avLst/>
          </a:prstGeom>
          <a:noFill/>
          <a:ln w="57150">
            <a:solidFill>
              <a:schemeClr val="tx1"/>
            </a:solidFill>
            <a:round/>
            <a:headEnd/>
            <a:tailEnd type="triangle" w="med" len="med"/>
          </a:ln>
        </p:spPr>
      </p:cxnSp>
      <p:cxnSp>
        <p:nvCxnSpPr>
          <p:cNvPr id="68617" name="AutoShape 11"/>
          <p:cNvCxnSpPr>
            <a:cxnSpLocks noChangeShapeType="1"/>
          </p:cNvCxnSpPr>
          <p:nvPr/>
        </p:nvCxnSpPr>
        <p:spPr bwMode="auto">
          <a:xfrm flipV="1">
            <a:off x="2197100" y="5807075"/>
            <a:ext cx="1328738" cy="238125"/>
          </a:xfrm>
          <a:prstGeom prst="straightConnector1">
            <a:avLst/>
          </a:prstGeom>
          <a:noFill/>
          <a:ln w="57150">
            <a:solidFill>
              <a:srgbClr val="00B0F0"/>
            </a:solidFill>
            <a:round/>
            <a:headEnd/>
            <a:tailEnd type="triangle" w="med" len="med"/>
          </a:ln>
        </p:spPr>
      </p:cxnSp>
      <p:cxnSp>
        <p:nvCxnSpPr>
          <p:cNvPr id="68618" name="AutoShape 12"/>
          <p:cNvCxnSpPr>
            <a:cxnSpLocks noChangeShapeType="1"/>
          </p:cNvCxnSpPr>
          <p:nvPr/>
        </p:nvCxnSpPr>
        <p:spPr bwMode="auto">
          <a:xfrm>
            <a:off x="1719263" y="4999038"/>
            <a:ext cx="1162050" cy="152400"/>
          </a:xfrm>
          <a:prstGeom prst="straightConnector1">
            <a:avLst/>
          </a:prstGeom>
          <a:noFill/>
          <a:ln w="57150">
            <a:solidFill>
              <a:srgbClr val="00B0F0"/>
            </a:solidFill>
            <a:round/>
            <a:headEnd/>
            <a:tailEnd type="triangle" w="med" len="med"/>
          </a:ln>
        </p:spPr>
      </p:cxnSp>
      <p:grpSp>
        <p:nvGrpSpPr>
          <p:cNvPr id="68619" name="Group 87"/>
          <p:cNvGrpSpPr>
            <a:grpSpLocks/>
          </p:cNvGrpSpPr>
          <p:nvPr/>
        </p:nvGrpSpPr>
        <p:grpSpPr bwMode="auto">
          <a:xfrm>
            <a:off x="4795838" y="4800600"/>
            <a:ext cx="1990725" cy="534988"/>
            <a:chOff x="4419600" y="2048072"/>
            <a:chExt cx="1676400" cy="847528"/>
          </a:xfrm>
        </p:grpSpPr>
        <p:cxnSp>
          <p:nvCxnSpPr>
            <p:cNvPr id="68643" name="AutoShape 10"/>
            <p:cNvCxnSpPr>
              <a:cxnSpLocks noChangeShapeType="1"/>
            </p:cNvCxnSpPr>
            <p:nvPr/>
          </p:nvCxnSpPr>
          <p:spPr bwMode="auto">
            <a:xfrm rot="10800000" flipV="1">
              <a:off x="4419600" y="2048072"/>
              <a:ext cx="1524000" cy="638646"/>
            </a:xfrm>
            <a:prstGeom prst="straightConnector1">
              <a:avLst/>
            </a:prstGeom>
            <a:noFill/>
            <a:ln w="57150">
              <a:solidFill>
                <a:schemeClr val="tx1"/>
              </a:solidFill>
              <a:round/>
              <a:headEnd/>
              <a:tailEnd type="triangle" w="med" len="med"/>
            </a:ln>
          </p:spPr>
        </p:cxnSp>
        <p:cxnSp>
          <p:nvCxnSpPr>
            <p:cNvPr id="68644" name="AutoShape 13"/>
            <p:cNvCxnSpPr>
              <a:cxnSpLocks noChangeShapeType="1"/>
            </p:cNvCxnSpPr>
            <p:nvPr/>
          </p:nvCxnSpPr>
          <p:spPr bwMode="auto">
            <a:xfrm rot="10800000" flipV="1">
              <a:off x="4572000" y="2276672"/>
              <a:ext cx="1524000" cy="618928"/>
            </a:xfrm>
            <a:prstGeom prst="straightConnector1">
              <a:avLst/>
            </a:prstGeom>
            <a:noFill/>
            <a:ln w="57150">
              <a:solidFill>
                <a:srgbClr val="00B0F0"/>
              </a:solidFill>
              <a:round/>
              <a:headEnd/>
              <a:tailEnd type="triangle" w="med" len="med"/>
            </a:ln>
          </p:spPr>
        </p:cxnSp>
      </p:grpSp>
      <p:sp>
        <p:nvSpPr>
          <p:cNvPr id="68620" name="Rectangle 83"/>
          <p:cNvSpPr>
            <a:spLocks noChangeArrowheads="1"/>
          </p:cNvSpPr>
          <p:nvPr/>
        </p:nvSpPr>
        <p:spPr bwMode="auto">
          <a:xfrm>
            <a:off x="7345363" y="4495800"/>
            <a:ext cx="1112837" cy="495300"/>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68621" name="Rectangle 25"/>
          <p:cNvSpPr>
            <a:spLocks noChangeArrowheads="1"/>
          </p:cNvSpPr>
          <p:nvPr/>
        </p:nvSpPr>
        <p:spPr bwMode="auto">
          <a:xfrm>
            <a:off x="7351713" y="4806950"/>
            <a:ext cx="1335087" cy="336550"/>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68622" name="Group 83"/>
          <p:cNvGrpSpPr>
            <a:grpSpLocks/>
          </p:cNvGrpSpPr>
          <p:nvPr/>
        </p:nvGrpSpPr>
        <p:grpSpPr bwMode="auto">
          <a:xfrm rot="1626829">
            <a:off x="4859338" y="5494338"/>
            <a:ext cx="2201862" cy="481012"/>
            <a:chOff x="4572000" y="3200401"/>
            <a:chExt cx="1447800" cy="761999"/>
          </a:xfrm>
        </p:grpSpPr>
        <p:cxnSp>
          <p:nvCxnSpPr>
            <p:cNvPr id="68641" name="AutoShape 10"/>
            <p:cNvCxnSpPr>
              <a:cxnSpLocks noChangeShapeType="1"/>
            </p:cNvCxnSpPr>
            <p:nvPr/>
          </p:nvCxnSpPr>
          <p:spPr bwMode="auto">
            <a:xfrm rot="10800000" flipV="1">
              <a:off x="4572000" y="3200401"/>
              <a:ext cx="1371600" cy="553117"/>
            </a:xfrm>
            <a:prstGeom prst="straightConnector1">
              <a:avLst/>
            </a:prstGeom>
            <a:noFill/>
            <a:ln w="57150">
              <a:solidFill>
                <a:schemeClr val="tx1"/>
              </a:solidFill>
              <a:round/>
              <a:headEnd/>
              <a:tailEnd type="triangle" w="med" len="med"/>
            </a:ln>
          </p:spPr>
        </p:cxnSp>
        <p:cxnSp>
          <p:nvCxnSpPr>
            <p:cNvPr id="68642" name="AutoShape 13"/>
            <p:cNvCxnSpPr>
              <a:cxnSpLocks noChangeShapeType="1"/>
            </p:cNvCxnSpPr>
            <p:nvPr/>
          </p:nvCxnSpPr>
          <p:spPr bwMode="auto">
            <a:xfrm rot="10800000" flipV="1">
              <a:off x="4724400" y="3429000"/>
              <a:ext cx="1295400" cy="533400"/>
            </a:xfrm>
            <a:prstGeom prst="straightConnector1">
              <a:avLst/>
            </a:prstGeom>
            <a:noFill/>
            <a:ln w="57150">
              <a:solidFill>
                <a:srgbClr val="00B0F0"/>
              </a:solidFill>
              <a:round/>
              <a:headEnd/>
              <a:tailEnd type="triangle" w="med" len="med"/>
            </a:ln>
          </p:spPr>
        </p:cxnSp>
      </p:grpSp>
      <p:grpSp>
        <p:nvGrpSpPr>
          <p:cNvPr id="68623" name="Group 86"/>
          <p:cNvGrpSpPr>
            <a:grpSpLocks/>
          </p:cNvGrpSpPr>
          <p:nvPr/>
        </p:nvGrpSpPr>
        <p:grpSpPr bwMode="auto">
          <a:xfrm rot="-1941880">
            <a:off x="4383088" y="4759325"/>
            <a:ext cx="790575" cy="309563"/>
            <a:chOff x="3733800" y="1752600"/>
            <a:chExt cx="1447800" cy="761999"/>
          </a:xfrm>
        </p:grpSpPr>
        <p:cxnSp>
          <p:nvCxnSpPr>
            <p:cNvPr id="68639" name="AutoShape 10"/>
            <p:cNvCxnSpPr>
              <a:cxnSpLocks noChangeShapeType="1"/>
            </p:cNvCxnSpPr>
            <p:nvPr/>
          </p:nvCxnSpPr>
          <p:spPr bwMode="auto">
            <a:xfrm rot="10800000" flipV="1">
              <a:off x="3733800" y="1752600"/>
              <a:ext cx="1371600" cy="553117"/>
            </a:xfrm>
            <a:prstGeom prst="straightConnector1">
              <a:avLst/>
            </a:prstGeom>
            <a:noFill/>
            <a:ln w="57150">
              <a:solidFill>
                <a:schemeClr val="tx1"/>
              </a:solidFill>
              <a:round/>
              <a:headEnd/>
              <a:tailEnd type="triangle" w="med" len="med"/>
            </a:ln>
          </p:spPr>
        </p:cxnSp>
        <p:cxnSp>
          <p:nvCxnSpPr>
            <p:cNvPr id="68640" name="AutoShape 13"/>
            <p:cNvCxnSpPr>
              <a:cxnSpLocks noChangeShapeType="1"/>
            </p:cNvCxnSpPr>
            <p:nvPr/>
          </p:nvCxnSpPr>
          <p:spPr bwMode="auto">
            <a:xfrm rot="10800000" flipV="1">
              <a:off x="3886200" y="1981199"/>
              <a:ext cx="1295400" cy="533400"/>
            </a:xfrm>
            <a:prstGeom prst="straightConnector1">
              <a:avLst/>
            </a:prstGeom>
            <a:noFill/>
            <a:ln w="57150">
              <a:solidFill>
                <a:srgbClr val="00B0F0"/>
              </a:solidFill>
              <a:round/>
              <a:headEnd/>
              <a:tailEnd type="triangle" w="med" len="med"/>
            </a:ln>
          </p:spPr>
        </p:cxnSp>
      </p:grpSp>
      <p:grpSp>
        <p:nvGrpSpPr>
          <p:cNvPr id="68624" name="Group 95"/>
          <p:cNvGrpSpPr>
            <a:grpSpLocks/>
          </p:cNvGrpSpPr>
          <p:nvPr/>
        </p:nvGrpSpPr>
        <p:grpSpPr bwMode="auto">
          <a:xfrm>
            <a:off x="5267325" y="3962400"/>
            <a:ext cx="1285875" cy="646113"/>
            <a:chOff x="4818731" y="1362271"/>
            <a:chExt cx="1069037" cy="609600"/>
          </a:xfrm>
        </p:grpSpPr>
        <p:sp>
          <p:nvSpPr>
            <p:cNvPr id="68637" name="Rectangle 92"/>
            <p:cNvSpPr>
              <a:spLocks noChangeArrowheads="1"/>
            </p:cNvSpPr>
            <p:nvPr/>
          </p:nvSpPr>
          <p:spPr bwMode="auto">
            <a:xfrm>
              <a:off x="4818731" y="1362271"/>
              <a:ext cx="889001" cy="369339"/>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68638" name="Rectangle 25"/>
            <p:cNvSpPr>
              <a:spLocks noChangeArrowheads="1"/>
            </p:cNvSpPr>
            <p:nvPr/>
          </p:nvSpPr>
          <p:spPr bwMode="auto">
            <a:xfrm>
              <a:off x="4820968" y="1676400"/>
              <a:ext cx="1066800" cy="295471"/>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grpSp>
        <p:nvGrpSpPr>
          <p:cNvPr id="68625" name="Group 87"/>
          <p:cNvGrpSpPr>
            <a:grpSpLocks/>
          </p:cNvGrpSpPr>
          <p:nvPr/>
        </p:nvGrpSpPr>
        <p:grpSpPr bwMode="auto">
          <a:xfrm>
            <a:off x="6888163" y="5395913"/>
            <a:ext cx="960437" cy="1004887"/>
            <a:chOff x="5744358" y="694155"/>
            <a:chExt cx="808842" cy="1591845"/>
          </a:xfrm>
        </p:grpSpPr>
        <p:sp>
          <p:nvSpPr>
            <p:cNvPr id="96" name="Rectangle 95"/>
            <p:cNvSpPr/>
            <p:nvPr/>
          </p:nvSpPr>
          <p:spPr>
            <a:xfrm>
              <a:off x="5783129" y="1066340"/>
              <a:ext cx="770071" cy="121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 name="Group 89"/>
            <p:cNvGrpSpPr/>
            <p:nvPr/>
          </p:nvGrpSpPr>
          <p:grpSpPr>
            <a:xfrm>
              <a:off x="5744366" y="694155"/>
              <a:ext cx="658706" cy="1245765"/>
              <a:chOff x="4411053" y="3457217"/>
              <a:chExt cx="535816" cy="1285096"/>
            </a:xfrm>
            <a:solidFill>
              <a:schemeClr val="bg1"/>
            </a:solidFill>
          </p:grpSpPr>
          <p:sp>
            <p:nvSpPr>
              <p:cNvPr id="98" name="AutoShape 19"/>
              <p:cNvSpPr>
                <a:spLocks noChangeArrowheads="1"/>
              </p:cNvSpPr>
              <p:nvPr/>
            </p:nvSpPr>
            <p:spPr bwMode="auto">
              <a:xfrm rot="4168849">
                <a:off x="4320750" y="3659876"/>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9" name="AutoShape 20"/>
              <p:cNvSpPr>
                <a:spLocks noChangeArrowheads="1"/>
              </p:cNvSpPr>
              <p:nvPr/>
            </p:nvSpPr>
            <p:spPr bwMode="auto">
              <a:xfrm rot="18810896">
                <a:off x="4337653" y="3930638"/>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0" name="AutoShape 21"/>
              <p:cNvSpPr>
                <a:spLocks noChangeArrowheads="1"/>
              </p:cNvSpPr>
              <p:nvPr/>
            </p:nvSpPr>
            <p:spPr bwMode="auto">
              <a:xfrm rot="9468224">
                <a:off x="4687331" y="3457217"/>
                <a:ext cx="259538" cy="63800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1" name="Rectangle 34"/>
              <p:cNvSpPr>
                <a:spLocks noChangeArrowheads="1"/>
              </p:cNvSpPr>
              <p:nvPr/>
            </p:nvSpPr>
            <p:spPr bwMode="auto">
              <a:xfrm>
                <a:off x="4625715" y="3986387"/>
                <a:ext cx="123968" cy="755926"/>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sp>
        <p:nvSpPr>
          <p:cNvPr id="102" name="Rectangle 25"/>
          <p:cNvSpPr>
            <a:spLocks noChangeArrowheads="1"/>
          </p:cNvSpPr>
          <p:nvPr/>
        </p:nvSpPr>
        <p:spPr bwMode="auto">
          <a:xfrm>
            <a:off x="4114800" y="3048000"/>
            <a:ext cx="1905000" cy="457200"/>
          </a:xfrm>
          <a:prstGeom prst="rect">
            <a:avLst/>
          </a:prstGeom>
          <a:solidFill>
            <a:schemeClr val="bg2">
              <a:lumMod val="60000"/>
              <a:lumOff val="40000"/>
            </a:schemeClr>
          </a:solidFill>
          <a:ln w="9525">
            <a:noFill/>
            <a:miter lim="800000"/>
            <a:headEnd/>
            <a:tailEnd/>
          </a:ln>
        </p:spPr>
        <p:txBody>
          <a:bodyPr/>
          <a:lstStyle/>
          <a:p>
            <a:pPr>
              <a:defRPr/>
            </a:pPr>
            <a:r>
              <a:rPr lang="en-US" sz="2000" b="1" dirty="0">
                <a:latin typeface="Calibri" pitchFamily="34" charset="0"/>
                <a:cs typeface="Times New Roman" pitchFamily="18" charset="0"/>
              </a:rPr>
              <a:t>OFFSET CREDIT</a:t>
            </a:r>
            <a:endParaRPr lang="en-US" sz="2000" dirty="0">
              <a:cs typeface="+mn-cs"/>
            </a:endParaRPr>
          </a:p>
        </p:txBody>
      </p:sp>
      <p:sp>
        <p:nvSpPr>
          <p:cNvPr id="103" name="Arc 102"/>
          <p:cNvSpPr/>
          <p:nvPr/>
        </p:nvSpPr>
        <p:spPr>
          <a:xfrm>
            <a:off x="5562600" y="3124200"/>
            <a:ext cx="1752600" cy="1600200"/>
          </a:xfrm>
          <a:prstGeom prst="arc">
            <a:avLst>
              <a:gd name="adj1" fmla="val 14695121"/>
              <a:gd name="adj2" fmla="val 21043974"/>
            </a:avLst>
          </a:prstGeom>
          <a:noFill/>
          <a:ln w="76200">
            <a:solidFill>
              <a:srgbClr val="66FF33"/>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4" name="Arc 103"/>
          <p:cNvSpPr/>
          <p:nvPr/>
        </p:nvSpPr>
        <p:spPr>
          <a:xfrm rot="18013744">
            <a:off x="1271587" y="3648076"/>
            <a:ext cx="3355975" cy="1873250"/>
          </a:xfrm>
          <a:prstGeom prst="arc">
            <a:avLst>
              <a:gd name="adj1" fmla="val 14836989"/>
              <a:gd name="adj2" fmla="val 391971"/>
            </a:avLst>
          </a:prstGeom>
          <a:noFill/>
          <a:ln w="762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68629" name="Picture 104"/>
          <p:cNvPicPr>
            <a:picLocks noChangeAspect="1" noChangeArrowheads="1"/>
          </p:cNvPicPr>
          <p:nvPr/>
        </p:nvPicPr>
        <p:blipFill>
          <a:blip r:embed="rId3" cstate="print"/>
          <a:srcRect/>
          <a:stretch>
            <a:fillRect/>
          </a:stretch>
        </p:blipFill>
        <p:spPr bwMode="auto">
          <a:xfrm>
            <a:off x="762000" y="5486400"/>
            <a:ext cx="1358900" cy="650875"/>
          </a:xfrm>
          <a:prstGeom prst="rect">
            <a:avLst/>
          </a:prstGeom>
          <a:noFill/>
          <a:ln w="9525">
            <a:noFill/>
            <a:miter lim="800000"/>
            <a:headEnd/>
            <a:tailEnd/>
          </a:ln>
        </p:spPr>
      </p:pic>
      <p:pic>
        <p:nvPicPr>
          <p:cNvPr id="68630" name="Picture 2"/>
          <p:cNvPicPr>
            <a:picLocks noChangeAspect="1" noChangeArrowheads="1"/>
          </p:cNvPicPr>
          <p:nvPr/>
        </p:nvPicPr>
        <p:blipFill>
          <a:blip r:embed="rId3" cstate="print"/>
          <a:srcRect/>
          <a:stretch>
            <a:fillRect/>
          </a:stretch>
        </p:blipFill>
        <p:spPr bwMode="auto">
          <a:xfrm>
            <a:off x="685800" y="3962400"/>
            <a:ext cx="1219200" cy="576263"/>
          </a:xfrm>
          <a:prstGeom prst="rect">
            <a:avLst/>
          </a:prstGeom>
          <a:noFill/>
          <a:ln w="9525">
            <a:noFill/>
            <a:miter lim="800000"/>
            <a:headEnd/>
            <a:tailEnd/>
          </a:ln>
        </p:spPr>
      </p:pic>
      <p:grpSp>
        <p:nvGrpSpPr>
          <p:cNvPr id="11" name="Group 106"/>
          <p:cNvGrpSpPr/>
          <p:nvPr/>
        </p:nvGrpSpPr>
        <p:grpSpPr>
          <a:xfrm>
            <a:off x="685800" y="4572000"/>
            <a:ext cx="1371600" cy="685800"/>
            <a:chOff x="1295400" y="3505200"/>
            <a:chExt cx="783771" cy="428625"/>
          </a:xfrm>
          <a:solidFill>
            <a:schemeClr val="bg1"/>
          </a:solidFill>
        </p:grpSpPr>
        <p:sp>
          <p:nvSpPr>
            <p:cNvPr id="108" name="Rectangle 25"/>
            <p:cNvSpPr>
              <a:spLocks noChangeArrowheads="1"/>
            </p:cNvSpPr>
            <p:nvPr/>
          </p:nvSpPr>
          <p:spPr bwMode="auto">
            <a:xfrm>
              <a:off x="1295400" y="3733800"/>
              <a:ext cx="783771" cy="200025"/>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109" name="Rectangle 25"/>
            <p:cNvSpPr>
              <a:spLocks noChangeArrowheads="1"/>
            </p:cNvSpPr>
            <p:nvPr/>
          </p:nvSpPr>
          <p:spPr bwMode="auto">
            <a:xfrm>
              <a:off x="1295400" y="3505200"/>
              <a:ext cx="696686"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12" name="Group 62"/>
          <p:cNvGrpSpPr/>
          <p:nvPr/>
        </p:nvGrpSpPr>
        <p:grpSpPr>
          <a:xfrm>
            <a:off x="1295400" y="6172201"/>
            <a:ext cx="2362200" cy="533400"/>
            <a:chOff x="1402172" y="5289501"/>
            <a:chExt cx="935646" cy="871422"/>
          </a:xfrm>
          <a:solidFill>
            <a:schemeClr val="bg1"/>
          </a:solidFill>
        </p:grpSpPr>
        <p:sp>
          <p:nvSpPr>
            <p:cNvPr id="111" name="Rectangle 110"/>
            <p:cNvSpPr>
              <a:spLocks noChangeArrowheads="1"/>
            </p:cNvSpPr>
            <p:nvPr/>
          </p:nvSpPr>
          <p:spPr bwMode="auto">
            <a:xfrm>
              <a:off x="1423417" y="5289501"/>
              <a:ext cx="914401" cy="622444"/>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112" name="Rectangle 25"/>
            <p:cNvSpPr>
              <a:spLocks noChangeArrowheads="1"/>
            </p:cNvSpPr>
            <p:nvPr/>
          </p:nvSpPr>
          <p:spPr bwMode="auto">
            <a:xfrm>
              <a:off x="1402172" y="5856123"/>
              <a:ext cx="914401" cy="3048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sp>
        <p:nvSpPr>
          <p:cNvPr id="68633" name="Rectangle 112"/>
          <p:cNvSpPr>
            <a:spLocks noChangeArrowheads="1"/>
          </p:cNvSpPr>
          <p:nvPr/>
        </p:nvSpPr>
        <p:spPr bwMode="auto">
          <a:xfrm>
            <a:off x="7802563" y="5632450"/>
            <a:ext cx="1112837" cy="495300"/>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68634" name="Rectangle 25"/>
          <p:cNvSpPr>
            <a:spLocks noChangeArrowheads="1"/>
          </p:cNvSpPr>
          <p:nvPr/>
        </p:nvSpPr>
        <p:spPr bwMode="auto">
          <a:xfrm>
            <a:off x="7808913" y="5943600"/>
            <a:ext cx="1335087" cy="334963"/>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87"/>
          <p:cNvGrpSpPr>
            <a:grpSpLocks/>
          </p:cNvGrpSpPr>
          <p:nvPr/>
        </p:nvGrpSpPr>
        <p:grpSpPr bwMode="auto">
          <a:xfrm>
            <a:off x="6424613" y="3886200"/>
            <a:ext cx="1447800" cy="952500"/>
            <a:chOff x="5334000" y="1066800"/>
            <a:chExt cx="1219200" cy="1508159"/>
          </a:xfrm>
        </p:grpSpPr>
        <p:sp>
          <p:nvSpPr>
            <p:cNvPr id="52" name="Rectangle 51"/>
            <p:cNvSpPr/>
            <p:nvPr/>
          </p:nvSpPr>
          <p:spPr>
            <a:xfrm>
              <a:off x="5334000" y="1066800"/>
              <a:ext cx="1219200" cy="1219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76" y="1387092"/>
              <a:ext cx="625925" cy="1187867"/>
              <a:chOff x="4287105" y="4172033"/>
              <a:chExt cx="509152" cy="1225371"/>
            </a:xfrm>
            <a:solidFill>
              <a:schemeClr val="bg1"/>
            </a:solidFill>
          </p:grpSpPr>
          <p:sp>
            <p:nvSpPr>
              <p:cNvPr id="54" name="AutoShape 19"/>
              <p:cNvSpPr>
                <a:spLocks noChangeArrowheads="1"/>
              </p:cNvSpPr>
              <p:nvPr/>
            </p:nvSpPr>
            <p:spPr bwMode="auto">
              <a:xfrm rot="4168849">
                <a:off x="4196803" y="4328476"/>
                <a:ext cx="558750" cy="2898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5" name="AutoShape 20"/>
              <p:cNvSpPr>
                <a:spLocks noChangeArrowheads="1"/>
              </p:cNvSpPr>
              <p:nvPr/>
            </p:nvSpPr>
            <p:spPr bwMode="auto">
              <a:xfrm rot="18810896">
                <a:off x="4213705" y="4627457"/>
                <a:ext cx="490040" cy="34324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6" name="AutoShape 21"/>
              <p:cNvSpPr>
                <a:spLocks noChangeArrowheads="1"/>
              </p:cNvSpPr>
              <p:nvPr/>
            </p:nvSpPr>
            <p:spPr bwMode="auto">
              <a:xfrm rot="9468224">
                <a:off x="4567185" y="4172033"/>
                <a:ext cx="229072" cy="60427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7" name="Rectangle 56"/>
              <p:cNvSpPr>
                <a:spLocks noChangeArrowheads="1"/>
              </p:cNvSpPr>
              <p:nvPr/>
            </p:nvSpPr>
            <p:spPr bwMode="auto">
              <a:xfrm>
                <a:off x="4511153" y="4641478"/>
                <a:ext cx="123968" cy="755926"/>
              </a:xfrm>
              <a:prstGeom prst="rect">
                <a:avLst/>
              </a:prstGeom>
              <a:solidFill>
                <a:srgbClr val="66FF33"/>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nvGrpSpPr>
          <p:cNvPr id="4" name="Group 89"/>
          <p:cNvGrpSpPr/>
          <p:nvPr/>
        </p:nvGrpSpPr>
        <p:grpSpPr>
          <a:xfrm>
            <a:off x="4495800" y="3657600"/>
            <a:ext cx="804261" cy="736583"/>
            <a:chOff x="4287088" y="4359965"/>
            <a:chExt cx="550963" cy="1203362"/>
          </a:xfrm>
          <a:solidFill>
            <a:schemeClr val="bg1"/>
          </a:solidFill>
        </p:grpSpPr>
        <p:sp>
          <p:nvSpPr>
            <p:cNvPr id="48" name="AutoShape 19"/>
            <p:cNvSpPr>
              <a:spLocks noChangeArrowheads="1"/>
            </p:cNvSpPr>
            <p:nvPr/>
          </p:nvSpPr>
          <p:spPr bwMode="auto">
            <a:xfrm rot="4168849">
              <a:off x="4196789" y="4494402"/>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49" name="AutoShape 20"/>
            <p:cNvSpPr>
              <a:spLocks noChangeArrowheads="1"/>
            </p:cNvSpPr>
            <p:nvPr/>
          </p:nvSpPr>
          <p:spPr bwMode="auto">
            <a:xfrm rot="18810896">
              <a:off x="4213688" y="4765163"/>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0" name="AutoShape 21"/>
            <p:cNvSpPr>
              <a:spLocks noChangeArrowheads="1"/>
            </p:cNvSpPr>
            <p:nvPr/>
          </p:nvSpPr>
          <p:spPr bwMode="auto">
            <a:xfrm rot="9468224">
              <a:off x="4570915" y="4383486"/>
              <a:ext cx="267136" cy="539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1" name="Rectangle 50"/>
            <p:cNvSpPr>
              <a:spLocks noChangeArrowheads="1"/>
            </p:cNvSpPr>
            <p:nvPr/>
          </p:nvSpPr>
          <p:spPr bwMode="auto">
            <a:xfrm>
              <a:off x="4511137" y="4807402"/>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16" name="Oval 7"/>
          <p:cNvSpPr>
            <a:spLocks noChangeArrowheads="1"/>
          </p:cNvSpPr>
          <p:nvPr/>
        </p:nvSpPr>
        <p:spPr bwMode="auto">
          <a:xfrm>
            <a:off x="2352675" y="4732338"/>
            <a:ext cx="4162425" cy="1276350"/>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69637" name="AutoShape 8"/>
          <p:cNvCxnSpPr>
            <a:cxnSpLocks noChangeShapeType="1"/>
          </p:cNvCxnSpPr>
          <p:nvPr/>
        </p:nvCxnSpPr>
        <p:spPr bwMode="auto">
          <a:xfrm flipV="1">
            <a:off x="2262188" y="5672138"/>
            <a:ext cx="1065212" cy="241300"/>
          </a:xfrm>
          <a:prstGeom prst="straightConnector1">
            <a:avLst/>
          </a:prstGeom>
          <a:noFill/>
          <a:ln w="57150">
            <a:solidFill>
              <a:schemeClr val="tx1"/>
            </a:solidFill>
            <a:round/>
            <a:headEnd/>
            <a:tailEnd type="triangle" w="med" len="med"/>
          </a:ln>
        </p:spPr>
      </p:cxnSp>
      <p:cxnSp>
        <p:nvCxnSpPr>
          <p:cNvPr id="69638" name="AutoShape 9"/>
          <p:cNvCxnSpPr>
            <a:cxnSpLocks noChangeShapeType="1"/>
          </p:cNvCxnSpPr>
          <p:nvPr/>
        </p:nvCxnSpPr>
        <p:spPr bwMode="auto">
          <a:xfrm>
            <a:off x="1900238" y="4902200"/>
            <a:ext cx="1243012" cy="192088"/>
          </a:xfrm>
          <a:prstGeom prst="straightConnector1">
            <a:avLst/>
          </a:prstGeom>
          <a:noFill/>
          <a:ln w="57150">
            <a:solidFill>
              <a:schemeClr val="tx1"/>
            </a:solidFill>
            <a:round/>
            <a:headEnd/>
            <a:tailEnd type="triangle" w="med" len="med"/>
          </a:ln>
        </p:spPr>
      </p:cxnSp>
      <p:cxnSp>
        <p:nvCxnSpPr>
          <p:cNvPr id="69639" name="AutoShape 11"/>
          <p:cNvCxnSpPr>
            <a:cxnSpLocks noChangeShapeType="1"/>
          </p:cNvCxnSpPr>
          <p:nvPr/>
        </p:nvCxnSpPr>
        <p:spPr bwMode="auto">
          <a:xfrm flipV="1">
            <a:off x="2197100" y="5807075"/>
            <a:ext cx="1328738" cy="238125"/>
          </a:xfrm>
          <a:prstGeom prst="straightConnector1">
            <a:avLst/>
          </a:prstGeom>
          <a:noFill/>
          <a:ln w="57150">
            <a:solidFill>
              <a:srgbClr val="00B0F0"/>
            </a:solidFill>
            <a:round/>
            <a:headEnd/>
            <a:tailEnd type="triangle" w="med" len="med"/>
          </a:ln>
        </p:spPr>
      </p:cxnSp>
      <p:cxnSp>
        <p:nvCxnSpPr>
          <p:cNvPr id="69640" name="AutoShape 12"/>
          <p:cNvCxnSpPr>
            <a:cxnSpLocks noChangeShapeType="1"/>
          </p:cNvCxnSpPr>
          <p:nvPr/>
        </p:nvCxnSpPr>
        <p:spPr bwMode="auto">
          <a:xfrm>
            <a:off x="1719263" y="4999038"/>
            <a:ext cx="1162050" cy="152400"/>
          </a:xfrm>
          <a:prstGeom prst="straightConnector1">
            <a:avLst/>
          </a:prstGeom>
          <a:noFill/>
          <a:ln w="57150">
            <a:solidFill>
              <a:srgbClr val="00B0F0"/>
            </a:solidFill>
            <a:round/>
            <a:headEnd/>
            <a:tailEnd type="triangle" w="med" len="med"/>
          </a:ln>
        </p:spPr>
      </p:cxnSp>
      <p:grpSp>
        <p:nvGrpSpPr>
          <p:cNvPr id="69641" name="Group 87"/>
          <p:cNvGrpSpPr>
            <a:grpSpLocks/>
          </p:cNvGrpSpPr>
          <p:nvPr/>
        </p:nvGrpSpPr>
        <p:grpSpPr bwMode="auto">
          <a:xfrm>
            <a:off x="4795838" y="4800600"/>
            <a:ext cx="1990725" cy="534988"/>
            <a:chOff x="4419600" y="2048072"/>
            <a:chExt cx="1676400" cy="847528"/>
          </a:xfrm>
        </p:grpSpPr>
        <p:cxnSp>
          <p:nvCxnSpPr>
            <p:cNvPr id="69667" name="AutoShape 10"/>
            <p:cNvCxnSpPr>
              <a:cxnSpLocks noChangeShapeType="1"/>
            </p:cNvCxnSpPr>
            <p:nvPr/>
          </p:nvCxnSpPr>
          <p:spPr bwMode="auto">
            <a:xfrm rot="10800000" flipV="1">
              <a:off x="4419600" y="2048072"/>
              <a:ext cx="1524000" cy="638646"/>
            </a:xfrm>
            <a:prstGeom prst="straightConnector1">
              <a:avLst/>
            </a:prstGeom>
            <a:noFill/>
            <a:ln w="57150">
              <a:solidFill>
                <a:schemeClr val="tx1"/>
              </a:solidFill>
              <a:round/>
              <a:headEnd/>
              <a:tailEnd type="triangle" w="med" len="med"/>
            </a:ln>
          </p:spPr>
        </p:cxnSp>
        <p:cxnSp>
          <p:nvCxnSpPr>
            <p:cNvPr id="69668" name="AutoShape 13"/>
            <p:cNvCxnSpPr>
              <a:cxnSpLocks noChangeShapeType="1"/>
            </p:cNvCxnSpPr>
            <p:nvPr/>
          </p:nvCxnSpPr>
          <p:spPr bwMode="auto">
            <a:xfrm rot="10800000" flipV="1">
              <a:off x="4572000" y="2276672"/>
              <a:ext cx="1524000" cy="618928"/>
            </a:xfrm>
            <a:prstGeom prst="straightConnector1">
              <a:avLst/>
            </a:prstGeom>
            <a:noFill/>
            <a:ln w="57150">
              <a:solidFill>
                <a:srgbClr val="00B0F0"/>
              </a:solidFill>
              <a:round/>
              <a:headEnd/>
              <a:tailEnd type="triangle" w="med" len="med"/>
            </a:ln>
          </p:spPr>
        </p:cxnSp>
      </p:grpSp>
      <p:sp>
        <p:nvSpPr>
          <p:cNvPr id="69642" name="Rectangle 21"/>
          <p:cNvSpPr>
            <a:spLocks noChangeArrowheads="1"/>
          </p:cNvSpPr>
          <p:nvPr/>
        </p:nvSpPr>
        <p:spPr bwMode="auto">
          <a:xfrm>
            <a:off x="7345363" y="4495800"/>
            <a:ext cx="1112837" cy="495300"/>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69643" name="Rectangle 25"/>
          <p:cNvSpPr>
            <a:spLocks noChangeArrowheads="1"/>
          </p:cNvSpPr>
          <p:nvPr/>
        </p:nvSpPr>
        <p:spPr bwMode="auto">
          <a:xfrm>
            <a:off x="7351713" y="4806950"/>
            <a:ext cx="1335087" cy="336550"/>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69644" name="Group 83"/>
          <p:cNvGrpSpPr>
            <a:grpSpLocks/>
          </p:cNvGrpSpPr>
          <p:nvPr/>
        </p:nvGrpSpPr>
        <p:grpSpPr bwMode="auto">
          <a:xfrm rot="1626829">
            <a:off x="4859338" y="5494338"/>
            <a:ext cx="2201862" cy="481012"/>
            <a:chOff x="4572000" y="3200401"/>
            <a:chExt cx="1447800" cy="761999"/>
          </a:xfrm>
        </p:grpSpPr>
        <p:cxnSp>
          <p:nvCxnSpPr>
            <p:cNvPr id="69665" name="AutoShape 10"/>
            <p:cNvCxnSpPr>
              <a:cxnSpLocks noChangeShapeType="1"/>
            </p:cNvCxnSpPr>
            <p:nvPr/>
          </p:nvCxnSpPr>
          <p:spPr bwMode="auto">
            <a:xfrm rot="10800000" flipV="1">
              <a:off x="4572000" y="3200401"/>
              <a:ext cx="1371600" cy="553117"/>
            </a:xfrm>
            <a:prstGeom prst="straightConnector1">
              <a:avLst/>
            </a:prstGeom>
            <a:noFill/>
            <a:ln w="57150">
              <a:solidFill>
                <a:schemeClr val="tx1"/>
              </a:solidFill>
              <a:round/>
              <a:headEnd/>
              <a:tailEnd type="triangle" w="med" len="med"/>
            </a:ln>
          </p:spPr>
        </p:cxnSp>
        <p:cxnSp>
          <p:nvCxnSpPr>
            <p:cNvPr id="69666" name="AutoShape 13"/>
            <p:cNvCxnSpPr>
              <a:cxnSpLocks noChangeShapeType="1"/>
            </p:cNvCxnSpPr>
            <p:nvPr/>
          </p:nvCxnSpPr>
          <p:spPr bwMode="auto">
            <a:xfrm rot="10800000" flipV="1">
              <a:off x="4724400" y="3429000"/>
              <a:ext cx="1295400" cy="533400"/>
            </a:xfrm>
            <a:prstGeom prst="straightConnector1">
              <a:avLst/>
            </a:prstGeom>
            <a:noFill/>
            <a:ln w="57150">
              <a:solidFill>
                <a:srgbClr val="00B0F0"/>
              </a:solidFill>
              <a:round/>
              <a:headEnd/>
              <a:tailEnd type="triangle" w="med" len="med"/>
            </a:ln>
          </p:spPr>
        </p:cxnSp>
      </p:grpSp>
      <p:grpSp>
        <p:nvGrpSpPr>
          <p:cNvPr id="69645" name="Group 86"/>
          <p:cNvGrpSpPr>
            <a:grpSpLocks/>
          </p:cNvGrpSpPr>
          <p:nvPr/>
        </p:nvGrpSpPr>
        <p:grpSpPr bwMode="auto">
          <a:xfrm rot="-1941880">
            <a:off x="4383088" y="4759325"/>
            <a:ext cx="790575" cy="309563"/>
            <a:chOff x="3733800" y="1752600"/>
            <a:chExt cx="1447800" cy="761999"/>
          </a:xfrm>
        </p:grpSpPr>
        <p:cxnSp>
          <p:nvCxnSpPr>
            <p:cNvPr id="69663" name="AutoShape 10"/>
            <p:cNvCxnSpPr>
              <a:cxnSpLocks noChangeShapeType="1"/>
            </p:cNvCxnSpPr>
            <p:nvPr/>
          </p:nvCxnSpPr>
          <p:spPr bwMode="auto">
            <a:xfrm rot="10800000" flipV="1">
              <a:off x="3733800" y="1752600"/>
              <a:ext cx="1371600" cy="553117"/>
            </a:xfrm>
            <a:prstGeom prst="straightConnector1">
              <a:avLst/>
            </a:prstGeom>
            <a:noFill/>
            <a:ln w="57150">
              <a:solidFill>
                <a:schemeClr val="tx1"/>
              </a:solidFill>
              <a:round/>
              <a:headEnd/>
              <a:tailEnd type="triangle" w="med" len="med"/>
            </a:ln>
          </p:spPr>
        </p:cxnSp>
        <p:cxnSp>
          <p:nvCxnSpPr>
            <p:cNvPr id="69664" name="AutoShape 13"/>
            <p:cNvCxnSpPr>
              <a:cxnSpLocks noChangeShapeType="1"/>
            </p:cNvCxnSpPr>
            <p:nvPr/>
          </p:nvCxnSpPr>
          <p:spPr bwMode="auto">
            <a:xfrm rot="10800000" flipV="1">
              <a:off x="3886200" y="1981199"/>
              <a:ext cx="1295400" cy="533400"/>
            </a:xfrm>
            <a:prstGeom prst="straightConnector1">
              <a:avLst/>
            </a:prstGeom>
            <a:noFill/>
            <a:ln w="57150">
              <a:solidFill>
                <a:srgbClr val="00B0F0"/>
              </a:solidFill>
              <a:round/>
              <a:headEnd/>
              <a:tailEnd type="triangle" w="med" len="med"/>
            </a:ln>
          </p:spPr>
        </p:cxnSp>
      </p:grpSp>
      <p:grpSp>
        <p:nvGrpSpPr>
          <p:cNvPr id="69646" name="Group 95"/>
          <p:cNvGrpSpPr>
            <a:grpSpLocks/>
          </p:cNvGrpSpPr>
          <p:nvPr/>
        </p:nvGrpSpPr>
        <p:grpSpPr bwMode="auto">
          <a:xfrm>
            <a:off x="5267325" y="3962400"/>
            <a:ext cx="1285875" cy="646113"/>
            <a:chOff x="4818731" y="1362271"/>
            <a:chExt cx="1069037" cy="609600"/>
          </a:xfrm>
        </p:grpSpPr>
        <p:sp>
          <p:nvSpPr>
            <p:cNvPr id="69661" name="Rectangle 35"/>
            <p:cNvSpPr>
              <a:spLocks noChangeArrowheads="1"/>
            </p:cNvSpPr>
            <p:nvPr/>
          </p:nvSpPr>
          <p:spPr bwMode="auto">
            <a:xfrm>
              <a:off x="4818731" y="1362271"/>
              <a:ext cx="889001" cy="369339"/>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69662" name="Rectangle 25"/>
            <p:cNvSpPr>
              <a:spLocks noChangeArrowheads="1"/>
            </p:cNvSpPr>
            <p:nvPr/>
          </p:nvSpPr>
          <p:spPr bwMode="auto">
            <a:xfrm>
              <a:off x="4820968" y="1676400"/>
              <a:ext cx="1066800" cy="295471"/>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grpSp>
        <p:nvGrpSpPr>
          <p:cNvPr id="69647" name="Group 87"/>
          <p:cNvGrpSpPr>
            <a:grpSpLocks/>
          </p:cNvGrpSpPr>
          <p:nvPr/>
        </p:nvGrpSpPr>
        <p:grpSpPr bwMode="auto">
          <a:xfrm>
            <a:off x="6888163" y="5395913"/>
            <a:ext cx="960437" cy="1004887"/>
            <a:chOff x="5744358" y="694155"/>
            <a:chExt cx="808842" cy="1591845"/>
          </a:xfrm>
        </p:grpSpPr>
        <p:sp>
          <p:nvSpPr>
            <p:cNvPr id="30" name="Rectangle 29"/>
            <p:cNvSpPr/>
            <p:nvPr/>
          </p:nvSpPr>
          <p:spPr>
            <a:xfrm>
              <a:off x="5783129" y="1066340"/>
              <a:ext cx="770071" cy="121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 name="Group 89"/>
            <p:cNvGrpSpPr/>
            <p:nvPr/>
          </p:nvGrpSpPr>
          <p:grpSpPr>
            <a:xfrm>
              <a:off x="5744358" y="694155"/>
              <a:ext cx="658705" cy="1245765"/>
              <a:chOff x="4411053" y="3457217"/>
              <a:chExt cx="535816" cy="1285096"/>
            </a:xfrm>
            <a:solidFill>
              <a:schemeClr val="bg1"/>
            </a:solidFill>
          </p:grpSpPr>
          <p:sp>
            <p:nvSpPr>
              <p:cNvPr id="32" name="AutoShape 19"/>
              <p:cNvSpPr>
                <a:spLocks noChangeArrowheads="1"/>
              </p:cNvSpPr>
              <p:nvPr/>
            </p:nvSpPr>
            <p:spPr bwMode="auto">
              <a:xfrm rot="4168849">
                <a:off x="4320750" y="3659876"/>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33" name="AutoShape 20"/>
              <p:cNvSpPr>
                <a:spLocks noChangeArrowheads="1"/>
              </p:cNvSpPr>
              <p:nvPr/>
            </p:nvSpPr>
            <p:spPr bwMode="auto">
              <a:xfrm rot="18810896">
                <a:off x="4337653" y="3930638"/>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34" name="AutoShape 21"/>
              <p:cNvSpPr>
                <a:spLocks noChangeArrowheads="1"/>
              </p:cNvSpPr>
              <p:nvPr/>
            </p:nvSpPr>
            <p:spPr bwMode="auto">
              <a:xfrm rot="9468224">
                <a:off x="4687331" y="3457217"/>
                <a:ext cx="259538" cy="63800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35" name="Rectangle 34"/>
              <p:cNvSpPr>
                <a:spLocks noChangeArrowheads="1"/>
              </p:cNvSpPr>
              <p:nvPr/>
            </p:nvSpPr>
            <p:spPr bwMode="auto">
              <a:xfrm>
                <a:off x="4625715" y="3986387"/>
                <a:ext cx="123968" cy="755926"/>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sp>
        <p:nvSpPr>
          <p:cNvPr id="64" name="Rectangle 25"/>
          <p:cNvSpPr>
            <a:spLocks noChangeArrowheads="1"/>
          </p:cNvSpPr>
          <p:nvPr/>
        </p:nvSpPr>
        <p:spPr bwMode="auto">
          <a:xfrm>
            <a:off x="4114800" y="3048000"/>
            <a:ext cx="1905000" cy="457200"/>
          </a:xfrm>
          <a:prstGeom prst="rect">
            <a:avLst/>
          </a:prstGeom>
          <a:solidFill>
            <a:schemeClr val="bg2">
              <a:lumMod val="60000"/>
              <a:lumOff val="40000"/>
            </a:schemeClr>
          </a:solidFill>
          <a:ln w="9525">
            <a:noFill/>
            <a:miter lim="800000"/>
            <a:headEnd/>
            <a:tailEnd/>
          </a:ln>
        </p:spPr>
        <p:txBody>
          <a:bodyPr/>
          <a:lstStyle/>
          <a:p>
            <a:pPr>
              <a:defRPr/>
            </a:pPr>
            <a:r>
              <a:rPr lang="en-US" sz="2000" b="1" dirty="0">
                <a:latin typeface="Calibri" pitchFamily="34" charset="0"/>
                <a:cs typeface="Times New Roman" pitchFamily="18" charset="0"/>
              </a:rPr>
              <a:t>OFFSET CREDIT</a:t>
            </a:r>
            <a:endParaRPr lang="en-US" sz="2000" dirty="0">
              <a:cs typeface="+mn-cs"/>
            </a:endParaRPr>
          </a:p>
        </p:txBody>
      </p:sp>
      <p:sp>
        <p:nvSpPr>
          <p:cNvPr id="70" name="Arc 69"/>
          <p:cNvSpPr/>
          <p:nvPr/>
        </p:nvSpPr>
        <p:spPr>
          <a:xfrm>
            <a:off x="5562600" y="3124200"/>
            <a:ext cx="1752600" cy="1600200"/>
          </a:xfrm>
          <a:prstGeom prst="arc">
            <a:avLst>
              <a:gd name="adj1" fmla="val 14695121"/>
              <a:gd name="adj2" fmla="val 21043974"/>
            </a:avLst>
          </a:prstGeom>
          <a:noFill/>
          <a:ln w="76200">
            <a:solidFill>
              <a:srgbClr val="66FF33"/>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1" name="Arc 70"/>
          <p:cNvSpPr/>
          <p:nvPr/>
        </p:nvSpPr>
        <p:spPr>
          <a:xfrm rot="18013744">
            <a:off x="1271587" y="3648076"/>
            <a:ext cx="3355975" cy="1873250"/>
          </a:xfrm>
          <a:prstGeom prst="arc">
            <a:avLst>
              <a:gd name="adj1" fmla="val 14836989"/>
              <a:gd name="adj2" fmla="val 391971"/>
            </a:avLst>
          </a:prstGeom>
          <a:noFill/>
          <a:ln w="762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1" name="Title 1"/>
          <p:cNvSpPr txBox="1">
            <a:spLocks/>
          </p:cNvSpPr>
          <p:nvPr/>
        </p:nvSpPr>
        <p:spPr>
          <a:xfrm>
            <a:off x="0" y="-228600"/>
            <a:ext cx="7848600" cy="1219200"/>
          </a:xfrm>
          <a:prstGeom prst="rect">
            <a:avLst/>
          </a:prstGeom>
        </p:spPr>
        <p:txBody>
          <a:bodyPr anchor="ctr"/>
          <a:lstStyle/>
          <a:p>
            <a:pPr fontAlgn="auto">
              <a:spcAft>
                <a:spcPts val="0"/>
              </a:spcAft>
              <a:defRPr/>
            </a:pPr>
            <a:r>
              <a:rPr lang="en-US" sz="4000" dirty="0">
                <a:solidFill>
                  <a:srgbClr val="FFC000"/>
                </a:solidFill>
                <a:latin typeface="+mj-lt"/>
                <a:ea typeface="+mj-ea"/>
                <a:cs typeface="+mj-cs"/>
              </a:rPr>
              <a:t>“Double counting” concerns </a:t>
            </a:r>
          </a:p>
        </p:txBody>
      </p:sp>
      <p:sp>
        <p:nvSpPr>
          <p:cNvPr id="62" name="Rectangle 61"/>
          <p:cNvSpPr/>
          <p:nvPr/>
        </p:nvSpPr>
        <p:spPr>
          <a:xfrm>
            <a:off x="838200" y="609600"/>
            <a:ext cx="4800600" cy="1570038"/>
          </a:xfrm>
          <a:prstGeom prst="rect">
            <a:avLst/>
          </a:prstGeom>
        </p:spPr>
        <p:txBody>
          <a:bodyPr>
            <a:spAutoFit/>
          </a:bodyPr>
          <a:lstStyle/>
          <a:p>
            <a:pPr fontAlgn="auto">
              <a:spcAft>
                <a:spcPts val="0"/>
              </a:spcAft>
              <a:defRPr/>
            </a:pPr>
            <a:r>
              <a:rPr lang="en-US" sz="3200" dirty="0">
                <a:solidFill>
                  <a:srgbClr val="FFC000"/>
                </a:solidFill>
                <a:latin typeface="+mn-lt"/>
                <a:cs typeface="+mn-cs"/>
              </a:rPr>
              <a:t>- Emissions rate</a:t>
            </a:r>
          </a:p>
          <a:p>
            <a:pPr fontAlgn="auto">
              <a:spcAft>
                <a:spcPts val="0"/>
              </a:spcAft>
              <a:defRPr/>
            </a:pPr>
            <a:r>
              <a:rPr lang="en-US" sz="3200" dirty="0">
                <a:solidFill>
                  <a:srgbClr val="FFC000"/>
                </a:solidFill>
                <a:latin typeface="+mn-lt"/>
                <a:cs typeface="+mn-cs"/>
              </a:rPr>
              <a:t>- Ownership of the offset</a:t>
            </a:r>
          </a:p>
          <a:p>
            <a:pPr fontAlgn="auto">
              <a:spcAft>
                <a:spcPts val="0"/>
              </a:spcAft>
              <a:defRPr/>
            </a:pPr>
            <a:r>
              <a:rPr lang="en-US" sz="3200" dirty="0">
                <a:latin typeface="+mn-lt"/>
                <a:cs typeface="+mn-cs"/>
              </a:rPr>
              <a:t>- </a:t>
            </a:r>
            <a:r>
              <a:rPr lang="en-US" sz="3200" dirty="0">
                <a:solidFill>
                  <a:schemeClr val="accent6">
                    <a:lumMod val="20000"/>
                    <a:lumOff val="80000"/>
                  </a:schemeClr>
                </a:solidFill>
                <a:latin typeface="+mn-lt"/>
                <a:cs typeface="+mn-cs"/>
              </a:rPr>
              <a:t>Fossil generators’ scope 1</a:t>
            </a:r>
          </a:p>
        </p:txBody>
      </p:sp>
      <p:pic>
        <p:nvPicPr>
          <p:cNvPr id="69653" name="Picture 57"/>
          <p:cNvPicPr>
            <a:picLocks noChangeAspect="1" noChangeArrowheads="1"/>
          </p:cNvPicPr>
          <p:nvPr/>
        </p:nvPicPr>
        <p:blipFill>
          <a:blip r:embed="rId3" cstate="print"/>
          <a:srcRect/>
          <a:stretch>
            <a:fillRect/>
          </a:stretch>
        </p:blipFill>
        <p:spPr bwMode="auto">
          <a:xfrm>
            <a:off x="762000" y="5486400"/>
            <a:ext cx="1358900" cy="650875"/>
          </a:xfrm>
          <a:prstGeom prst="rect">
            <a:avLst/>
          </a:prstGeom>
          <a:noFill/>
          <a:ln w="9525">
            <a:noFill/>
            <a:miter lim="800000"/>
            <a:headEnd/>
            <a:tailEnd/>
          </a:ln>
        </p:spPr>
      </p:pic>
      <p:pic>
        <p:nvPicPr>
          <p:cNvPr id="69654" name="Picture 2"/>
          <p:cNvPicPr>
            <a:picLocks noChangeAspect="1" noChangeArrowheads="1"/>
          </p:cNvPicPr>
          <p:nvPr/>
        </p:nvPicPr>
        <p:blipFill>
          <a:blip r:embed="rId3" cstate="print"/>
          <a:srcRect/>
          <a:stretch>
            <a:fillRect/>
          </a:stretch>
        </p:blipFill>
        <p:spPr bwMode="auto">
          <a:xfrm>
            <a:off x="685800" y="3962400"/>
            <a:ext cx="1219200" cy="576263"/>
          </a:xfrm>
          <a:prstGeom prst="rect">
            <a:avLst/>
          </a:prstGeom>
          <a:noFill/>
          <a:ln w="9525">
            <a:noFill/>
            <a:miter lim="800000"/>
            <a:headEnd/>
            <a:tailEnd/>
          </a:ln>
        </p:spPr>
      </p:pic>
      <p:grpSp>
        <p:nvGrpSpPr>
          <p:cNvPr id="11" name="Group 59"/>
          <p:cNvGrpSpPr/>
          <p:nvPr/>
        </p:nvGrpSpPr>
        <p:grpSpPr>
          <a:xfrm>
            <a:off x="685800" y="4572000"/>
            <a:ext cx="1371600" cy="685800"/>
            <a:chOff x="1295400" y="3505200"/>
            <a:chExt cx="783771" cy="428625"/>
          </a:xfrm>
          <a:solidFill>
            <a:schemeClr val="bg1"/>
          </a:solidFill>
        </p:grpSpPr>
        <p:sp>
          <p:nvSpPr>
            <p:cNvPr id="63" name="Rectangle 25"/>
            <p:cNvSpPr>
              <a:spLocks noChangeArrowheads="1"/>
            </p:cNvSpPr>
            <p:nvPr/>
          </p:nvSpPr>
          <p:spPr bwMode="auto">
            <a:xfrm>
              <a:off x="1295400" y="3733800"/>
              <a:ext cx="783771" cy="200025"/>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65" name="Rectangle 25"/>
            <p:cNvSpPr>
              <a:spLocks noChangeArrowheads="1"/>
            </p:cNvSpPr>
            <p:nvPr/>
          </p:nvSpPr>
          <p:spPr bwMode="auto">
            <a:xfrm>
              <a:off x="1295400" y="3505200"/>
              <a:ext cx="696686"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12" name="Group 62"/>
          <p:cNvGrpSpPr/>
          <p:nvPr/>
        </p:nvGrpSpPr>
        <p:grpSpPr>
          <a:xfrm>
            <a:off x="1295400" y="6172201"/>
            <a:ext cx="2362200" cy="533400"/>
            <a:chOff x="1402172" y="5289501"/>
            <a:chExt cx="935646" cy="871422"/>
          </a:xfrm>
          <a:solidFill>
            <a:schemeClr val="bg1"/>
          </a:solidFill>
        </p:grpSpPr>
        <p:sp>
          <p:nvSpPr>
            <p:cNvPr id="67" name="Rectangle 66"/>
            <p:cNvSpPr>
              <a:spLocks noChangeArrowheads="1"/>
            </p:cNvSpPr>
            <p:nvPr/>
          </p:nvSpPr>
          <p:spPr bwMode="auto">
            <a:xfrm>
              <a:off x="1423417" y="5289501"/>
              <a:ext cx="914401" cy="622444"/>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68" name="Rectangle 25"/>
            <p:cNvSpPr>
              <a:spLocks noChangeArrowheads="1"/>
            </p:cNvSpPr>
            <p:nvPr/>
          </p:nvSpPr>
          <p:spPr bwMode="auto">
            <a:xfrm>
              <a:off x="1402172" y="5856123"/>
              <a:ext cx="914401" cy="3048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sp>
        <p:nvSpPr>
          <p:cNvPr id="69657" name="Rectangle 68"/>
          <p:cNvSpPr>
            <a:spLocks noChangeArrowheads="1"/>
          </p:cNvSpPr>
          <p:nvPr/>
        </p:nvSpPr>
        <p:spPr bwMode="auto">
          <a:xfrm>
            <a:off x="7802563" y="5632450"/>
            <a:ext cx="1112837" cy="495300"/>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69658" name="Rectangle 25"/>
          <p:cNvSpPr>
            <a:spLocks noChangeArrowheads="1"/>
          </p:cNvSpPr>
          <p:nvPr/>
        </p:nvSpPr>
        <p:spPr bwMode="auto">
          <a:xfrm>
            <a:off x="7808913" y="5943600"/>
            <a:ext cx="1335087" cy="334963"/>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ight Brace 83"/>
          <p:cNvSpPr/>
          <p:nvPr/>
        </p:nvSpPr>
        <p:spPr>
          <a:xfrm>
            <a:off x="6553200" y="3276600"/>
            <a:ext cx="457200" cy="992188"/>
          </a:xfrm>
          <a:prstGeom prst="rightBrac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70659" name="Group 85"/>
          <p:cNvGrpSpPr>
            <a:grpSpLocks/>
          </p:cNvGrpSpPr>
          <p:nvPr/>
        </p:nvGrpSpPr>
        <p:grpSpPr bwMode="auto">
          <a:xfrm>
            <a:off x="381000" y="1295400"/>
            <a:ext cx="6934200" cy="5181600"/>
            <a:chOff x="4813" y="457199"/>
            <a:chExt cx="5915628" cy="3997524"/>
          </a:xfrm>
        </p:grpSpPr>
        <p:grpSp>
          <p:nvGrpSpPr>
            <p:cNvPr id="70663" name="Group 66"/>
            <p:cNvGrpSpPr>
              <a:grpSpLocks/>
            </p:cNvGrpSpPr>
            <p:nvPr/>
          </p:nvGrpSpPr>
          <p:grpSpPr bwMode="auto">
            <a:xfrm>
              <a:off x="4813" y="457199"/>
              <a:ext cx="5915628" cy="3997524"/>
              <a:chOff x="4813" y="1066799"/>
              <a:chExt cx="5915628" cy="3997524"/>
            </a:xfrm>
          </p:grpSpPr>
          <p:grpSp>
            <p:nvGrpSpPr>
              <p:cNvPr id="70665" name="Group 65"/>
              <p:cNvGrpSpPr>
                <a:grpSpLocks/>
              </p:cNvGrpSpPr>
              <p:nvPr/>
            </p:nvGrpSpPr>
            <p:grpSpPr bwMode="auto">
              <a:xfrm>
                <a:off x="4813" y="1066799"/>
                <a:ext cx="5915628" cy="3997524"/>
                <a:chOff x="4813" y="1066799"/>
                <a:chExt cx="5915628" cy="3997524"/>
              </a:xfrm>
            </p:grpSpPr>
            <p:grpSp>
              <p:nvGrpSpPr>
                <p:cNvPr id="70667" name="Group 62"/>
                <p:cNvGrpSpPr>
                  <a:grpSpLocks/>
                </p:cNvGrpSpPr>
                <p:nvPr/>
              </p:nvGrpSpPr>
              <p:grpSpPr bwMode="auto">
                <a:xfrm>
                  <a:off x="4813" y="1066799"/>
                  <a:ext cx="5915628" cy="3997524"/>
                  <a:chOff x="4022482" y="533400"/>
                  <a:chExt cx="3811198" cy="2134244"/>
                </a:xfrm>
              </p:grpSpPr>
              <p:grpSp>
                <p:nvGrpSpPr>
                  <p:cNvPr id="70670" name="Group 41"/>
                  <p:cNvGrpSpPr>
                    <a:grpSpLocks/>
                  </p:cNvGrpSpPr>
                  <p:nvPr/>
                </p:nvGrpSpPr>
                <p:grpSpPr bwMode="auto">
                  <a:xfrm>
                    <a:off x="4510609" y="803190"/>
                    <a:ext cx="2923125" cy="1065824"/>
                    <a:chOff x="-655689" y="292078"/>
                    <a:chExt cx="7923209" cy="1582519"/>
                  </a:xfrm>
                </p:grpSpPr>
                <p:cxnSp>
                  <p:nvCxnSpPr>
                    <p:cNvPr id="81" name="Straight Connector 22"/>
                    <p:cNvCxnSpPr/>
                    <p:nvPr/>
                  </p:nvCxnSpPr>
                  <p:spPr>
                    <a:xfrm flipV="1">
                      <a:off x="-656730" y="1112842"/>
                      <a:ext cx="7870747" cy="762127"/>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13"/>
                    <p:cNvCxnSpPr/>
                    <p:nvPr/>
                  </p:nvCxnSpPr>
                  <p:spPr>
                    <a:xfrm flipV="1">
                      <a:off x="-656730" y="292464"/>
                      <a:ext cx="7925141" cy="1537845"/>
                    </a:xfrm>
                    <a:prstGeom prst="line">
                      <a:avLst/>
                    </a:prstGeom>
                    <a:ln w="762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1624" y="609935"/>
                      <a:ext cx="3582988" cy="282521"/>
                    </a:xfrm>
                    <a:prstGeom prst="rect">
                      <a:avLst/>
                    </a:prstGeom>
                  </p:spPr>
                  <p:txBody>
                    <a:bodyPr>
                      <a:spAutoFit/>
                    </a:bodyPr>
                    <a:lstStyle/>
                    <a:p>
                      <a:pPr fontAlgn="auto">
                        <a:spcBef>
                          <a:spcPts val="0"/>
                        </a:spcBef>
                        <a:spcAft>
                          <a:spcPts val="0"/>
                        </a:spcAft>
                        <a:defRPr/>
                      </a:pPr>
                      <a:endParaRPr lang="en-US" sz="1100" b="1" dirty="0">
                        <a:solidFill>
                          <a:schemeClr val="tx2">
                            <a:lumMod val="75000"/>
                          </a:schemeClr>
                        </a:solidFill>
                        <a:latin typeface="+mn-lt"/>
                        <a:cs typeface="+mn-cs"/>
                      </a:endParaRPr>
                    </a:p>
                  </p:txBody>
                </p:sp>
              </p:grpSp>
              <p:grpSp>
                <p:nvGrpSpPr>
                  <p:cNvPr id="70671" name="Group 50"/>
                  <p:cNvGrpSpPr>
                    <a:grpSpLocks/>
                  </p:cNvGrpSpPr>
                  <p:nvPr/>
                </p:nvGrpSpPr>
                <p:grpSpPr bwMode="auto">
                  <a:xfrm>
                    <a:off x="4481674" y="533400"/>
                    <a:ext cx="3352006" cy="1784543"/>
                    <a:chOff x="3795080" y="762794"/>
                    <a:chExt cx="3352006" cy="1784543"/>
                  </a:xfrm>
                </p:grpSpPr>
                <p:cxnSp>
                  <p:nvCxnSpPr>
                    <p:cNvPr id="79" name="Straight Connector 78"/>
                    <p:cNvCxnSpPr/>
                    <p:nvPr/>
                  </p:nvCxnSpPr>
                  <p:spPr>
                    <a:xfrm rot="5400000">
                      <a:off x="2911133" y="1646498"/>
                      <a:ext cx="1783114" cy="157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3794837" y="2545908"/>
                      <a:ext cx="3352249" cy="13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rot="16200000">
                    <a:off x="3891968" y="1090894"/>
                    <a:ext cx="641450" cy="380422"/>
                  </a:xfrm>
                  <a:prstGeom prst="rect">
                    <a:avLst/>
                  </a:prstGeom>
                </p:spPr>
                <p:txBody>
                  <a:bodyPr>
                    <a:spAutoFit/>
                  </a:bodyPr>
                  <a:lstStyle/>
                  <a:p>
                    <a:pPr fontAlgn="auto">
                      <a:spcBef>
                        <a:spcPts val="0"/>
                      </a:spcBef>
                      <a:spcAft>
                        <a:spcPts val="0"/>
                      </a:spcAft>
                      <a:defRPr/>
                    </a:pPr>
                    <a:r>
                      <a:rPr lang="en-US" b="1" dirty="0">
                        <a:solidFill>
                          <a:schemeClr val="tx2">
                            <a:lumMod val="75000"/>
                          </a:schemeClr>
                        </a:solidFill>
                        <a:latin typeface="+mn-lt"/>
                        <a:cs typeface="+mn-cs"/>
                      </a:rPr>
                      <a:t>EMISSIONS in TONS CO2e</a:t>
                    </a:r>
                  </a:p>
                </p:txBody>
              </p:sp>
              <p:sp>
                <p:nvSpPr>
                  <p:cNvPr id="78" name="Rectangle 9"/>
                  <p:cNvSpPr/>
                  <p:nvPr/>
                </p:nvSpPr>
                <p:spPr>
                  <a:xfrm>
                    <a:off x="5288519" y="2390402"/>
                    <a:ext cx="685806" cy="277242"/>
                  </a:xfrm>
                  <a:prstGeom prst="rect">
                    <a:avLst/>
                  </a:prstGeom>
                </p:spPr>
                <p:txBody>
                  <a:bodyPr>
                    <a:spAutoFit/>
                  </a:bodyPr>
                  <a:lstStyle/>
                  <a:p>
                    <a:pPr fontAlgn="auto">
                      <a:spcBef>
                        <a:spcPts val="0"/>
                      </a:spcBef>
                      <a:spcAft>
                        <a:spcPts val="0"/>
                      </a:spcAft>
                      <a:defRPr/>
                    </a:pPr>
                    <a:r>
                      <a:rPr lang="en-US" sz="1200" b="1" dirty="0">
                        <a:solidFill>
                          <a:schemeClr val="tx2">
                            <a:lumMod val="75000"/>
                          </a:schemeClr>
                        </a:solidFill>
                        <a:latin typeface="+mn-lt"/>
                        <a:cs typeface="+mn-cs"/>
                      </a:rPr>
                      <a:t>TIME</a:t>
                    </a:r>
                  </a:p>
                </p:txBody>
              </p:sp>
            </p:grpSp>
            <p:sp>
              <p:nvSpPr>
                <p:cNvPr id="73" name="Right Brace 72"/>
                <p:cNvSpPr/>
                <p:nvPr/>
              </p:nvSpPr>
              <p:spPr>
                <a:xfrm>
                  <a:off x="5224325" y="1497905"/>
                  <a:ext cx="487552" cy="1038572"/>
                </a:xfrm>
                <a:prstGeom prst="rightBrac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74" name="Straight Connector 73"/>
                <p:cNvCxnSpPr/>
                <p:nvPr/>
              </p:nvCxnSpPr>
              <p:spPr>
                <a:xfrm>
                  <a:off x="990751" y="1523624"/>
                  <a:ext cx="4190237" cy="2449"/>
                </a:xfrm>
                <a:prstGeom prst="line">
                  <a:avLst/>
                </a:prstGeom>
                <a:ln w="3810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flipV="1">
                <a:off x="836360" y="3467273"/>
                <a:ext cx="4343274" cy="77158"/>
              </a:xfrm>
              <a:prstGeom prst="line">
                <a:avLst/>
              </a:prstGeom>
              <a:ln w="3810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flipV="1">
              <a:off x="856675" y="1996687"/>
              <a:ext cx="4343273" cy="78383"/>
            </a:xfrm>
            <a:prstGeom prst="line">
              <a:avLst/>
            </a:prstGeom>
            <a:ln w="3810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5" name="Rectangle 84"/>
          <p:cNvSpPr>
            <a:spLocks noChangeArrowheads="1"/>
          </p:cNvSpPr>
          <p:nvPr/>
        </p:nvSpPr>
        <p:spPr bwMode="auto">
          <a:xfrm>
            <a:off x="7239000" y="3276600"/>
            <a:ext cx="1706563" cy="1016000"/>
          </a:xfrm>
          <a:prstGeom prst="rect">
            <a:avLst/>
          </a:prstGeom>
          <a:noFill/>
          <a:ln w="9525">
            <a:noFill/>
            <a:miter lim="800000"/>
            <a:headEnd/>
            <a:tailEnd/>
          </a:ln>
        </p:spPr>
        <p:txBody>
          <a:bodyPr>
            <a:spAutoFit/>
          </a:bodyPr>
          <a:lstStyle/>
          <a:p>
            <a:r>
              <a:rPr lang="en-US" sz="2000">
                <a:latin typeface="Calibri" pitchFamily="34" charset="0"/>
              </a:rPr>
              <a:t>HISTORICAL SCOPE 1 increases</a:t>
            </a:r>
          </a:p>
        </p:txBody>
      </p:sp>
      <p:sp>
        <p:nvSpPr>
          <p:cNvPr id="70661" name="Rectangle 59"/>
          <p:cNvSpPr>
            <a:spLocks noChangeArrowheads="1"/>
          </p:cNvSpPr>
          <p:nvPr/>
        </p:nvSpPr>
        <p:spPr bwMode="auto">
          <a:xfrm>
            <a:off x="0" y="152400"/>
            <a:ext cx="9144000" cy="584200"/>
          </a:xfrm>
          <a:prstGeom prst="rect">
            <a:avLst/>
          </a:prstGeom>
          <a:noFill/>
          <a:ln w="9525">
            <a:noFill/>
            <a:miter lim="800000"/>
            <a:headEnd/>
            <a:tailEnd/>
          </a:ln>
        </p:spPr>
        <p:txBody>
          <a:bodyPr>
            <a:spAutoFit/>
          </a:bodyPr>
          <a:lstStyle/>
          <a:p>
            <a:r>
              <a:rPr lang="en-US" sz="3200">
                <a:solidFill>
                  <a:srgbClr val="FFC000"/>
                </a:solidFill>
                <a:latin typeface="Calibri" pitchFamily="34" charset="0"/>
              </a:rPr>
              <a:t>Scenario 1:  generators’ historical scope 1 increases</a:t>
            </a:r>
          </a:p>
        </p:txBody>
      </p:sp>
      <p:sp>
        <p:nvSpPr>
          <p:cNvPr id="62" name="Rectangle 25"/>
          <p:cNvSpPr>
            <a:spLocks noChangeArrowheads="1"/>
          </p:cNvSpPr>
          <p:nvPr/>
        </p:nvSpPr>
        <p:spPr bwMode="auto">
          <a:xfrm>
            <a:off x="7239000" y="2286000"/>
            <a:ext cx="1905000" cy="457200"/>
          </a:xfrm>
          <a:prstGeom prst="rect">
            <a:avLst/>
          </a:prstGeom>
          <a:solidFill>
            <a:schemeClr val="bg2">
              <a:lumMod val="60000"/>
              <a:lumOff val="40000"/>
            </a:schemeClr>
          </a:solidFill>
          <a:ln w="9525">
            <a:noFill/>
            <a:miter lim="800000"/>
            <a:headEnd/>
            <a:tailEnd/>
          </a:ln>
        </p:spPr>
        <p:txBody>
          <a:bodyPr/>
          <a:lstStyle/>
          <a:p>
            <a:pPr>
              <a:defRPr/>
            </a:pPr>
            <a:r>
              <a:rPr lang="en-US" sz="2000" b="1" dirty="0">
                <a:latin typeface="Calibri" pitchFamily="34" charset="0"/>
                <a:cs typeface="Times New Roman" pitchFamily="18" charset="0"/>
              </a:rPr>
              <a:t>OFFSET CREDIT</a:t>
            </a:r>
            <a:endParaRPr lang="en-US" sz="2000" dirty="0">
              <a:cs typeface="+mn-cs"/>
            </a:endParaRPr>
          </a:p>
        </p:txBody>
      </p:sp>
      <p:grpSp>
        <p:nvGrpSpPr>
          <p:cNvPr id="23" name="Group 6"/>
          <p:cNvGrpSpPr>
            <a:grpSpLocks/>
          </p:cNvGrpSpPr>
          <p:nvPr/>
        </p:nvGrpSpPr>
        <p:grpSpPr bwMode="auto">
          <a:xfrm>
            <a:off x="6781800" y="6248400"/>
            <a:ext cx="1700213" cy="301625"/>
            <a:chOff x="6656405" y="6248365"/>
            <a:chExt cx="2446680" cy="530221"/>
          </a:xfrm>
        </p:grpSpPr>
        <p:grpSp>
          <p:nvGrpSpPr>
            <p:cNvPr id="24" name="Group 40"/>
            <p:cNvGrpSpPr>
              <a:grpSpLocks/>
            </p:cNvGrpSpPr>
            <p:nvPr/>
          </p:nvGrpSpPr>
          <p:grpSpPr bwMode="auto">
            <a:xfrm>
              <a:off x="6656405" y="6248365"/>
              <a:ext cx="533403" cy="530221"/>
              <a:chOff x="2383" y="3438"/>
              <a:chExt cx="396" cy="394"/>
            </a:xfrm>
          </p:grpSpPr>
          <p:sp>
            <p:nvSpPr>
              <p:cNvPr id="26"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7"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8"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9"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3"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4"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5"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8"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9"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2"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3"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6"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7"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8"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9"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0"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2"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3"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4"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5"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6"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25"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6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ight Brace 83"/>
          <p:cNvSpPr/>
          <p:nvPr/>
        </p:nvSpPr>
        <p:spPr>
          <a:xfrm>
            <a:off x="6553200" y="4114800"/>
            <a:ext cx="457200" cy="153988"/>
          </a:xfrm>
          <a:prstGeom prst="rightBrac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71683" name="Group 66"/>
          <p:cNvGrpSpPr>
            <a:grpSpLocks/>
          </p:cNvGrpSpPr>
          <p:nvPr/>
        </p:nvGrpSpPr>
        <p:grpSpPr bwMode="auto">
          <a:xfrm>
            <a:off x="381000" y="1295400"/>
            <a:ext cx="6934200" cy="5181600"/>
            <a:chOff x="4813" y="1066799"/>
            <a:chExt cx="5915628" cy="3997524"/>
          </a:xfrm>
        </p:grpSpPr>
        <p:grpSp>
          <p:nvGrpSpPr>
            <p:cNvPr id="71687" name="Group 65"/>
            <p:cNvGrpSpPr>
              <a:grpSpLocks/>
            </p:cNvGrpSpPr>
            <p:nvPr/>
          </p:nvGrpSpPr>
          <p:grpSpPr bwMode="auto">
            <a:xfrm>
              <a:off x="4813" y="1066799"/>
              <a:ext cx="5915628" cy="3997524"/>
              <a:chOff x="4813" y="1066799"/>
              <a:chExt cx="5915628" cy="3997524"/>
            </a:xfrm>
          </p:grpSpPr>
          <p:grpSp>
            <p:nvGrpSpPr>
              <p:cNvPr id="71689" name="Group 62"/>
              <p:cNvGrpSpPr>
                <a:grpSpLocks/>
              </p:cNvGrpSpPr>
              <p:nvPr/>
            </p:nvGrpSpPr>
            <p:grpSpPr bwMode="auto">
              <a:xfrm>
                <a:off x="4813" y="1066799"/>
                <a:ext cx="5915628" cy="3997524"/>
                <a:chOff x="4022482" y="533400"/>
                <a:chExt cx="3811198" cy="2134244"/>
              </a:xfrm>
            </p:grpSpPr>
            <p:grpSp>
              <p:nvGrpSpPr>
                <p:cNvPr id="71692" name="Group 41"/>
                <p:cNvGrpSpPr>
                  <a:grpSpLocks/>
                </p:cNvGrpSpPr>
                <p:nvPr/>
              </p:nvGrpSpPr>
              <p:grpSpPr bwMode="auto">
                <a:xfrm>
                  <a:off x="4510609" y="803190"/>
                  <a:ext cx="2923125" cy="1065824"/>
                  <a:chOff x="-655689" y="292078"/>
                  <a:chExt cx="7923209" cy="1582519"/>
                </a:xfrm>
              </p:grpSpPr>
              <p:cxnSp>
                <p:nvCxnSpPr>
                  <p:cNvPr id="81" name="Straight Connector 22"/>
                  <p:cNvCxnSpPr/>
                  <p:nvPr/>
                </p:nvCxnSpPr>
                <p:spPr>
                  <a:xfrm flipV="1">
                    <a:off x="-656730" y="1755552"/>
                    <a:ext cx="7419030" cy="119416"/>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13"/>
                  <p:cNvCxnSpPr/>
                  <p:nvPr/>
                </p:nvCxnSpPr>
                <p:spPr>
                  <a:xfrm flipV="1">
                    <a:off x="-656730" y="292464"/>
                    <a:ext cx="7925141" cy="1537845"/>
                  </a:xfrm>
                  <a:prstGeom prst="line">
                    <a:avLst/>
                  </a:prstGeom>
                  <a:ln w="762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1624" y="609935"/>
                    <a:ext cx="3582988" cy="282521"/>
                  </a:xfrm>
                  <a:prstGeom prst="rect">
                    <a:avLst/>
                  </a:prstGeom>
                </p:spPr>
                <p:txBody>
                  <a:bodyPr>
                    <a:spAutoFit/>
                  </a:bodyPr>
                  <a:lstStyle/>
                  <a:p>
                    <a:pPr fontAlgn="auto">
                      <a:spcBef>
                        <a:spcPts val="0"/>
                      </a:spcBef>
                      <a:spcAft>
                        <a:spcPts val="0"/>
                      </a:spcAft>
                      <a:defRPr/>
                    </a:pPr>
                    <a:endParaRPr lang="en-US" sz="1100" b="1" dirty="0">
                      <a:solidFill>
                        <a:schemeClr val="tx2">
                          <a:lumMod val="75000"/>
                        </a:schemeClr>
                      </a:solidFill>
                      <a:latin typeface="+mn-lt"/>
                      <a:cs typeface="+mn-cs"/>
                    </a:endParaRPr>
                  </a:p>
                </p:txBody>
              </p:sp>
            </p:grpSp>
            <p:grpSp>
              <p:nvGrpSpPr>
                <p:cNvPr id="71693" name="Group 50"/>
                <p:cNvGrpSpPr>
                  <a:grpSpLocks/>
                </p:cNvGrpSpPr>
                <p:nvPr/>
              </p:nvGrpSpPr>
              <p:grpSpPr bwMode="auto">
                <a:xfrm>
                  <a:off x="4481674" y="533400"/>
                  <a:ext cx="3352006" cy="1784543"/>
                  <a:chOff x="3795080" y="762794"/>
                  <a:chExt cx="3352006" cy="1784543"/>
                </a:xfrm>
              </p:grpSpPr>
              <p:cxnSp>
                <p:nvCxnSpPr>
                  <p:cNvPr id="79" name="Straight Connector 78"/>
                  <p:cNvCxnSpPr/>
                  <p:nvPr/>
                </p:nvCxnSpPr>
                <p:spPr>
                  <a:xfrm rot="5400000">
                    <a:off x="2911133" y="1646498"/>
                    <a:ext cx="1783114" cy="157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3794837" y="2545908"/>
                    <a:ext cx="3352249" cy="13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rot="16200000">
                  <a:off x="3891968" y="1090894"/>
                  <a:ext cx="641450" cy="380422"/>
                </a:xfrm>
                <a:prstGeom prst="rect">
                  <a:avLst/>
                </a:prstGeom>
              </p:spPr>
              <p:txBody>
                <a:bodyPr>
                  <a:spAutoFit/>
                </a:bodyPr>
                <a:lstStyle/>
                <a:p>
                  <a:pPr fontAlgn="auto">
                    <a:spcBef>
                      <a:spcPts val="0"/>
                    </a:spcBef>
                    <a:spcAft>
                      <a:spcPts val="0"/>
                    </a:spcAft>
                    <a:defRPr/>
                  </a:pPr>
                  <a:r>
                    <a:rPr lang="en-US" b="1" dirty="0">
                      <a:solidFill>
                        <a:schemeClr val="tx2">
                          <a:lumMod val="75000"/>
                        </a:schemeClr>
                      </a:solidFill>
                      <a:latin typeface="+mn-lt"/>
                      <a:cs typeface="+mn-cs"/>
                    </a:rPr>
                    <a:t>EMISSIONS in TONS CO2e</a:t>
                  </a:r>
                </a:p>
              </p:txBody>
            </p:sp>
            <p:sp>
              <p:nvSpPr>
                <p:cNvPr id="78" name="Rectangle 9"/>
                <p:cNvSpPr/>
                <p:nvPr/>
              </p:nvSpPr>
              <p:spPr>
                <a:xfrm>
                  <a:off x="5288519" y="2390402"/>
                  <a:ext cx="685806" cy="277242"/>
                </a:xfrm>
                <a:prstGeom prst="rect">
                  <a:avLst/>
                </a:prstGeom>
              </p:spPr>
              <p:txBody>
                <a:bodyPr>
                  <a:spAutoFit/>
                </a:bodyPr>
                <a:lstStyle/>
                <a:p>
                  <a:pPr fontAlgn="auto">
                    <a:spcBef>
                      <a:spcPts val="0"/>
                    </a:spcBef>
                    <a:spcAft>
                      <a:spcPts val="0"/>
                    </a:spcAft>
                    <a:defRPr/>
                  </a:pPr>
                  <a:r>
                    <a:rPr lang="en-US" sz="1200" b="1" dirty="0">
                      <a:solidFill>
                        <a:schemeClr val="tx2">
                          <a:lumMod val="75000"/>
                        </a:schemeClr>
                      </a:solidFill>
                      <a:latin typeface="+mn-lt"/>
                      <a:cs typeface="+mn-cs"/>
                    </a:rPr>
                    <a:t>TIME</a:t>
                  </a:r>
                </a:p>
              </p:txBody>
            </p:sp>
          </p:grpSp>
          <p:sp>
            <p:nvSpPr>
              <p:cNvPr id="73" name="Right Brace 72"/>
              <p:cNvSpPr/>
              <p:nvPr/>
            </p:nvSpPr>
            <p:spPr>
              <a:xfrm>
                <a:off x="5224325" y="1497905"/>
                <a:ext cx="487552" cy="1802805"/>
              </a:xfrm>
              <a:prstGeom prst="rightBrac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74" name="Straight Connector 73"/>
              <p:cNvCxnSpPr/>
              <p:nvPr/>
            </p:nvCxnSpPr>
            <p:spPr>
              <a:xfrm>
                <a:off x="990751" y="1523624"/>
                <a:ext cx="4190237" cy="2449"/>
              </a:xfrm>
              <a:prstGeom prst="line">
                <a:avLst/>
              </a:prstGeom>
              <a:ln w="3810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flipV="1">
              <a:off x="836360" y="3467273"/>
              <a:ext cx="4343274" cy="77158"/>
            </a:xfrm>
            <a:prstGeom prst="line">
              <a:avLst/>
            </a:prstGeom>
            <a:ln w="3810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5" name="Rectangle 84"/>
          <p:cNvSpPr>
            <a:spLocks noChangeArrowheads="1"/>
          </p:cNvSpPr>
          <p:nvPr/>
        </p:nvSpPr>
        <p:spPr bwMode="auto">
          <a:xfrm>
            <a:off x="7086600" y="4038600"/>
            <a:ext cx="1706563" cy="1016000"/>
          </a:xfrm>
          <a:prstGeom prst="rect">
            <a:avLst/>
          </a:prstGeom>
          <a:noFill/>
          <a:ln w="9525">
            <a:noFill/>
            <a:miter lim="800000"/>
            <a:headEnd/>
            <a:tailEnd/>
          </a:ln>
        </p:spPr>
        <p:txBody>
          <a:bodyPr>
            <a:spAutoFit/>
          </a:bodyPr>
          <a:lstStyle/>
          <a:p>
            <a:r>
              <a:rPr lang="en-US" sz="2000">
                <a:latin typeface="Calibri" pitchFamily="34" charset="0"/>
              </a:rPr>
              <a:t>HISTORICAL SCOPE 1 stays the same</a:t>
            </a:r>
          </a:p>
        </p:txBody>
      </p:sp>
      <p:sp>
        <p:nvSpPr>
          <p:cNvPr id="62" name="Rectangle 25"/>
          <p:cNvSpPr>
            <a:spLocks noChangeArrowheads="1"/>
          </p:cNvSpPr>
          <p:nvPr/>
        </p:nvSpPr>
        <p:spPr bwMode="auto">
          <a:xfrm>
            <a:off x="7239000" y="2743200"/>
            <a:ext cx="1905000" cy="457200"/>
          </a:xfrm>
          <a:prstGeom prst="rect">
            <a:avLst/>
          </a:prstGeom>
          <a:solidFill>
            <a:schemeClr val="bg2">
              <a:lumMod val="60000"/>
              <a:lumOff val="40000"/>
            </a:schemeClr>
          </a:solidFill>
          <a:ln w="9525">
            <a:noFill/>
            <a:miter lim="800000"/>
            <a:headEnd/>
            <a:tailEnd/>
          </a:ln>
        </p:spPr>
        <p:txBody>
          <a:bodyPr/>
          <a:lstStyle/>
          <a:p>
            <a:pPr>
              <a:defRPr/>
            </a:pPr>
            <a:r>
              <a:rPr lang="en-US" sz="2000" b="1" dirty="0">
                <a:latin typeface="Calibri" pitchFamily="34" charset="0"/>
                <a:cs typeface="Times New Roman" pitchFamily="18" charset="0"/>
              </a:rPr>
              <a:t>OFFSET CREDIT</a:t>
            </a:r>
            <a:endParaRPr lang="en-US" sz="2000" dirty="0">
              <a:cs typeface="+mn-cs"/>
            </a:endParaRPr>
          </a:p>
        </p:txBody>
      </p:sp>
      <p:sp>
        <p:nvSpPr>
          <p:cNvPr id="71686" name="Rectangle 60"/>
          <p:cNvSpPr>
            <a:spLocks noChangeArrowheads="1"/>
          </p:cNvSpPr>
          <p:nvPr/>
        </p:nvSpPr>
        <p:spPr bwMode="auto">
          <a:xfrm>
            <a:off x="0" y="228600"/>
            <a:ext cx="9144000" cy="1077913"/>
          </a:xfrm>
          <a:prstGeom prst="rect">
            <a:avLst/>
          </a:prstGeom>
          <a:noFill/>
          <a:ln w="9525">
            <a:noFill/>
            <a:miter lim="800000"/>
            <a:headEnd/>
            <a:tailEnd/>
          </a:ln>
        </p:spPr>
        <p:txBody>
          <a:bodyPr>
            <a:spAutoFit/>
          </a:bodyPr>
          <a:lstStyle/>
          <a:p>
            <a:r>
              <a:rPr lang="en-US" sz="3200">
                <a:solidFill>
                  <a:srgbClr val="FFC000"/>
                </a:solidFill>
                <a:latin typeface="Calibri" pitchFamily="34" charset="0"/>
              </a:rPr>
              <a:t>Scenario 2:  generators’ historical scope 1 stays the same</a:t>
            </a:r>
          </a:p>
        </p:txBody>
      </p:sp>
      <p:grpSp>
        <p:nvGrpSpPr>
          <p:cNvPr id="21" name="Group 6"/>
          <p:cNvGrpSpPr>
            <a:grpSpLocks/>
          </p:cNvGrpSpPr>
          <p:nvPr/>
        </p:nvGrpSpPr>
        <p:grpSpPr bwMode="auto">
          <a:xfrm>
            <a:off x="6781800" y="6248400"/>
            <a:ext cx="1700213" cy="301625"/>
            <a:chOff x="6656405" y="6248365"/>
            <a:chExt cx="2446680" cy="530221"/>
          </a:xfrm>
        </p:grpSpPr>
        <p:grpSp>
          <p:nvGrpSpPr>
            <p:cNvPr id="22" name="Group 40"/>
            <p:cNvGrpSpPr>
              <a:grpSpLocks/>
            </p:cNvGrpSpPr>
            <p:nvPr/>
          </p:nvGrpSpPr>
          <p:grpSpPr bwMode="auto">
            <a:xfrm>
              <a:off x="6656405" y="6248365"/>
              <a:ext cx="533403" cy="530221"/>
              <a:chOff x="2383" y="3438"/>
              <a:chExt cx="396" cy="394"/>
            </a:xfrm>
          </p:grpSpPr>
          <p:sp>
            <p:nvSpPr>
              <p:cNvPr id="24"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5"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6"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7"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8"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9"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3"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4"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5"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8"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9"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0"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1"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2"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3"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4"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5"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6"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7"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8"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9"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0"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1"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2"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3"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4"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23"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533400"/>
            <a:ext cx="8763000" cy="685800"/>
          </a:xfrm>
        </p:spPr>
        <p:txBody>
          <a:bodyPr rtlCol="0">
            <a:normAutofit fontScale="90000"/>
          </a:bodyPr>
          <a:lstStyle/>
          <a:p>
            <a:pPr fontAlgn="auto">
              <a:spcAft>
                <a:spcPts val="0"/>
              </a:spcAft>
              <a:defRPr/>
            </a:pPr>
            <a:r>
              <a:rPr lang="en-US" sz="4000" dirty="0" smtClean="0">
                <a:solidFill>
                  <a:srgbClr val="FFC000"/>
                </a:solidFill>
              </a:rPr>
              <a:t>GHG Protocol decision-making approach </a:t>
            </a:r>
            <a:r>
              <a:rPr lang="en-US" sz="4000" dirty="0">
                <a:solidFill>
                  <a:srgbClr val="FFC000"/>
                </a:solidFill>
              </a:rPr>
              <a:t>for </a:t>
            </a:r>
            <a:r>
              <a:rPr lang="en-US" sz="4000" dirty="0" smtClean="0">
                <a:solidFill>
                  <a:srgbClr val="FFC000"/>
                </a:solidFill>
              </a:rPr>
              <a:t>critical </a:t>
            </a:r>
            <a:r>
              <a:rPr lang="en-US" sz="4000" dirty="0">
                <a:solidFill>
                  <a:srgbClr val="FFC000"/>
                </a:solidFill>
              </a:rPr>
              <a:t>i</a:t>
            </a:r>
            <a:r>
              <a:rPr lang="en-US" sz="4000" dirty="0" smtClean="0">
                <a:solidFill>
                  <a:srgbClr val="FFC000"/>
                </a:solidFill>
              </a:rPr>
              <a:t>ssues</a:t>
            </a:r>
            <a:r>
              <a:rPr lang="en-US" sz="3200" dirty="0">
                <a:solidFill>
                  <a:srgbClr val="FFC000"/>
                </a:solidFill>
              </a:rPr>
              <a:t/>
            </a:r>
            <a:br>
              <a:rPr lang="en-US" sz="3200" dirty="0">
                <a:solidFill>
                  <a:srgbClr val="FFC000"/>
                </a:solidFill>
              </a:rPr>
            </a:br>
            <a:endParaRPr lang="en-US" sz="3200" dirty="0">
              <a:solidFill>
                <a:srgbClr val="FFC000"/>
              </a:solidFill>
            </a:endParaRPr>
          </a:p>
        </p:txBody>
      </p:sp>
      <p:sp>
        <p:nvSpPr>
          <p:cNvPr id="14339" name="Rectangle 3"/>
          <p:cNvSpPr>
            <a:spLocks noGrp="1" noChangeArrowheads="1"/>
          </p:cNvSpPr>
          <p:nvPr>
            <p:ph idx="1"/>
          </p:nvPr>
        </p:nvSpPr>
        <p:spPr>
          <a:xfrm>
            <a:off x="533400" y="1447800"/>
            <a:ext cx="8610600" cy="4953000"/>
          </a:xfrm>
        </p:spPr>
        <p:txBody>
          <a:bodyPr rtlCol="0">
            <a:normAutofit/>
          </a:bodyPr>
          <a:lstStyle/>
          <a:p>
            <a:pPr fontAlgn="auto">
              <a:spcAft>
                <a:spcPts val="0"/>
              </a:spcAft>
              <a:buFontTx/>
              <a:buChar char="•"/>
              <a:defRPr/>
            </a:pPr>
            <a:r>
              <a:rPr lang="en-US" sz="2400" dirty="0" smtClean="0"/>
              <a:t>Broad </a:t>
            </a:r>
            <a:r>
              <a:rPr lang="en-US" sz="2400" dirty="0"/>
              <a:t>agreement on a single best practice approach </a:t>
            </a:r>
          </a:p>
          <a:p>
            <a:pPr marL="0" indent="0" fontAlgn="auto">
              <a:spcAft>
                <a:spcPts val="0"/>
              </a:spcAft>
              <a:buFont typeface="Arial" pitchFamily="34" charset="0"/>
              <a:buNone/>
              <a:defRPr/>
            </a:pPr>
            <a:r>
              <a:rPr lang="en-US" sz="2400" dirty="0"/>
              <a:t>	- recommend a single approach</a:t>
            </a:r>
          </a:p>
          <a:p>
            <a:pPr fontAlgn="auto">
              <a:spcAft>
                <a:spcPts val="0"/>
              </a:spcAft>
              <a:buFontTx/>
              <a:buChar char="•"/>
              <a:defRPr/>
            </a:pPr>
            <a:r>
              <a:rPr lang="en-US" sz="2400" dirty="0" smtClean="0"/>
              <a:t>Support </a:t>
            </a:r>
            <a:r>
              <a:rPr lang="en-US" sz="2400" dirty="0"/>
              <a:t>is split between 2 or more best practice approaches </a:t>
            </a:r>
          </a:p>
          <a:p>
            <a:pPr marL="0" indent="0" fontAlgn="auto">
              <a:spcAft>
                <a:spcPts val="0"/>
              </a:spcAft>
              <a:buFont typeface="Arial" pitchFamily="34" charset="0"/>
              <a:buNone/>
              <a:defRPr/>
            </a:pPr>
            <a:r>
              <a:rPr lang="en-US" sz="2400" dirty="0" smtClean="0"/>
              <a:t>	- </a:t>
            </a:r>
            <a:r>
              <a:rPr lang="en-US" sz="2400" dirty="0"/>
              <a:t>offer a choice of approaches with guidance on how </a:t>
            </a:r>
            <a:r>
              <a:rPr lang="en-US" sz="2400" dirty="0" smtClean="0"/>
              <a:t>	to </a:t>
            </a:r>
            <a:r>
              <a:rPr lang="en-US" sz="2400" dirty="0"/>
              <a:t>select</a:t>
            </a:r>
          </a:p>
          <a:p>
            <a:pPr fontAlgn="auto">
              <a:spcAft>
                <a:spcPts val="0"/>
              </a:spcAft>
              <a:buFontTx/>
              <a:buChar char="•"/>
              <a:defRPr/>
            </a:pPr>
            <a:r>
              <a:rPr lang="en-US" sz="2400" dirty="0" smtClean="0"/>
              <a:t>No </a:t>
            </a:r>
            <a:r>
              <a:rPr lang="en-US" sz="2400" dirty="0"/>
              <a:t>agreement on any generic best practice approaches</a:t>
            </a:r>
          </a:p>
          <a:p>
            <a:pPr marL="0" indent="0" fontAlgn="auto">
              <a:spcAft>
                <a:spcPts val="0"/>
              </a:spcAft>
              <a:buFont typeface="Arial" pitchFamily="34" charset="0"/>
              <a:buNone/>
              <a:defRPr/>
            </a:pPr>
            <a:r>
              <a:rPr lang="en-US" sz="2400" dirty="0"/>
              <a:t>	- provide best practice case studies as examples, or</a:t>
            </a:r>
          </a:p>
          <a:p>
            <a:pPr marL="0" indent="0" fontAlgn="auto">
              <a:spcAft>
                <a:spcPts val="0"/>
              </a:spcAft>
              <a:buFont typeface="Arial" pitchFamily="34" charset="0"/>
              <a:buNone/>
              <a:defRPr/>
            </a:pPr>
            <a:r>
              <a:rPr lang="en-US" sz="2400" dirty="0"/>
              <a:t>	- offer no guidance or case studies - address </a:t>
            </a:r>
            <a:r>
              <a:rPr lang="en-US" sz="2400" dirty="0" smtClean="0"/>
              <a:t>	qualitatively</a:t>
            </a:r>
            <a:endParaRPr lang="en-US" sz="2400" dirty="0"/>
          </a:p>
          <a:p>
            <a:pPr fontAlgn="auto">
              <a:spcAft>
                <a:spcPts val="0"/>
              </a:spcAft>
              <a:buFontTx/>
              <a:buChar char="•"/>
              <a:defRPr/>
            </a:pPr>
            <a:r>
              <a:rPr lang="en-US" sz="2400" dirty="0" smtClean="0"/>
              <a:t>Agree </a:t>
            </a:r>
            <a:r>
              <a:rPr lang="en-US" sz="2400" dirty="0"/>
              <a:t>the issue should not be addressed in the guidelines</a:t>
            </a:r>
          </a:p>
          <a:p>
            <a:pPr marL="0" indent="0" fontAlgn="auto">
              <a:spcAft>
                <a:spcPts val="0"/>
              </a:spcAft>
              <a:buFont typeface="Arial" pitchFamily="34" charset="0"/>
              <a:buNone/>
              <a:defRPr/>
            </a:pPr>
            <a:r>
              <a:rPr lang="en-US" sz="2400" dirty="0"/>
              <a:t>	- provide rational for omission in </a:t>
            </a:r>
            <a:r>
              <a:rPr lang="en-US" sz="2400" dirty="0" smtClean="0"/>
              <a:t>guidelines</a:t>
            </a:r>
            <a:endParaRPr lang="en-US" sz="1800" dirty="0"/>
          </a:p>
        </p:txBody>
      </p:sp>
      <p:grpSp>
        <p:nvGrpSpPr>
          <p:cNvPr id="2" name="Group 6"/>
          <p:cNvGrpSpPr>
            <a:grpSpLocks/>
          </p:cNvGrpSpPr>
          <p:nvPr/>
        </p:nvGrpSpPr>
        <p:grpSpPr bwMode="auto">
          <a:xfrm>
            <a:off x="6781800" y="6248400"/>
            <a:ext cx="1700213" cy="301625"/>
            <a:chOff x="6656405" y="6248365"/>
            <a:chExt cx="2446680" cy="530221"/>
          </a:xfrm>
        </p:grpSpPr>
        <p:grpSp>
          <p:nvGrpSpPr>
            <p:cNvPr id="3" name="Group 40"/>
            <p:cNvGrpSpPr>
              <a:grpSpLocks/>
            </p:cNvGrpSpPr>
            <p:nvPr/>
          </p:nvGrpSpPr>
          <p:grpSpPr bwMode="auto">
            <a:xfrm>
              <a:off x="6656405" y="6248365"/>
              <a:ext cx="533403" cy="530221"/>
              <a:chOff x="2383" y="3438"/>
              <a:chExt cx="396" cy="394"/>
            </a:xfrm>
          </p:grpSpPr>
          <p:sp>
            <p:nvSpPr>
              <p:cNvPr id="7"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3"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4"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5"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6"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7"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8"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9"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0"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1"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2"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3"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4"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5"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6"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7"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8"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9"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0"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3"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4"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5"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6"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ight Brace 83"/>
          <p:cNvSpPr/>
          <p:nvPr/>
        </p:nvSpPr>
        <p:spPr>
          <a:xfrm>
            <a:off x="6477000" y="4267200"/>
            <a:ext cx="457200" cy="992188"/>
          </a:xfrm>
          <a:prstGeom prst="rightBrac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72707" name="Group 85"/>
          <p:cNvGrpSpPr>
            <a:grpSpLocks/>
          </p:cNvGrpSpPr>
          <p:nvPr/>
        </p:nvGrpSpPr>
        <p:grpSpPr bwMode="auto">
          <a:xfrm>
            <a:off x="228600" y="1143000"/>
            <a:ext cx="7086600" cy="5334000"/>
            <a:chOff x="4813" y="457199"/>
            <a:chExt cx="6045640" cy="3997524"/>
          </a:xfrm>
        </p:grpSpPr>
        <p:grpSp>
          <p:nvGrpSpPr>
            <p:cNvPr id="72711" name="Group 66"/>
            <p:cNvGrpSpPr>
              <a:grpSpLocks/>
            </p:cNvGrpSpPr>
            <p:nvPr/>
          </p:nvGrpSpPr>
          <p:grpSpPr bwMode="auto">
            <a:xfrm>
              <a:off x="4813" y="457199"/>
              <a:ext cx="6045640" cy="3997524"/>
              <a:chOff x="4813" y="1066799"/>
              <a:chExt cx="6045640" cy="3997524"/>
            </a:xfrm>
          </p:grpSpPr>
          <p:grpSp>
            <p:nvGrpSpPr>
              <p:cNvPr id="72713" name="Group 65"/>
              <p:cNvGrpSpPr>
                <a:grpSpLocks/>
              </p:cNvGrpSpPr>
              <p:nvPr/>
            </p:nvGrpSpPr>
            <p:grpSpPr bwMode="auto">
              <a:xfrm>
                <a:off x="4813" y="1066799"/>
                <a:ext cx="6045640" cy="3997524"/>
                <a:chOff x="4813" y="1066799"/>
                <a:chExt cx="6045640" cy="3997524"/>
              </a:xfrm>
            </p:grpSpPr>
            <p:grpSp>
              <p:nvGrpSpPr>
                <p:cNvPr id="72715" name="Group 62"/>
                <p:cNvGrpSpPr>
                  <a:grpSpLocks/>
                </p:cNvGrpSpPr>
                <p:nvPr/>
              </p:nvGrpSpPr>
              <p:grpSpPr bwMode="auto">
                <a:xfrm>
                  <a:off x="4813" y="1066799"/>
                  <a:ext cx="5915628" cy="3997524"/>
                  <a:chOff x="4022482" y="533400"/>
                  <a:chExt cx="3811198" cy="2134244"/>
                </a:xfrm>
              </p:grpSpPr>
              <p:grpSp>
                <p:nvGrpSpPr>
                  <p:cNvPr id="72718" name="Group 41"/>
                  <p:cNvGrpSpPr>
                    <a:grpSpLocks/>
                  </p:cNvGrpSpPr>
                  <p:nvPr/>
                </p:nvGrpSpPr>
                <p:grpSpPr bwMode="auto">
                  <a:xfrm>
                    <a:off x="4510609" y="803190"/>
                    <a:ext cx="2946139" cy="1376627"/>
                    <a:chOff x="-655689" y="292078"/>
                    <a:chExt cx="7985589" cy="2043994"/>
                  </a:xfrm>
                </p:grpSpPr>
                <p:cxnSp>
                  <p:nvCxnSpPr>
                    <p:cNvPr id="81" name="Straight Connector 22"/>
                    <p:cNvCxnSpPr/>
                    <p:nvPr/>
                  </p:nvCxnSpPr>
                  <p:spPr>
                    <a:xfrm>
                      <a:off x="-656730" y="1874885"/>
                      <a:ext cx="7986629" cy="461187"/>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13"/>
                    <p:cNvCxnSpPr/>
                    <p:nvPr/>
                  </p:nvCxnSpPr>
                  <p:spPr>
                    <a:xfrm flipV="1">
                      <a:off x="-656730" y="292326"/>
                      <a:ext cx="7925139" cy="1538233"/>
                    </a:xfrm>
                    <a:prstGeom prst="line">
                      <a:avLst/>
                    </a:prstGeom>
                    <a:ln w="76200">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1624" y="610158"/>
                      <a:ext cx="3582987" cy="281994"/>
                    </a:xfrm>
                    <a:prstGeom prst="rect">
                      <a:avLst/>
                    </a:prstGeom>
                  </p:spPr>
                  <p:txBody>
                    <a:bodyPr>
                      <a:spAutoFit/>
                    </a:bodyPr>
                    <a:lstStyle/>
                    <a:p>
                      <a:pPr fontAlgn="auto">
                        <a:spcBef>
                          <a:spcPts val="0"/>
                        </a:spcBef>
                        <a:spcAft>
                          <a:spcPts val="0"/>
                        </a:spcAft>
                        <a:defRPr/>
                      </a:pPr>
                      <a:endParaRPr lang="en-US" sz="1100" b="1" dirty="0">
                        <a:solidFill>
                          <a:schemeClr val="tx2">
                            <a:lumMod val="75000"/>
                          </a:schemeClr>
                        </a:solidFill>
                        <a:latin typeface="+mn-lt"/>
                        <a:cs typeface="+mn-cs"/>
                      </a:endParaRPr>
                    </a:p>
                  </p:txBody>
                </p:sp>
              </p:grpSp>
              <p:grpSp>
                <p:nvGrpSpPr>
                  <p:cNvPr id="72719" name="Group 50"/>
                  <p:cNvGrpSpPr>
                    <a:grpSpLocks/>
                  </p:cNvGrpSpPr>
                  <p:nvPr/>
                </p:nvGrpSpPr>
                <p:grpSpPr bwMode="auto">
                  <a:xfrm>
                    <a:off x="4481674" y="533400"/>
                    <a:ext cx="3352006" cy="1784543"/>
                    <a:chOff x="3795080" y="762794"/>
                    <a:chExt cx="3352006" cy="1784543"/>
                  </a:xfrm>
                </p:grpSpPr>
                <p:cxnSp>
                  <p:nvCxnSpPr>
                    <p:cNvPr id="79" name="Straight Connector 78"/>
                    <p:cNvCxnSpPr/>
                    <p:nvPr/>
                  </p:nvCxnSpPr>
                  <p:spPr>
                    <a:xfrm rot="5400000">
                      <a:off x="2911198" y="1646433"/>
                      <a:ext cx="1782983" cy="157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3794837" y="2545777"/>
                      <a:ext cx="3352248" cy="127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rot="16200000">
                    <a:off x="3891921" y="1090810"/>
                    <a:ext cx="641544" cy="380422"/>
                  </a:xfrm>
                  <a:prstGeom prst="rect">
                    <a:avLst/>
                  </a:prstGeom>
                </p:spPr>
                <p:txBody>
                  <a:bodyPr>
                    <a:spAutoFit/>
                  </a:bodyPr>
                  <a:lstStyle/>
                  <a:p>
                    <a:pPr fontAlgn="auto">
                      <a:spcBef>
                        <a:spcPts val="0"/>
                      </a:spcBef>
                      <a:spcAft>
                        <a:spcPts val="0"/>
                      </a:spcAft>
                      <a:defRPr/>
                    </a:pPr>
                    <a:r>
                      <a:rPr lang="en-US" b="1" dirty="0">
                        <a:solidFill>
                          <a:schemeClr val="tx2">
                            <a:lumMod val="75000"/>
                          </a:schemeClr>
                        </a:solidFill>
                        <a:latin typeface="+mn-lt"/>
                        <a:cs typeface="+mn-cs"/>
                      </a:rPr>
                      <a:t>EMISSIONS in TONS CO2e</a:t>
                    </a:r>
                  </a:p>
                </p:txBody>
              </p:sp>
              <p:sp>
                <p:nvSpPr>
                  <p:cNvPr id="78" name="Rectangle 9"/>
                  <p:cNvSpPr/>
                  <p:nvPr/>
                </p:nvSpPr>
                <p:spPr>
                  <a:xfrm>
                    <a:off x="5288519" y="2390700"/>
                    <a:ext cx="685806" cy="276944"/>
                  </a:xfrm>
                  <a:prstGeom prst="rect">
                    <a:avLst/>
                  </a:prstGeom>
                </p:spPr>
                <p:txBody>
                  <a:bodyPr>
                    <a:spAutoFit/>
                  </a:bodyPr>
                  <a:lstStyle/>
                  <a:p>
                    <a:pPr fontAlgn="auto">
                      <a:spcBef>
                        <a:spcPts val="0"/>
                      </a:spcBef>
                      <a:spcAft>
                        <a:spcPts val="0"/>
                      </a:spcAft>
                      <a:defRPr/>
                    </a:pPr>
                    <a:r>
                      <a:rPr lang="en-US" sz="1200" b="1" dirty="0">
                        <a:solidFill>
                          <a:schemeClr val="tx2">
                            <a:lumMod val="75000"/>
                          </a:schemeClr>
                        </a:solidFill>
                        <a:latin typeface="+mn-lt"/>
                        <a:cs typeface="+mn-cs"/>
                      </a:rPr>
                      <a:t>TIME</a:t>
                    </a:r>
                  </a:p>
                </p:txBody>
              </p:sp>
            </p:grpSp>
            <p:sp>
              <p:nvSpPr>
                <p:cNvPr id="73" name="Right Brace 72"/>
                <p:cNvSpPr/>
                <p:nvPr/>
              </p:nvSpPr>
              <p:spPr>
                <a:xfrm>
                  <a:off x="5432888" y="1440377"/>
                  <a:ext cx="617565" cy="2824441"/>
                </a:xfrm>
                <a:prstGeom prst="rightBrace">
                  <a:avLst>
                    <a:gd name="adj1" fmla="val 8333"/>
                    <a:gd name="adj2" fmla="val 50379"/>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74" name="Straight Connector 73"/>
                <p:cNvCxnSpPr/>
                <p:nvPr/>
              </p:nvCxnSpPr>
              <p:spPr>
                <a:xfrm>
                  <a:off x="990751" y="1523659"/>
                  <a:ext cx="4190235" cy="2379"/>
                </a:xfrm>
                <a:prstGeom prst="line">
                  <a:avLst/>
                </a:prstGeom>
                <a:ln w="3810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a:endCxn id="84" idx="2"/>
              </p:cNvCxnSpPr>
              <p:nvPr/>
            </p:nvCxnSpPr>
            <p:spPr>
              <a:xfrm flipV="1">
                <a:off x="719889" y="4151793"/>
                <a:ext cx="4485475" cy="19036"/>
              </a:xfrm>
              <a:prstGeom prst="line">
                <a:avLst/>
              </a:prstGeom>
              <a:ln w="3810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flipV="1">
              <a:off x="849902" y="2798606"/>
              <a:ext cx="4343273" cy="77333"/>
            </a:xfrm>
            <a:prstGeom prst="line">
              <a:avLst/>
            </a:prstGeom>
            <a:ln w="3810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5" name="Rectangle 84"/>
          <p:cNvSpPr>
            <a:spLocks noChangeArrowheads="1"/>
          </p:cNvSpPr>
          <p:nvPr/>
        </p:nvSpPr>
        <p:spPr bwMode="auto">
          <a:xfrm>
            <a:off x="7437438" y="4419600"/>
            <a:ext cx="1706562" cy="1016000"/>
          </a:xfrm>
          <a:prstGeom prst="rect">
            <a:avLst/>
          </a:prstGeom>
          <a:noFill/>
          <a:ln w="9525">
            <a:noFill/>
            <a:miter lim="800000"/>
            <a:headEnd/>
            <a:tailEnd/>
          </a:ln>
        </p:spPr>
        <p:txBody>
          <a:bodyPr>
            <a:spAutoFit/>
          </a:bodyPr>
          <a:lstStyle/>
          <a:p>
            <a:r>
              <a:rPr lang="en-US" sz="2000">
                <a:latin typeface="Calibri" pitchFamily="34" charset="0"/>
              </a:rPr>
              <a:t>HISTORICAL SCOPE 1 deccreases</a:t>
            </a:r>
          </a:p>
        </p:txBody>
      </p:sp>
      <p:sp>
        <p:nvSpPr>
          <p:cNvPr id="72709" name="Rectangle 59"/>
          <p:cNvSpPr>
            <a:spLocks noChangeArrowheads="1"/>
          </p:cNvSpPr>
          <p:nvPr/>
        </p:nvSpPr>
        <p:spPr bwMode="auto">
          <a:xfrm>
            <a:off x="0" y="381000"/>
            <a:ext cx="9144000" cy="584200"/>
          </a:xfrm>
          <a:prstGeom prst="rect">
            <a:avLst/>
          </a:prstGeom>
          <a:noFill/>
          <a:ln w="9525">
            <a:noFill/>
            <a:miter lim="800000"/>
            <a:headEnd/>
            <a:tailEnd/>
          </a:ln>
        </p:spPr>
        <p:txBody>
          <a:bodyPr>
            <a:spAutoFit/>
          </a:bodyPr>
          <a:lstStyle/>
          <a:p>
            <a:r>
              <a:rPr lang="en-US" sz="3200">
                <a:solidFill>
                  <a:srgbClr val="FFC000"/>
                </a:solidFill>
                <a:latin typeface="Calibri" pitchFamily="34" charset="0"/>
              </a:rPr>
              <a:t>Scenario 3:  generators’ historical scope 1 decreases</a:t>
            </a:r>
          </a:p>
        </p:txBody>
      </p:sp>
      <p:sp>
        <p:nvSpPr>
          <p:cNvPr id="62" name="Rectangle 25"/>
          <p:cNvSpPr>
            <a:spLocks noChangeArrowheads="1"/>
          </p:cNvSpPr>
          <p:nvPr/>
        </p:nvSpPr>
        <p:spPr bwMode="auto">
          <a:xfrm>
            <a:off x="7239000" y="2971800"/>
            <a:ext cx="1905000" cy="457200"/>
          </a:xfrm>
          <a:prstGeom prst="rect">
            <a:avLst/>
          </a:prstGeom>
          <a:solidFill>
            <a:schemeClr val="bg2">
              <a:lumMod val="60000"/>
              <a:lumOff val="40000"/>
            </a:schemeClr>
          </a:solidFill>
          <a:ln w="9525">
            <a:noFill/>
            <a:miter lim="800000"/>
            <a:headEnd/>
            <a:tailEnd/>
          </a:ln>
        </p:spPr>
        <p:txBody>
          <a:bodyPr/>
          <a:lstStyle/>
          <a:p>
            <a:pPr>
              <a:defRPr/>
            </a:pPr>
            <a:r>
              <a:rPr lang="en-US" sz="2000" b="1" dirty="0">
                <a:latin typeface="Calibri" pitchFamily="34" charset="0"/>
                <a:cs typeface="Times New Roman" pitchFamily="18" charset="0"/>
              </a:rPr>
              <a:t>OFFSET CREDIT</a:t>
            </a:r>
            <a:endParaRPr lang="en-US" sz="2000" dirty="0">
              <a:cs typeface="+mn-cs"/>
            </a:endParaRPr>
          </a:p>
        </p:txBody>
      </p:sp>
      <p:grpSp>
        <p:nvGrpSpPr>
          <p:cNvPr id="23" name="Group 6"/>
          <p:cNvGrpSpPr>
            <a:grpSpLocks/>
          </p:cNvGrpSpPr>
          <p:nvPr/>
        </p:nvGrpSpPr>
        <p:grpSpPr bwMode="auto">
          <a:xfrm>
            <a:off x="6781800" y="6248400"/>
            <a:ext cx="1700213" cy="301625"/>
            <a:chOff x="6656405" y="6248365"/>
            <a:chExt cx="2446680" cy="530221"/>
          </a:xfrm>
        </p:grpSpPr>
        <p:grpSp>
          <p:nvGrpSpPr>
            <p:cNvPr id="24" name="Group 40"/>
            <p:cNvGrpSpPr>
              <a:grpSpLocks/>
            </p:cNvGrpSpPr>
            <p:nvPr/>
          </p:nvGrpSpPr>
          <p:grpSpPr bwMode="auto">
            <a:xfrm>
              <a:off x="6656405" y="6248365"/>
              <a:ext cx="533403" cy="530221"/>
              <a:chOff x="2383" y="3438"/>
              <a:chExt cx="396" cy="394"/>
            </a:xfrm>
          </p:grpSpPr>
          <p:sp>
            <p:nvSpPr>
              <p:cNvPr id="26"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7"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8"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9"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0"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3"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4"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5"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8"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9"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0"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1"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2"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3"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4"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45"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6"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7"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8"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49"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0"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1"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2"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53"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4"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5"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6"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25"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6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8"/>
          <p:cNvPicPr>
            <a:picLocks noChangeAspect="1" noChangeArrowheads="1"/>
          </p:cNvPicPr>
          <p:nvPr/>
        </p:nvPicPr>
        <p:blipFill>
          <a:blip r:embed="rId3" cstate="print"/>
          <a:srcRect/>
          <a:stretch>
            <a:fillRect/>
          </a:stretch>
        </p:blipFill>
        <p:spPr bwMode="auto">
          <a:xfrm>
            <a:off x="381000" y="4953000"/>
            <a:ext cx="1773238" cy="1030288"/>
          </a:xfrm>
          <a:prstGeom prst="rect">
            <a:avLst/>
          </a:prstGeom>
          <a:noFill/>
          <a:ln w="9525">
            <a:noFill/>
            <a:miter lim="800000"/>
            <a:headEnd/>
            <a:tailEnd/>
          </a:ln>
        </p:spPr>
      </p:pic>
      <p:pic>
        <p:nvPicPr>
          <p:cNvPr id="73731" name="Picture 2"/>
          <p:cNvPicPr>
            <a:picLocks noChangeAspect="1" noChangeArrowheads="1"/>
          </p:cNvPicPr>
          <p:nvPr/>
        </p:nvPicPr>
        <p:blipFill>
          <a:blip r:embed="rId3" cstate="print"/>
          <a:srcRect/>
          <a:stretch>
            <a:fillRect/>
          </a:stretch>
        </p:blipFill>
        <p:spPr bwMode="auto">
          <a:xfrm>
            <a:off x="381000" y="3276600"/>
            <a:ext cx="1674813" cy="912813"/>
          </a:xfrm>
          <a:prstGeom prst="rect">
            <a:avLst/>
          </a:prstGeom>
          <a:noFill/>
          <a:ln w="9525">
            <a:noFill/>
            <a:miter lim="800000"/>
            <a:headEnd/>
            <a:tailEnd/>
          </a:ln>
        </p:spPr>
      </p:pic>
      <p:sp>
        <p:nvSpPr>
          <p:cNvPr id="51" name="Oval 7"/>
          <p:cNvSpPr>
            <a:spLocks noChangeArrowheads="1"/>
          </p:cNvSpPr>
          <p:nvPr/>
        </p:nvSpPr>
        <p:spPr bwMode="auto">
          <a:xfrm>
            <a:off x="2667000" y="4608513"/>
            <a:ext cx="3505200" cy="2020887"/>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a:t>
            </a:r>
          </a:p>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73733" name="AutoShape 9"/>
          <p:cNvCxnSpPr>
            <a:cxnSpLocks noChangeShapeType="1"/>
          </p:cNvCxnSpPr>
          <p:nvPr/>
        </p:nvCxnSpPr>
        <p:spPr bwMode="auto">
          <a:xfrm rot="16200000" flipH="1">
            <a:off x="1943100" y="3924300"/>
            <a:ext cx="1371600" cy="1295400"/>
          </a:xfrm>
          <a:prstGeom prst="straightConnector1">
            <a:avLst/>
          </a:prstGeom>
          <a:noFill/>
          <a:ln w="57150">
            <a:solidFill>
              <a:schemeClr val="tx1"/>
            </a:solidFill>
            <a:round/>
            <a:headEnd/>
            <a:tailEnd type="triangle" w="med" len="med"/>
          </a:ln>
        </p:spPr>
      </p:cxnSp>
      <p:cxnSp>
        <p:nvCxnSpPr>
          <p:cNvPr id="73734" name="AutoShape 8"/>
          <p:cNvCxnSpPr>
            <a:cxnSpLocks noChangeShapeType="1"/>
          </p:cNvCxnSpPr>
          <p:nvPr/>
        </p:nvCxnSpPr>
        <p:spPr bwMode="auto">
          <a:xfrm>
            <a:off x="2133600" y="5638800"/>
            <a:ext cx="1219200" cy="152400"/>
          </a:xfrm>
          <a:prstGeom prst="straightConnector1">
            <a:avLst/>
          </a:prstGeom>
          <a:noFill/>
          <a:ln w="57150">
            <a:solidFill>
              <a:schemeClr val="tx1"/>
            </a:solidFill>
            <a:round/>
            <a:headEnd/>
            <a:tailEnd type="triangle" w="med" len="med"/>
          </a:ln>
        </p:spPr>
      </p:cxnSp>
      <p:cxnSp>
        <p:nvCxnSpPr>
          <p:cNvPr id="73735" name="AutoShape 11"/>
          <p:cNvCxnSpPr>
            <a:cxnSpLocks noChangeShapeType="1"/>
          </p:cNvCxnSpPr>
          <p:nvPr/>
        </p:nvCxnSpPr>
        <p:spPr bwMode="auto">
          <a:xfrm>
            <a:off x="2133600" y="5943600"/>
            <a:ext cx="1219200" cy="76200"/>
          </a:xfrm>
          <a:prstGeom prst="straightConnector1">
            <a:avLst/>
          </a:prstGeom>
          <a:noFill/>
          <a:ln w="57150">
            <a:solidFill>
              <a:srgbClr val="00B0F0"/>
            </a:solidFill>
            <a:round/>
            <a:headEnd/>
            <a:tailEnd type="triangle" w="med" len="med"/>
          </a:ln>
        </p:spPr>
      </p:cxnSp>
      <p:cxnSp>
        <p:nvCxnSpPr>
          <p:cNvPr id="73736" name="AutoShape 12"/>
          <p:cNvCxnSpPr>
            <a:cxnSpLocks noChangeShapeType="1"/>
          </p:cNvCxnSpPr>
          <p:nvPr/>
        </p:nvCxnSpPr>
        <p:spPr bwMode="auto">
          <a:xfrm rot="16200000" flipH="1">
            <a:off x="1790700" y="4152900"/>
            <a:ext cx="1371600" cy="1295400"/>
          </a:xfrm>
          <a:prstGeom prst="straightConnector1">
            <a:avLst/>
          </a:prstGeom>
          <a:noFill/>
          <a:ln w="57150">
            <a:solidFill>
              <a:srgbClr val="00B0F0"/>
            </a:solidFill>
            <a:round/>
            <a:headEnd/>
            <a:tailEnd type="triangle" w="med" len="med"/>
          </a:ln>
        </p:spPr>
      </p:cxnSp>
      <p:grpSp>
        <p:nvGrpSpPr>
          <p:cNvPr id="2" name="Group 70"/>
          <p:cNvGrpSpPr/>
          <p:nvPr/>
        </p:nvGrpSpPr>
        <p:grpSpPr>
          <a:xfrm>
            <a:off x="457200" y="4191001"/>
            <a:ext cx="1371600" cy="685799"/>
            <a:chOff x="1295400" y="3574473"/>
            <a:chExt cx="914400" cy="311727"/>
          </a:xfrm>
          <a:solidFill>
            <a:schemeClr val="bg1"/>
          </a:solidFill>
        </p:grpSpPr>
        <p:sp>
          <p:nvSpPr>
            <p:cNvPr id="80" name="Rectangle 25"/>
            <p:cNvSpPr>
              <a:spLocks noChangeArrowheads="1"/>
            </p:cNvSpPr>
            <p:nvPr/>
          </p:nvSpPr>
          <p:spPr bwMode="auto">
            <a:xfrm>
              <a:off x="1295400" y="3733800"/>
              <a:ext cx="838200" cy="1524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87" name="Rectangle 25"/>
            <p:cNvSpPr>
              <a:spLocks noChangeArrowheads="1"/>
            </p:cNvSpPr>
            <p:nvPr/>
          </p:nvSpPr>
          <p:spPr bwMode="auto">
            <a:xfrm>
              <a:off x="1295400" y="3574473"/>
              <a:ext cx="914400" cy="1905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73738" name="Group 89"/>
          <p:cNvGrpSpPr>
            <a:grpSpLocks/>
          </p:cNvGrpSpPr>
          <p:nvPr/>
        </p:nvGrpSpPr>
        <p:grpSpPr bwMode="auto">
          <a:xfrm rot="-3686447">
            <a:off x="3124993" y="4269582"/>
            <a:ext cx="976313" cy="755650"/>
            <a:chOff x="5257800" y="5029200"/>
            <a:chExt cx="1402993" cy="756003"/>
          </a:xfrm>
        </p:grpSpPr>
        <p:cxnSp>
          <p:nvCxnSpPr>
            <p:cNvPr id="73761" name="AutoShape 10"/>
            <p:cNvCxnSpPr>
              <a:cxnSpLocks noChangeShapeType="1"/>
            </p:cNvCxnSpPr>
            <p:nvPr/>
          </p:nvCxnSpPr>
          <p:spPr bwMode="auto">
            <a:xfrm rot="10800000" flipV="1">
              <a:off x="5257800" y="5029200"/>
              <a:ext cx="1371600" cy="553117"/>
            </a:xfrm>
            <a:prstGeom prst="straightConnector1">
              <a:avLst/>
            </a:prstGeom>
            <a:noFill/>
            <a:ln w="57150">
              <a:solidFill>
                <a:schemeClr val="tx1"/>
              </a:solidFill>
              <a:round/>
              <a:headEnd/>
              <a:tailEnd type="triangle" w="med" len="med"/>
            </a:ln>
          </p:spPr>
        </p:cxnSp>
        <p:cxnSp>
          <p:nvCxnSpPr>
            <p:cNvPr id="73762" name="AutoShape 13"/>
            <p:cNvCxnSpPr>
              <a:cxnSpLocks noChangeShapeType="1"/>
            </p:cNvCxnSpPr>
            <p:nvPr/>
          </p:nvCxnSpPr>
          <p:spPr bwMode="auto">
            <a:xfrm rot="10800000" flipV="1">
              <a:off x="5365393" y="5251803"/>
              <a:ext cx="1295400" cy="533400"/>
            </a:xfrm>
            <a:prstGeom prst="straightConnector1">
              <a:avLst/>
            </a:prstGeom>
            <a:noFill/>
            <a:ln w="57150">
              <a:solidFill>
                <a:srgbClr val="00B0F0"/>
              </a:solidFill>
              <a:round/>
              <a:headEnd/>
              <a:tailEnd type="triangle" w="med" len="med"/>
            </a:ln>
          </p:spPr>
        </p:cxnSp>
      </p:grpSp>
      <p:grpSp>
        <p:nvGrpSpPr>
          <p:cNvPr id="73739" name="Group 92"/>
          <p:cNvGrpSpPr>
            <a:grpSpLocks/>
          </p:cNvGrpSpPr>
          <p:nvPr/>
        </p:nvGrpSpPr>
        <p:grpSpPr bwMode="auto">
          <a:xfrm>
            <a:off x="2819400" y="1981200"/>
            <a:ext cx="1504950" cy="2093913"/>
            <a:chOff x="6019800" y="4419600"/>
            <a:chExt cx="1505116" cy="2093912"/>
          </a:xfrm>
        </p:grpSpPr>
        <p:sp>
          <p:nvSpPr>
            <p:cNvPr id="73756" name="Rectangle 93"/>
            <p:cNvSpPr>
              <a:spLocks noChangeArrowheads="1"/>
            </p:cNvSpPr>
            <p:nvPr/>
          </p:nvSpPr>
          <p:spPr bwMode="auto">
            <a:xfrm>
              <a:off x="6172200" y="5791200"/>
              <a:ext cx="1127264" cy="414979"/>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73757" name="Rectangle 25"/>
            <p:cNvSpPr>
              <a:spLocks noChangeArrowheads="1"/>
            </p:cNvSpPr>
            <p:nvPr/>
          </p:nvSpPr>
          <p:spPr bwMode="auto">
            <a:xfrm>
              <a:off x="6172200" y="6181529"/>
              <a:ext cx="1352716" cy="331983"/>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73758" name="Group 87"/>
            <p:cNvGrpSpPr>
              <a:grpSpLocks/>
            </p:cNvGrpSpPr>
            <p:nvPr/>
          </p:nvGrpSpPr>
          <p:grpSpPr bwMode="auto">
            <a:xfrm>
              <a:off x="6019800" y="4419600"/>
              <a:ext cx="1219200" cy="1266193"/>
              <a:chOff x="5334000" y="1066800"/>
              <a:chExt cx="1219200" cy="1266193"/>
            </a:xfrm>
          </p:grpSpPr>
          <p:sp>
            <p:nvSpPr>
              <p:cNvPr id="97" name="Rectangle 96"/>
              <p:cNvSpPr/>
              <p:nvPr/>
            </p:nvSpPr>
            <p:spPr>
              <a:xfrm>
                <a:off x="5334000" y="1066800"/>
                <a:ext cx="1219334" cy="1219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9"/>
              <p:cNvGrpSpPr/>
              <p:nvPr/>
            </p:nvGrpSpPr>
            <p:grpSpPr>
              <a:xfrm>
                <a:off x="5591972" y="1166460"/>
                <a:ext cx="853704" cy="1166533"/>
                <a:chOff x="4287093" y="3944433"/>
                <a:chExt cx="694435" cy="1203363"/>
              </a:xfrm>
              <a:solidFill>
                <a:schemeClr val="bg1"/>
              </a:solidFill>
            </p:grpSpPr>
            <p:sp>
              <p:nvSpPr>
                <p:cNvPr id="99"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0"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1"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2" name="Rectangle 101"/>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grpSp>
        <p:nvGrpSpPr>
          <p:cNvPr id="7" name="Group 62"/>
          <p:cNvGrpSpPr/>
          <p:nvPr/>
        </p:nvGrpSpPr>
        <p:grpSpPr>
          <a:xfrm>
            <a:off x="990600" y="6019800"/>
            <a:ext cx="1447800" cy="762000"/>
            <a:chOff x="1447800" y="5638800"/>
            <a:chExt cx="914400" cy="533400"/>
          </a:xfrm>
          <a:solidFill>
            <a:schemeClr val="bg1"/>
          </a:solidFill>
        </p:grpSpPr>
        <p:sp>
          <p:nvSpPr>
            <p:cNvPr id="104" name="Rectangle 103"/>
            <p:cNvSpPr>
              <a:spLocks noChangeArrowheads="1"/>
            </p:cNvSpPr>
            <p:nvPr/>
          </p:nvSpPr>
          <p:spPr bwMode="auto">
            <a:xfrm>
              <a:off x="1447800" y="5638800"/>
              <a:ext cx="914400"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105" name="Rectangle 25"/>
            <p:cNvSpPr>
              <a:spLocks noChangeArrowheads="1"/>
            </p:cNvSpPr>
            <p:nvPr/>
          </p:nvSpPr>
          <p:spPr bwMode="auto">
            <a:xfrm>
              <a:off x="1447800" y="5867400"/>
              <a:ext cx="914400" cy="3048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grpSp>
        <p:nvGrpSpPr>
          <p:cNvPr id="8" name="Group 105"/>
          <p:cNvGrpSpPr>
            <a:grpSpLocks/>
          </p:cNvGrpSpPr>
          <p:nvPr/>
        </p:nvGrpSpPr>
        <p:grpSpPr bwMode="auto">
          <a:xfrm>
            <a:off x="152400" y="685800"/>
            <a:ext cx="5530850" cy="1990725"/>
            <a:chOff x="413468" y="593521"/>
            <a:chExt cx="5791201" cy="1990001"/>
          </a:xfrm>
        </p:grpSpPr>
        <p:sp>
          <p:nvSpPr>
            <p:cNvPr id="107" name="Arc 106"/>
            <p:cNvSpPr/>
            <p:nvPr/>
          </p:nvSpPr>
          <p:spPr>
            <a:xfrm rot="21335099">
              <a:off x="413468" y="1440938"/>
              <a:ext cx="5791201" cy="1066412"/>
            </a:xfrm>
            <a:prstGeom prst="arc">
              <a:avLst>
                <a:gd name="adj1" fmla="val 10771496"/>
                <a:gd name="adj2" fmla="val 0"/>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3754" name="Rectangle 107"/>
            <p:cNvSpPr>
              <a:spLocks noChangeArrowheads="1"/>
            </p:cNvSpPr>
            <p:nvPr/>
          </p:nvSpPr>
          <p:spPr bwMode="auto">
            <a:xfrm rot="-546290">
              <a:off x="961611" y="593521"/>
              <a:ext cx="3329107" cy="1200329"/>
            </a:xfrm>
            <a:prstGeom prst="rect">
              <a:avLst/>
            </a:prstGeom>
            <a:noFill/>
            <a:ln w="9525">
              <a:noFill/>
              <a:miter lim="800000"/>
              <a:headEnd/>
              <a:tailEnd/>
            </a:ln>
          </p:spPr>
          <p:txBody>
            <a:bodyPr>
              <a:spAutoFit/>
            </a:bodyPr>
            <a:lstStyle/>
            <a:p>
              <a:pPr algn="ctr"/>
              <a:r>
                <a:rPr lang="en-US" sz="2400">
                  <a:solidFill>
                    <a:srgbClr val="FFFF00"/>
                  </a:solidFill>
                  <a:latin typeface="Calibri" pitchFamily="34" charset="0"/>
                </a:rPr>
                <a:t>Cap set at emissions quantity x</a:t>
              </a:r>
            </a:p>
            <a:p>
              <a:pPr algn="ctr"/>
              <a:endParaRPr lang="en-US" sz="2400">
                <a:solidFill>
                  <a:srgbClr val="FFC000"/>
                </a:solidFill>
                <a:latin typeface="Calibri" pitchFamily="34" charset="0"/>
              </a:endParaRPr>
            </a:p>
          </p:txBody>
        </p:sp>
        <p:sp>
          <p:nvSpPr>
            <p:cNvPr id="109" name="Arc 108"/>
            <p:cNvSpPr/>
            <p:nvPr/>
          </p:nvSpPr>
          <p:spPr>
            <a:xfrm rot="21335099">
              <a:off x="413468" y="1517110"/>
              <a:ext cx="5791201" cy="1066412"/>
            </a:xfrm>
            <a:prstGeom prst="arc">
              <a:avLst>
                <a:gd name="adj1" fmla="val 10771496"/>
                <a:gd name="adj2" fmla="val 0"/>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9" name="Group 89"/>
          <p:cNvGrpSpPr/>
          <p:nvPr/>
        </p:nvGrpSpPr>
        <p:grpSpPr>
          <a:xfrm>
            <a:off x="4495800" y="2080860"/>
            <a:ext cx="853707" cy="1166533"/>
            <a:chOff x="3977178" y="3944433"/>
            <a:chExt cx="694439" cy="1203363"/>
          </a:xfrm>
          <a:solidFill>
            <a:schemeClr val="bg1"/>
          </a:solidFill>
        </p:grpSpPr>
        <p:sp>
          <p:nvSpPr>
            <p:cNvPr id="111" name="AutoShape 19"/>
            <p:cNvSpPr>
              <a:spLocks noChangeArrowheads="1"/>
            </p:cNvSpPr>
            <p:nvPr/>
          </p:nvSpPr>
          <p:spPr bwMode="auto">
            <a:xfrm rot="4168849">
              <a:off x="3886878" y="4078870"/>
              <a:ext cx="558749" cy="2898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12" name="AutoShape 20"/>
            <p:cNvSpPr>
              <a:spLocks noChangeArrowheads="1"/>
            </p:cNvSpPr>
            <p:nvPr/>
          </p:nvSpPr>
          <p:spPr bwMode="auto">
            <a:xfrm rot="18810896">
              <a:off x="3903778" y="4349631"/>
              <a:ext cx="490039" cy="34324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13" name="AutoShape 21"/>
            <p:cNvSpPr>
              <a:spLocks noChangeArrowheads="1"/>
            </p:cNvSpPr>
            <p:nvPr/>
          </p:nvSpPr>
          <p:spPr bwMode="auto">
            <a:xfrm rot="9468224">
              <a:off x="4267129" y="4042380"/>
              <a:ext cx="404488"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14" name="Rectangle 113"/>
            <p:cNvSpPr>
              <a:spLocks noChangeArrowheads="1"/>
            </p:cNvSpPr>
            <p:nvPr/>
          </p:nvSpPr>
          <p:spPr bwMode="auto">
            <a:xfrm>
              <a:off x="4201227" y="4391871"/>
              <a:ext cx="123968" cy="755925"/>
            </a:xfrm>
            <a:prstGeom prst="rect">
              <a:avLst/>
            </a:prstGeom>
            <a:solidFill>
              <a:srgbClr val="FF0000"/>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73743" name="Group 114"/>
          <p:cNvGrpSpPr>
            <a:grpSpLocks/>
          </p:cNvGrpSpPr>
          <p:nvPr/>
        </p:nvGrpSpPr>
        <p:grpSpPr bwMode="auto">
          <a:xfrm rot="-3686447">
            <a:off x="4496593" y="4193382"/>
            <a:ext cx="976313" cy="755650"/>
            <a:chOff x="5257800" y="5029200"/>
            <a:chExt cx="1402993" cy="756003"/>
          </a:xfrm>
        </p:grpSpPr>
        <p:cxnSp>
          <p:nvCxnSpPr>
            <p:cNvPr id="73751" name="AutoShape 10"/>
            <p:cNvCxnSpPr>
              <a:cxnSpLocks noChangeShapeType="1"/>
            </p:cNvCxnSpPr>
            <p:nvPr/>
          </p:nvCxnSpPr>
          <p:spPr bwMode="auto">
            <a:xfrm rot="10800000" flipV="1">
              <a:off x="5257800" y="5029200"/>
              <a:ext cx="1371600" cy="553117"/>
            </a:xfrm>
            <a:prstGeom prst="straightConnector1">
              <a:avLst/>
            </a:prstGeom>
            <a:noFill/>
            <a:ln w="57150">
              <a:solidFill>
                <a:schemeClr val="tx1"/>
              </a:solidFill>
              <a:round/>
              <a:headEnd/>
              <a:tailEnd type="triangle" w="med" len="med"/>
            </a:ln>
          </p:spPr>
        </p:cxnSp>
        <p:cxnSp>
          <p:nvCxnSpPr>
            <p:cNvPr id="73752" name="AutoShape 13"/>
            <p:cNvCxnSpPr>
              <a:cxnSpLocks noChangeShapeType="1"/>
            </p:cNvCxnSpPr>
            <p:nvPr/>
          </p:nvCxnSpPr>
          <p:spPr bwMode="auto">
            <a:xfrm rot="10800000" flipV="1">
              <a:off x="5365393" y="5251803"/>
              <a:ext cx="1295400" cy="533400"/>
            </a:xfrm>
            <a:prstGeom prst="straightConnector1">
              <a:avLst/>
            </a:prstGeom>
            <a:noFill/>
            <a:ln w="57150">
              <a:solidFill>
                <a:srgbClr val="00B0F0"/>
              </a:solidFill>
              <a:round/>
              <a:headEnd/>
              <a:tailEnd type="triangle" w="med" len="med"/>
            </a:ln>
          </p:spPr>
        </p:cxnSp>
      </p:grpSp>
      <p:sp>
        <p:nvSpPr>
          <p:cNvPr id="73744" name="Rectangle 117"/>
          <p:cNvSpPr>
            <a:spLocks noChangeArrowheads="1"/>
          </p:cNvSpPr>
          <p:nvPr/>
        </p:nvSpPr>
        <p:spPr bwMode="auto">
          <a:xfrm>
            <a:off x="4419600" y="3352800"/>
            <a:ext cx="1127125" cy="414338"/>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73745" name="Rectangle 25"/>
          <p:cNvSpPr>
            <a:spLocks noChangeArrowheads="1"/>
          </p:cNvSpPr>
          <p:nvPr/>
        </p:nvSpPr>
        <p:spPr bwMode="auto">
          <a:xfrm>
            <a:off x="4419600" y="3743325"/>
            <a:ext cx="1352550" cy="331788"/>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sp>
        <p:nvSpPr>
          <p:cNvPr id="73746" name="Rectangle 25"/>
          <p:cNvSpPr>
            <a:spLocks noChangeArrowheads="1"/>
          </p:cNvSpPr>
          <p:nvPr/>
        </p:nvSpPr>
        <p:spPr bwMode="auto">
          <a:xfrm>
            <a:off x="5791200" y="304800"/>
            <a:ext cx="1905000" cy="762000"/>
          </a:xfrm>
          <a:prstGeom prst="rect">
            <a:avLst/>
          </a:prstGeom>
          <a:solidFill>
            <a:srgbClr val="FFFF00"/>
          </a:solidFill>
          <a:ln w="9525">
            <a:noFill/>
            <a:miter lim="800000"/>
            <a:headEnd/>
            <a:tailEnd/>
          </a:ln>
        </p:spPr>
        <p:txBody>
          <a:bodyPr/>
          <a:lstStyle/>
          <a:p>
            <a:r>
              <a:rPr lang="en-US" sz="2000" b="1">
                <a:solidFill>
                  <a:schemeClr val="bg1"/>
                </a:solidFill>
                <a:latin typeface="Calibri" pitchFamily="34" charset="0"/>
                <a:cs typeface="Times New Roman" pitchFamily="18" charset="0"/>
              </a:rPr>
              <a:t>EMISSION ALLOWANCES</a:t>
            </a:r>
            <a:endParaRPr lang="en-US" sz="2000">
              <a:solidFill>
                <a:schemeClr val="bg1"/>
              </a:solidFill>
            </a:endParaRPr>
          </a:p>
        </p:txBody>
      </p:sp>
      <p:sp>
        <p:nvSpPr>
          <p:cNvPr id="73747" name="Rectangle 25"/>
          <p:cNvSpPr>
            <a:spLocks noChangeArrowheads="1"/>
          </p:cNvSpPr>
          <p:nvPr/>
        </p:nvSpPr>
        <p:spPr bwMode="auto">
          <a:xfrm>
            <a:off x="6172200" y="533400"/>
            <a:ext cx="1676400" cy="762000"/>
          </a:xfrm>
          <a:prstGeom prst="rect">
            <a:avLst/>
          </a:prstGeom>
          <a:solidFill>
            <a:srgbClr val="FFFF00"/>
          </a:solidFill>
          <a:ln w="9525">
            <a:solidFill>
              <a:schemeClr val="bg1"/>
            </a:solidFill>
            <a:miter lim="800000"/>
            <a:headEnd/>
            <a:tailEnd/>
          </a:ln>
        </p:spPr>
        <p:txBody>
          <a:bodyPr/>
          <a:lstStyle/>
          <a:p>
            <a:r>
              <a:rPr lang="en-US" sz="2000" b="1">
                <a:solidFill>
                  <a:schemeClr val="bg1"/>
                </a:solidFill>
                <a:latin typeface="Calibri" pitchFamily="34" charset="0"/>
                <a:cs typeface="Times New Roman" pitchFamily="18" charset="0"/>
              </a:rPr>
              <a:t>EMISSION ALLOWANCES</a:t>
            </a:r>
            <a:endParaRPr lang="en-US" sz="2000">
              <a:solidFill>
                <a:schemeClr val="bg1"/>
              </a:solidFill>
            </a:endParaRPr>
          </a:p>
        </p:txBody>
      </p:sp>
      <p:sp>
        <p:nvSpPr>
          <p:cNvPr id="122" name="Rectangle 25"/>
          <p:cNvSpPr>
            <a:spLocks noChangeArrowheads="1"/>
          </p:cNvSpPr>
          <p:nvPr/>
        </p:nvSpPr>
        <p:spPr bwMode="auto">
          <a:xfrm>
            <a:off x="6629400" y="762000"/>
            <a:ext cx="1676400" cy="762000"/>
          </a:xfrm>
          <a:prstGeom prst="rect">
            <a:avLst/>
          </a:prstGeom>
          <a:solidFill>
            <a:srgbClr val="FFFF00"/>
          </a:solidFill>
          <a:ln w="3175">
            <a:solidFill>
              <a:schemeClr val="bg1"/>
            </a:solidFill>
            <a:miter lim="800000"/>
            <a:headEnd/>
            <a:tailEnd/>
          </a:ln>
        </p:spPr>
        <p:txBody>
          <a:bodyPr/>
          <a:lstStyle/>
          <a:p>
            <a:r>
              <a:rPr lang="en-US" sz="2000" b="1">
                <a:solidFill>
                  <a:schemeClr val="bg1"/>
                </a:solidFill>
                <a:latin typeface="Calibri" pitchFamily="34" charset="0"/>
                <a:cs typeface="Times New Roman" pitchFamily="18" charset="0"/>
              </a:rPr>
              <a:t>EMISSION ALLOWANCES</a:t>
            </a:r>
            <a:endParaRPr lang="en-US" sz="2000">
              <a:solidFill>
                <a:schemeClr val="bg1"/>
              </a:solidFill>
            </a:endParaRPr>
          </a:p>
        </p:txBody>
      </p:sp>
      <p:sp>
        <p:nvSpPr>
          <p:cNvPr id="123" name="Rectangle 122"/>
          <p:cNvSpPr>
            <a:spLocks noChangeArrowheads="1"/>
          </p:cNvSpPr>
          <p:nvPr/>
        </p:nvSpPr>
        <p:spPr bwMode="auto">
          <a:xfrm>
            <a:off x="5410200" y="2357438"/>
            <a:ext cx="3695700" cy="1570037"/>
          </a:xfrm>
          <a:prstGeom prst="rect">
            <a:avLst/>
          </a:prstGeom>
          <a:noFill/>
          <a:ln w="9525">
            <a:noFill/>
            <a:miter lim="800000"/>
            <a:headEnd/>
            <a:tailEnd/>
          </a:ln>
        </p:spPr>
        <p:txBody>
          <a:bodyPr>
            <a:spAutoFit/>
          </a:bodyPr>
          <a:lstStyle/>
          <a:p>
            <a:endParaRPr lang="en-US" sz="3200" b="1">
              <a:solidFill>
                <a:srgbClr val="FFC000"/>
              </a:solidFill>
              <a:latin typeface="Calibri" pitchFamily="34" charset="0"/>
              <a:cs typeface="Times New Roman" pitchFamily="18" charset="0"/>
            </a:endParaRPr>
          </a:p>
          <a:p>
            <a:r>
              <a:rPr lang="en-US" sz="3200" b="1">
                <a:solidFill>
                  <a:srgbClr val="FFC000"/>
                </a:solidFill>
                <a:latin typeface="Calibri" pitchFamily="34" charset="0"/>
                <a:cs typeface="Times New Roman" pitchFamily="18" charset="0"/>
              </a:rPr>
              <a:t>1. Retired allowance</a:t>
            </a:r>
          </a:p>
          <a:p>
            <a:pPr>
              <a:buFontTx/>
              <a:buChar char="-"/>
            </a:pPr>
            <a:endParaRPr lang="en-US" sz="3200" b="1">
              <a:solidFill>
                <a:srgbClr val="FFC000"/>
              </a:solidFill>
              <a:latin typeface="Calibri" pitchFamily="34" charset="0"/>
              <a:cs typeface="Times New Roman" pitchFamily="18" charset="0"/>
            </a:endParaRPr>
          </a:p>
        </p:txBody>
      </p:sp>
      <p:sp>
        <p:nvSpPr>
          <p:cNvPr id="73750" name="Rectangle 123"/>
          <p:cNvSpPr>
            <a:spLocks noChangeArrowheads="1"/>
          </p:cNvSpPr>
          <p:nvPr/>
        </p:nvSpPr>
        <p:spPr bwMode="auto">
          <a:xfrm>
            <a:off x="0" y="0"/>
            <a:ext cx="8458200" cy="1323975"/>
          </a:xfrm>
          <a:prstGeom prst="rect">
            <a:avLst/>
          </a:prstGeom>
          <a:noFill/>
          <a:ln w="9525">
            <a:noFill/>
            <a:miter lim="800000"/>
            <a:headEnd/>
            <a:tailEnd/>
          </a:ln>
        </p:spPr>
        <p:txBody>
          <a:bodyPr>
            <a:spAutoFit/>
          </a:bodyPr>
          <a:lstStyle/>
          <a:p>
            <a:r>
              <a:rPr lang="en-US" sz="4000">
                <a:solidFill>
                  <a:srgbClr val="FFC000"/>
                </a:solidFill>
                <a:latin typeface="Calibri" pitchFamily="34" charset="0"/>
              </a:rPr>
              <a:t>Accounting components</a:t>
            </a:r>
          </a:p>
          <a:p>
            <a:endParaRPr lang="en-US" sz="4000">
              <a:solidFill>
                <a:srgbClr val="FFC000"/>
              </a:solidFill>
              <a:latin typeface="Calibri" pitchFamily="34" charset="0"/>
            </a:endParaRPr>
          </a:p>
        </p:txBody>
      </p:sp>
      <p:grpSp>
        <p:nvGrpSpPr>
          <p:cNvPr id="47" name="Group 6"/>
          <p:cNvGrpSpPr>
            <a:grpSpLocks/>
          </p:cNvGrpSpPr>
          <p:nvPr/>
        </p:nvGrpSpPr>
        <p:grpSpPr bwMode="auto">
          <a:xfrm>
            <a:off x="6781800" y="6248400"/>
            <a:ext cx="1700213" cy="301625"/>
            <a:chOff x="6656405" y="6248365"/>
            <a:chExt cx="2446680" cy="530221"/>
          </a:xfrm>
        </p:grpSpPr>
        <p:grpSp>
          <p:nvGrpSpPr>
            <p:cNvPr id="48" name="Group 40"/>
            <p:cNvGrpSpPr>
              <a:grpSpLocks/>
            </p:cNvGrpSpPr>
            <p:nvPr/>
          </p:nvGrpSpPr>
          <p:grpSpPr bwMode="auto">
            <a:xfrm>
              <a:off x="6656405" y="6248365"/>
              <a:ext cx="533403" cy="530221"/>
              <a:chOff x="2383" y="3438"/>
              <a:chExt cx="396" cy="394"/>
            </a:xfrm>
          </p:grpSpPr>
          <p:sp>
            <p:nvSpPr>
              <p:cNvPr id="50"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2"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3"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4"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5"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6"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7"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8"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9"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0"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2"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3"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4"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5"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6"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7"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68"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9"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0"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1"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2"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3"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4"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5"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6"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7"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8"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9"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1"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49"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3.33333E-6 -3.98844E-6 L 0.075 0.18867 " pathEditMode="relative" rAng="0" ptsTypes="AA">
                                      <p:cBhvr>
                                        <p:cTn id="10" dur="2000" fill="hold"/>
                                        <p:tgtEl>
                                          <p:spTgt spid="122"/>
                                        </p:tgtEl>
                                        <p:attrNameLst>
                                          <p:attrName>ppt_x</p:attrName>
                                          <p:attrName>ppt_y</p:attrName>
                                        </p:attrNameLst>
                                      </p:cBhvr>
                                      <p:rCtr x="38" y="94"/>
                                    </p:animMotion>
                                  </p:childTnLst>
                                </p:cTn>
                              </p:par>
                              <p:par>
                                <p:cTn id="11" presetID="49" presetClass="path" presetSubtype="0" accel="50000" decel="50000" fill="hold" nodeType="withEffect">
                                  <p:stCondLst>
                                    <p:cond delay="0"/>
                                  </p:stCondLst>
                                  <p:childTnLst>
                                    <p:animMotion origin="layout" path="M 5.55112E-17 -2.02312E-6 L 0.01667 0.0437 " pathEditMode="relative" rAng="0" ptsTypes="AA">
                                      <p:cBhvr>
                                        <p:cTn id="12" dur="2000" fill="hold"/>
                                        <p:tgtEl>
                                          <p:spTgt spid="8"/>
                                        </p:tgtEl>
                                        <p:attrNameLst>
                                          <p:attrName>ppt_x</p:attrName>
                                          <p:attrName>ppt_y</p:attrName>
                                        </p:attrNameLst>
                                      </p:cBhvr>
                                      <p:rCtr x="8" y="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8"/>
          <p:cNvPicPr>
            <a:picLocks noChangeAspect="1" noChangeArrowheads="1"/>
          </p:cNvPicPr>
          <p:nvPr/>
        </p:nvPicPr>
        <p:blipFill>
          <a:blip r:embed="rId3" cstate="print"/>
          <a:srcRect/>
          <a:stretch>
            <a:fillRect/>
          </a:stretch>
        </p:blipFill>
        <p:spPr bwMode="auto">
          <a:xfrm>
            <a:off x="381000" y="4953000"/>
            <a:ext cx="1773238" cy="1030288"/>
          </a:xfrm>
          <a:prstGeom prst="rect">
            <a:avLst/>
          </a:prstGeom>
          <a:noFill/>
          <a:ln w="9525">
            <a:noFill/>
            <a:miter lim="800000"/>
            <a:headEnd/>
            <a:tailEnd/>
          </a:ln>
        </p:spPr>
      </p:pic>
      <p:pic>
        <p:nvPicPr>
          <p:cNvPr id="74755" name="Picture 2"/>
          <p:cNvPicPr>
            <a:picLocks noChangeAspect="1" noChangeArrowheads="1"/>
          </p:cNvPicPr>
          <p:nvPr/>
        </p:nvPicPr>
        <p:blipFill>
          <a:blip r:embed="rId3" cstate="print"/>
          <a:srcRect/>
          <a:stretch>
            <a:fillRect/>
          </a:stretch>
        </p:blipFill>
        <p:spPr bwMode="auto">
          <a:xfrm>
            <a:off x="381000" y="3276600"/>
            <a:ext cx="1674813" cy="912813"/>
          </a:xfrm>
          <a:prstGeom prst="rect">
            <a:avLst/>
          </a:prstGeom>
          <a:noFill/>
          <a:ln w="9525">
            <a:noFill/>
            <a:miter lim="800000"/>
            <a:headEnd/>
            <a:tailEnd/>
          </a:ln>
        </p:spPr>
      </p:pic>
      <p:sp>
        <p:nvSpPr>
          <p:cNvPr id="51" name="Oval 7"/>
          <p:cNvSpPr>
            <a:spLocks noChangeArrowheads="1"/>
          </p:cNvSpPr>
          <p:nvPr/>
        </p:nvSpPr>
        <p:spPr bwMode="auto">
          <a:xfrm>
            <a:off x="2667000" y="4608513"/>
            <a:ext cx="3505200" cy="2020887"/>
          </a:xfrm>
          <a:prstGeom prst="ellipse">
            <a:avLst/>
          </a:prstGeom>
          <a:solidFill>
            <a:schemeClr val="tx1">
              <a:lumMod val="65000"/>
            </a:schemeClr>
          </a:solidFill>
          <a:ln w="9525">
            <a:solidFill>
              <a:srgbClr val="000000"/>
            </a:solidFill>
            <a:round/>
            <a:headEnd/>
            <a:tailEnd/>
          </a:ln>
        </p:spPr>
        <p:txBody>
          <a:bodyPr/>
          <a:lstStyle/>
          <a:p>
            <a:pPr>
              <a:spcAft>
                <a:spcPts val="1000"/>
              </a:spcAft>
              <a:defRPr/>
            </a:pPr>
            <a:r>
              <a:rPr lang="en-US" sz="1600" b="1" dirty="0">
                <a:solidFill>
                  <a:schemeClr val="bg1"/>
                </a:solidFill>
                <a:latin typeface="Calibri" pitchFamily="34" charset="0"/>
                <a:cs typeface="+mn-cs"/>
              </a:rPr>
              <a:t>            </a:t>
            </a:r>
          </a:p>
          <a:p>
            <a:pPr>
              <a:spcAft>
                <a:spcPts val="1000"/>
              </a:spcAft>
              <a:defRPr/>
            </a:pPr>
            <a:r>
              <a:rPr lang="en-US" sz="1600" b="1" dirty="0">
                <a:solidFill>
                  <a:schemeClr val="bg1"/>
                </a:solidFill>
                <a:latin typeface="Calibri" pitchFamily="34" charset="0"/>
                <a:cs typeface="+mn-cs"/>
              </a:rPr>
              <a:t>	G R I D</a:t>
            </a:r>
            <a:endParaRPr lang="en-US" sz="1600" b="1" dirty="0">
              <a:solidFill>
                <a:schemeClr val="bg1"/>
              </a:solidFill>
              <a:cs typeface="+mn-cs"/>
            </a:endParaRPr>
          </a:p>
        </p:txBody>
      </p:sp>
      <p:cxnSp>
        <p:nvCxnSpPr>
          <p:cNvPr id="74757" name="AutoShape 9"/>
          <p:cNvCxnSpPr>
            <a:cxnSpLocks noChangeShapeType="1"/>
          </p:cNvCxnSpPr>
          <p:nvPr/>
        </p:nvCxnSpPr>
        <p:spPr bwMode="auto">
          <a:xfrm rot="16200000" flipH="1">
            <a:off x="1943100" y="3924300"/>
            <a:ext cx="1371600" cy="1295400"/>
          </a:xfrm>
          <a:prstGeom prst="straightConnector1">
            <a:avLst/>
          </a:prstGeom>
          <a:noFill/>
          <a:ln w="57150">
            <a:solidFill>
              <a:schemeClr val="tx1"/>
            </a:solidFill>
            <a:round/>
            <a:headEnd/>
            <a:tailEnd type="triangle" w="med" len="med"/>
          </a:ln>
        </p:spPr>
      </p:cxnSp>
      <p:cxnSp>
        <p:nvCxnSpPr>
          <p:cNvPr id="74758" name="AutoShape 8"/>
          <p:cNvCxnSpPr>
            <a:cxnSpLocks noChangeShapeType="1"/>
          </p:cNvCxnSpPr>
          <p:nvPr/>
        </p:nvCxnSpPr>
        <p:spPr bwMode="auto">
          <a:xfrm>
            <a:off x="2133600" y="5638800"/>
            <a:ext cx="1219200" cy="152400"/>
          </a:xfrm>
          <a:prstGeom prst="straightConnector1">
            <a:avLst/>
          </a:prstGeom>
          <a:noFill/>
          <a:ln w="57150">
            <a:solidFill>
              <a:schemeClr val="tx1"/>
            </a:solidFill>
            <a:round/>
            <a:headEnd/>
            <a:tailEnd type="triangle" w="med" len="med"/>
          </a:ln>
        </p:spPr>
      </p:cxnSp>
      <p:cxnSp>
        <p:nvCxnSpPr>
          <p:cNvPr id="74759" name="AutoShape 11"/>
          <p:cNvCxnSpPr>
            <a:cxnSpLocks noChangeShapeType="1"/>
          </p:cNvCxnSpPr>
          <p:nvPr/>
        </p:nvCxnSpPr>
        <p:spPr bwMode="auto">
          <a:xfrm>
            <a:off x="2133600" y="5943600"/>
            <a:ext cx="1219200" cy="76200"/>
          </a:xfrm>
          <a:prstGeom prst="straightConnector1">
            <a:avLst/>
          </a:prstGeom>
          <a:noFill/>
          <a:ln w="57150">
            <a:solidFill>
              <a:srgbClr val="00B0F0"/>
            </a:solidFill>
            <a:round/>
            <a:headEnd/>
            <a:tailEnd type="triangle" w="med" len="med"/>
          </a:ln>
        </p:spPr>
      </p:cxnSp>
      <p:cxnSp>
        <p:nvCxnSpPr>
          <p:cNvPr id="74760" name="AutoShape 12"/>
          <p:cNvCxnSpPr>
            <a:cxnSpLocks noChangeShapeType="1"/>
          </p:cNvCxnSpPr>
          <p:nvPr/>
        </p:nvCxnSpPr>
        <p:spPr bwMode="auto">
          <a:xfrm rot="16200000" flipH="1">
            <a:off x="1790700" y="4152900"/>
            <a:ext cx="1371600" cy="1295400"/>
          </a:xfrm>
          <a:prstGeom prst="straightConnector1">
            <a:avLst/>
          </a:prstGeom>
          <a:noFill/>
          <a:ln w="57150">
            <a:solidFill>
              <a:srgbClr val="00B0F0"/>
            </a:solidFill>
            <a:round/>
            <a:headEnd/>
            <a:tailEnd type="triangle" w="med" len="med"/>
          </a:ln>
        </p:spPr>
      </p:cxnSp>
      <p:grpSp>
        <p:nvGrpSpPr>
          <p:cNvPr id="2" name="Group 70"/>
          <p:cNvGrpSpPr/>
          <p:nvPr/>
        </p:nvGrpSpPr>
        <p:grpSpPr>
          <a:xfrm>
            <a:off x="457200" y="4191001"/>
            <a:ext cx="1371600" cy="685799"/>
            <a:chOff x="1295400" y="3574473"/>
            <a:chExt cx="914400" cy="311727"/>
          </a:xfrm>
          <a:solidFill>
            <a:schemeClr val="bg1"/>
          </a:solidFill>
        </p:grpSpPr>
        <p:sp>
          <p:nvSpPr>
            <p:cNvPr id="80" name="Rectangle 25"/>
            <p:cNvSpPr>
              <a:spLocks noChangeArrowheads="1"/>
            </p:cNvSpPr>
            <p:nvPr/>
          </p:nvSpPr>
          <p:spPr bwMode="auto">
            <a:xfrm>
              <a:off x="1295400" y="3733800"/>
              <a:ext cx="838200" cy="1524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sp>
          <p:nvSpPr>
            <p:cNvPr id="87" name="Rectangle 25"/>
            <p:cNvSpPr>
              <a:spLocks noChangeArrowheads="1"/>
            </p:cNvSpPr>
            <p:nvPr/>
          </p:nvSpPr>
          <p:spPr bwMode="auto">
            <a:xfrm>
              <a:off x="1295400" y="3574473"/>
              <a:ext cx="914400" cy="1905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grpSp>
      <p:grpSp>
        <p:nvGrpSpPr>
          <p:cNvPr id="74762" name="Group 89"/>
          <p:cNvGrpSpPr>
            <a:grpSpLocks/>
          </p:cNvGrpSpPr>
          <p:nvPr/>
        </p:nvGrpSpPr>
        <p:grpSpPr bwMode="auto">
          <a:xfrm rot="-3686447">
            <a:off x="3124993" y="4269582"/>
            <a:ext cx="976313" cy="755650"/>
            <a:chOff x="5257800" y="5029200"/>
            <a:chExt cx="1402993" cy="756003"/>
          </a:xfrm>
        </p:grpSpPr>
        <p:cxnSp>
          <p:nvCxnSpPr>
            <p:cNvPr id="74792" name="AutoShape 10"/>
            <p:cNvCxnSpPr>
              <a:cxnSpLocks noChangeShapeType="1"/>
            </p:cNvCxnSpPr>
            <p:nvPr/>
          </p:nvCxnSpPr>
          <p:spPr bwMode="auto">
            <a:xfrm rot="10800000" flipV="1">
              <a:off x="5257800" y="5029200"/>
              <a:ext cx="1371600" cy="553117"/>
            </a:xfrm>
            <a:prstGeom prst="straightConnector1">
              <a:avLst/>
            </a:prstGeom>
            <a:noFill/>
            <a:ln w="57150">
              <a:solidFill>
                <a:schemeClr val="tx1"/>
              </a:solidFill>
              <a:round/>
              <a:headEnd/>
              <a:tailEnd type="triangle" w="med" len="med"/>
            </a:ln>
          </p:spPr>
        </p:cxnSp>
        <p:cxnSp>
          <p:nvCxnSpPr>
            <p:cNvPr id="74793" name="AutoShape 13"/>
            <p:cNvCxnSpPr>
              <a:cxnSpLocks noChangeShapeType="1"/>
            </p:cNvCxnSpPr>
            <p:nvPr/>
          </p:nvCxnSpPr>
          <p:spPr bwMode="auto">
            <a:xfrm rot="10800000" flipV="1">
              <a:off x="5365393" y="5251803"/>
              <a:ext cx="1295400" cy="533400"/>
            </a:xfrm>
            <a:prstGeom prst="straightConnector1">
              <a:avLst/>
            </a:prstGeom>
            <a:noFill/>
            <a:ln w="57150">
              <a:solidFill>
                <a:srgbClr val="00B0F0"/>
              </a:solidFill>
              <a:round/>
              <a:headEnd/>
              <a:tailEnd type="triangle" w="med" len="med"/>
            </a:ln>
          </p:spPr>
        </p:cxnSp>
      </p:grpSp>
      <p:grpSp>
        <p:nvGrpSpPr>
          <p:cNvPr id="74763" name="Group 92"/>
          <p:cNvGrpSpPr>
            <a:grpSpLocks/>
          </p:cNvGrpSpPr>
          <p:nvPr/>
        </p:nvGrpSpPr>
        <p:grpSpPr bwMode="auto">
          <a:xfrm>
            <a:off x="2819400" y="1981200"/>
            <a:ext cx="1504950" cy="2093913"/>
            <a:chOff x="6019800" y="4419600"/>
            <a:chExt cx="1505116" cy="2093912"/>
          </a:xfrm>
        </p:grpSpPr>
        <p:sp>
          <p:nvSpPr>
            <p:cNvPr id="74787" name="Rectangle 93"/>
            <p:cNvSpPr>
              <a:spLocks noChangeArrowheads="1"/>
            </p:cNvSpPr>
            <p:nvPr/>
          </p:nvSpPr>
          <p:spPr bwMode="auto">
            <a:xfrm>
              <a:off x="6172200" y="5791200"/>
              <a:ext cx="1127264" cy="414979"/>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74788" name="Rectangle 25"/>
            <p:cNvSpPr>
              <a:spLocks noChangeArrowheads="1"/>
            </p:cNvSpPr>
            <p:nvPr/>
          </p:nvSpPr>
          <p:spPr bwMode="auto">
            <a:xfrm>
              <a:off x="6172200" y="6181529"/>
              <a:ext cx="1352716" cy="331983"/>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grpSp>
          <p:nvGrpSpPr>
            <p:cNvPr id="74789" name="Group 87"/>
            <p:cNvGrpSpPr>
              <a:grpSpLocks/>
            </p:cNvGrpSpPr>
            <p:nvPr/>
          </p:nvGrpSpPr>
          <p:grpSpPr bwMode="auto">
            <a:xfrm>
              <a:off x="6019800" y="4419600"/>
              <a:ext cx="1219200" cy="1266193"/>
              <a:chOff x="5334000" y="1066800"/>
              <a:chExt cx="1219200" cy="1266193"/>
            </a:xfrm>
          </p:grpSpPr>
          <p:sp>
            <p:nvSpPr>
              <p:cNvPr id="97" name="Rectangle 96"/>
              <p:cNvSpPr/>
              <p:nvPr/>
            </p:nvSpPr>
            <p:spPr>
              <a:xfrm>
                <a:off x="5334000" y="1066800"/>
                <a:ext cx="1219334" cy="1219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9"/>
              <p:cNvGrpSpPr/>
              <p:nvPr/>
            </p:nvGrpSpPr>
            <p:grpSpPr>
              <a:xfrm>
                <a:off x="5591972" y="1166460"/>
                <a:ext cx="853704" cy="1166533"/>
                <a:chOff x="4287093" y="3944433"/>
                <a:chExt cx="694435" cy="1203363"/>
              </a:xfrm>
              <a:solidFill>
                <a:schemeClr val="bg1"/>
              </a:solidFill>
            </p:grpSpPr>
            <p:sp>
              <p:nvSpPr>
                <p:cNvPr id="99"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0"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1"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2" name="Rectangle 101"/>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grpSp>
        <p:nvGrpSpPr>
          <p:cNvPr id="7" name="Group 62"/>
          <p:cNvGrpSpPr/>
          <p:nvPr/>
        </p:nvGrpSpPr>
        <p:grpSpPr>
          <a:xfrm>
            <a:off x="990600" y="6019800"/>
            <a:ext cx="1447800" cy="762000"/>
            <a:chOff x="1447800" y="5638800"/>
            <a:chExt cx="914400" cy="533400"/>
          </a:xfrm>
          <a:solidFill>
            <a:schemeClr val="bg1"/>
          </a:solidFill>
        </p:grpSpPr>
        <p:sp>
          <p:nvSpPr>
            <p:cNvPr id="104" name="Rectangle 103"/>
            <p:cNvSpPr>
              <a:spLocks noChangeArrowheads="1"/>
            </p:cNvSpPr>
            <p:nvPr/>
          </p:nvSpPr>
          <p:spPr bwMode="auto">
            <a:xfrm>
              <a:off x="1447800" y="5638800"/>
              <a:ext cx="914400" cy="304800"/>
            </a:xfrm>
            <a:prstGeom prst="rect">
              <a:avLst/>
            </a:prstGeom>
            <a:grpFill/>
            <a:ln w="9525">
              <a:noFill/>
              <a:miter lim="800000"/>
              <a:headEnd/>
              <a:tailEnd/>
            </a:ln>
          </p:spPr>
          <p:txBody>
            <a:bodyPr/>
            <a:lstStyle/>
            <a:p>
              <a:pPr>
                <a:defRPr/>
              </a:pPr>
              <a:r>
                <a:rPr lang="en-US" sz="2000" b="1" dirty="0">
                  <a:solidFill>
                    <a:srgbClr val="00B0F0"/>
                  </a:solidFill>
                  <a:latin typeface="Calibri" pitchFamily="34" charset="0"/>
                  <a:ea typeface="Calibri" pitchFamily="34" charset="0"/>
                  <a:cs typeface="Times New Roman" pitchFamily="18" charset="0"/>
                </a:rPr>
                <a:t>200 tons</a:t>
              </a:r>
              <a:endParaRPr lang="en-US" sz="2000" dirty="0">
                <a:solidFill>
                  <a:srgbClr val="00B0F0"/>
                </a:solidFill>
                <a:cs typeface="+mn-cs"/>
              </a:endParaRPr>
            </a:p>
          </p:txBody>
        </p:sp>
        <p:sp>
          <p:nvSpPr>
            <p:cNvPr id="105" name="Rectangle 25"/>
            <p:cNvSpPr>
              <a:spLocks noChangeArrowheads="1"/>
            </p:cNvSpPr>
            <p:nvPr/>
          </p:nvSpPr>
          <p:spPr bwMode="auto">
            <a:xfrm>
              <a:off x="1447800" y="5867400"/>
              <a:ext cx="914400" cy="304800"/>
            </a:xfrm>
            <a:prstGeom prst="rect">
              <a:avLst/>
            </a:prstGeom>
            <a:grpFill/>
            <a:ln w="9525">
              <a:noFill/>
              <a:miter lim="800000"/>
              <a:headEnd/>
              <a:tailEnd/>
            </a:ln>
          </p:spPr>
          <p:txBody>
            <a:bodyPr/>
            <a:lstStyle/>
            <a:p>
              <a:pPr>
                <a:defRPr/>
              </a:pPr>
              <a:r>
                <a:rPr lang="en-US" sz="2000" b="1" dirty="0">
                  <a:latin typeface="Calibri" pitchFamily="34" charset="0"/>
                  <a:cs typeface="Times New Roman" pitchFamily="18" charset="0"/>
                </a:rPr>
                <a:t>100 MWh</a:t>
              </a:r>
              <a:endParaRPr lang="en-US" sz="2000" dirty="0">
                <a:cs typeface="+mn-cs"/>
              </a:endParaRPr>
            </a:p>
          </p:txBody>
        </p:sp>
      </p:grpSp>
      <p:grpSp>
        <p:nvGrpSpPr>
          <p:cNvPr id="74765" name="Group 105"/>
          <p:cNvGrpSpPr>
            <a:grpSpLocks/>
          </p:cNvGrpSpPr>
          <p:nvPr/>
        </p:nvGrpSpPr>
        <p:grpSpPr bwMode="auto">
          <a:xfrm>
            <a:off x="304800" y="981075"/>
            <a:ext cx="5530850" cy="1990725"/>
            <a:chOff x="413468" y="593521"/>
            <a:chExt cx="5791201" cy="1990001"/>
          </a:xfrm>
        </p:grpSpPr>
        <p:sp>
          <p:nvSpPr>
            <p:cNvPr id="107" name="Arc 106"/>
            <p:cNvSpPr/>
            <p:nvPr/>
          </p:nvSpPr>
          <p:spPr>
            <a:xfrm rot="21335099">
              <a:off x="413468" y="1440938"/>
              <a:ext cx="5791201" cy="1066412"/>
            </a:xfrm>
            <a:prstGeom prst="arc">
              <a:avLst>
                <a:gd name="adj1" fmla="val 10771496"/>
                <a:gd name="adj2" fmla="val 0"/>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4785" name="Rectangle 107"/>
            <p:cNvSpPr>
              <a:spLocks noChangeArrowheads="1"/>
            </p:cNvSpPr>
            <p:nvPr/>
          </p:nvSpPr>
          <p:spPr bwMode="auto">
            <a:xfrm rot="-546290">
              <a:off x="961611" y="593521"/>
              <a:ext cx="3329107" cy="1200329"/>
            </a:xfrm>
            <a:prstGeom prst="rect">
              <a:avLst/>
            </a:prstGeom>
            <a:noFill/>
            <a:ln w="9525">
              <a:noFill/>
              <a:miter lim="800000"/>
              <a:headEnd/>
              <a:tailEnd/>
            </a:ln>
          </p:spPr>
          <p:txBody>
            <a:bodyPr>
              <a:spAutoFit/>
            </a:bodyPr>
            <a:lstStyle/>
            <a:p>
              <a:pPr algn="ctr"/>
              <a:r>
                <a:rPr lang="en-US" sz="2400">
                  <a:solidFill>
                    <a:srgbClr val="FFFF00"/>
                  </a:solidFill>
                  <a:latin typeface="Calibri" pitchFamily="34" charset="0"/>
                </a:rPr>
                <a:t>Cap set at emissions quantity x</a:t>
              </a:r>
            </a:p>
            <a:p>
              <a:pPr algn="ctr"/>
              <a:endParaRPr lang="en-US" sz="2400">
                <a:solidFill>
                  <a:srgbClr val="FFC000"/>
                </a:solidFill>
                <a:latin typeface="Calibri" pitchFamily="34" charset="0"/>
              </a:endParaRPr>
            </a:p>
          </p:txBody>
        </p:sp>
        <p:sp>
          <p:nvSpPr>
            <p:cNvPr id="109" name="Arc 108"/>
            <p:cNvSpPr/>
            <p:nvPr/>
          </p:nvSpPr>
          <p:spPr>
            <a:xfrm rot="21335099">
              <a:off x="413468" y="1517110"/>
              <a:ext cx="5791201" cy="1066412"/>
            </a:xfrm>
            <a:prstGeom prst="arc">
              <a:avLst>
                <a:gd name="adj1" fmla="val 10771496"/>
                <a:gd name="adj2" fmla="val 0"/>
              </a:avLst>
            </a:prstGeom>
            <a:ln w="762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9" name="Group 89"/>
          <p:cNvGrpSpPr/>
          <p:nvPr/>
        </p:nvGrpSpPr>
        <p:grpSpPr>
          <a:xfrm>
            <a:off x="4495800" y="2080860"/>
            <a:ext cx="853707" cy="1166533"/>
            <a:chOff x="3977178" y="3944433"/>
            <a:chExt cx="694439" cy="1203363"/>
          </a:xfrm>
          <a:solidFill>
            <a:schemeClr val="bg1"/>
          </a:solidFill>
        </p:grpSpPr>
        <p:sp>
          <p:nvSpPr>
            <p:cNvPr id="111" name="AutoShape 19"/>
            <p:cNvSpPr>
              <a:spLocks noChangeArrowheads="1"/>
            </p:cNvSpPr>
            <p:nvPr/>
          </p:nvSpPr>
          <p:spPr bwMode="auto">
            <a:xfrm rot="4168849">
              <a:off x="3886878" y="4078870"/>
              <a:ext cx="558749" cy="28987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12" name="AutoShape 20"/>
            <p:cNvSpPr>
              <a:spLocks noChangeArrowheads="1"/>
            </p:cNvSpPr>
            <p:nvPr/>
          </p:nvSpPr>
          <p:spPr bwMode="auto">
            <a:xfrm rot="18810896">
              <a:off x="3903778" y="4349631"/>
              <a:ext cx="490039" cy="34324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13" name="AutoShape 21"/>
            <p:cNvSpPr>
              <a:spLocks noChangeArrowheads="1"/>
            </p:cNvSpPr>
            <p:nvPr/>
          </p:nvSpPr>
          <p:spPr bwMode="auto">
            <a:xfrm rot="9468224">
              <a:off x="4267129" y="4042380"/>
              <a:ext cx="404488"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14" name="Rectangle 113"/>
            <p:cNvSpPr>
              <a:spLocks noChangeArrowheads="1"/>
            </p:cNvSpPr>
            <p:nvPr/>
          </p:nvSpPr>
          <p:spPr bwMode="auto">
            <a:xfrm>
              <a:off x="4201227" y="4391871"/>
              <a:ext cx="123968" cy="755925"/>
            </a:xfrm>
            <a:prstGeom prst="rect">
              <a:avLst/>
            </a:prstGeom>
            <a:solidFill>
              <a:srgbClr val="FF0000"/>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10" name="Group 114"/>
          <p:cNvGrpSpPr>
            <a:grpSpLocks/>
          </p:cNvGrpSpPr>
          <p:nvPr/>
        </p:nvGrpSpPr>
        <p:grpSpPr bwMode="auto">
          <a:xfrm rot="-3686447">
            <a:off x="4496593" y="4193382"/>
            <a:ext cx="976313" cy="755650"/>
            <a:chOff x="5257800" y="5029200"/>
            <a:chExt cx="1402993" cy="756003"/>
          </a:xfrm>
        </p:grpSpPr>
        <p:cxnSp>
          <p:nvCxnSpPr>
            <p:cNvPr id="74782" name="AutoShape 10"/>
            <p:cNvCxnSpPr>
              <a:cxnSpLocks noChangeShapeType="1"/>
            </p:cNvCxnSpPr>
            <p:nvPr/>
          </p:nvCxnSpPr>
          <p:spPr bwMode="auto">
            <a:xfrm rot="10800000" flipV="1">
              <a:off x="5257800" y="5029200"/>
              <a:ext cx="1371600" cy="553117"/>
            </a:xfrm>
            <a:prstGeom prst="straightConnector1">
              <a:avLst/>
            </a:prstGeom>
            <a:noFill/>
            <a:ln w="57150">
              <a:solidFill>
                <a:schemeClr val="tx1"/>
              </a:solidFill>
              <a:round/>
              <a:headEnd/>
              <a:tailEnd type="triangle" w="med" len="med"/>
            </a:ln>
          </p:spPr>
        </p:cxnSp>
        <p:cxnSp>
          <p:nvCxnSpPr>
            <p:cNvPr id="74783" name="AutoShape 13"/>
            <p:cNvCxnSpPr>
              <a:cxnSpLocks noChangeShapeType="1"/>
            </p:cNvCxnSpPr>
            <p:nvPr/>
          </p:nvCxnSpPr>
          <p:spPr bwMode="auto">
            <a:xfrm rot="10800000" flipV="1">
              <a:off x="5365393" y="5251803"/>
              <a:ext cx="1295400" cy="533400"/>
            </a:xfrm>
            <a:prstGeom prst="straightConnector1">
              <a:avLst/>
            </a:prstGeom>
            <a:noFill/>
            <a:ln w="57150">
              <a:solidFill>
                <a:srgbClr val="00B0F0"/>
              </a:solidFill>
              <a:round/>
              <a:headEnd/>
              <a:tailEnd type="triangle" w="med" len="med"/>
            </a:ln>
          </p:spPr>
        </p:cxnSp>
      </p:grpSp>
      <p:sp>
        <p:nvSpPr>
          <p:cNvPr id="74768" name="Rectangle 117"/>
          <p:cNvSpPr>
            <a:spLocks noChangeArrowheads="1"/>
          </p:cNvSpPr>
          <p:nvPr/>
        </p:nvSpPr>
        <p:spPr bwMode="auto">
          <a:xfrm>
            <a:off x="4419600" y="3352800"/>
            <a:ext cx="1127125" cy="414338"/>
          </a:xfrm>
          <a:prstGeom prst="rect">
            <a:avLst/>
          </a:prstGeom>
          <a:solidFill>
            <a:schemeClr val="bg1"/>
          </a:solidFill>
          <a:ln w="9525">
            <a:noFill/>
            <a:miter lim="800000"/>
            <a:headEnd/>
            <a:tailEnd/>
          </a:ln>
        </p:spPr>
        <p:txBody>
          <a:bodyPr/>
          <a:lstStyle/>
          <a:p>
            <a:r>
              <a:rPr lang="en-US" sz="2000" b="1">
                <a:solidFill>
                  <a:srgbClr val="00B0F0"/>
                </a:solidFill>
                <a:latin typeface="Calibri" pitchFamily="34" charset="0"/>
                <a:ea typeface="Calibri" pitchFamily="34" charset="0"/>
                <a:cs typeface="Times New Roman" pitchFamily="18" charset="0"/>
              </a:rPr>
              <a:t>0 tons</a:t>
            </a:r>
            <a:endParaRPr lang="en-US" sz="2000">
              <a:solidFill>
                <a:srgbClr val="00B0F0"/>
              </a:solidFill>
              <a:ea typeface="Calibri" pitchFamily="34" charset="0"/>
              <a:cs typeface="Times New Roman" pitchFamily="18" charset="0"/>
            </a:endParaRPr>
          </a:p>
        </p:txBody>
      </p:sp>
      <p:sp>
        <p:nvSpPr>
          <p:cNvPr id="74769" name="Rectangle 25"/>
          <p:cNvSpPr>
            <a:spLocks noChangeArrowheads="1"/>
          </p:cNvSpPr>
          <p:nvPr/>
        </p:nvSpPr>
        <p:spPr bwMode="auto">
          <a:xfrm>
            <a:off x="4419600" y="3743325"/>
            <a:ext cx="1352550" cy="331788"/>
          </a:xfrm>
          <a:prstGeom prst="rect">
            <a:avLst/>
          </a:prstGeom>
          <a:solidFill>
            <a:schemeClr val="bg1"/>
          </a:solidFill>
          <a:ln w="9525">
            <a:noFill/>
            <a:miter lim="800000"/>
            <a:headEnd/>
            <a:tailEnd/>
          </a:ln>
        </p:spPr>
        <p:txBody>
          <a:bodyPr/>
          <a:lstStyle/>
          <a:p>
            <a:r>
              <a:rPr lang="en-US" sz="2000" b="1">
                <a:latin typeface="Calibri" pitchFamily="34" charset="0"/>
                <a:cs typeface="Times New Roman" pitchFamily="18" charset="0"/>
              </a:rPr>
              <a:t>100 MWh</a:t>
            </a:r>
            <a:endParaRPr lang="en-US" sz="2000"/>
          </a:p>
        </p:txBody>
      </p:sp>
      <p:sp>
        <p:nvSpPr>
          <p:cNvPr id="74770" name="Rectangle 122"/>
          <p:cNvSpPr>
            <a:spLocks noChangeArrowheads="1"/>
          </p:cNvSpPr>
          <p:nvPr/>
        </p:nvSpPr>
        <p:spPr bwMode="auto">
          <a:xfrm>
            <a:off x="5410200" y="2357438"/>
            <a:ext cx="3695700" cy="1570037"/>
          </a:xfrm>
          <a:prstGeom prst="rect">
            <a:avLst/>
          </a:prstGeom>
          <a:noFill/>
          <a:ln w="9525">
            <a:noFill/>
            <a:miter lim="800000"/>
            <a:headEnd/>
            <a:tailEnd/>
          </a:ln>
        </p:spPr>
        <p:txBody>
          <a:bodyPr>
            <a:spAutoFit/>
          </a:bodyPr>
          <a:lstStyle/>
          <a:p>
            <a:endParaRPr lang="en-US" sz="3200" b="1">
              <a:solidFill>
                <a:srgbClr val="FFC000"/>
              </a:solidFill>
              <a:latin typeface="Calibri" pitchFamily="34" charset="0"/>
              <a:cs typeface="Times New Roman" pitchFamily="18" charset="0"/>
            </a:endParaRPr>
          </a:p>
          <a:p>
            <a:r>
              <a:rPr lang="en-US" sz="3200" b="1">
                <a:solidFill>
                  <a:srgbClr val="FFC000"/>
                </a:solidFill>
                <a:latin typeface="Calibri" pitchFamily="34" charset="0"/>
                <a:cs typeface="Times New Roman" pitchFamily="18" charset="0"/>
              </a:rPr>
              <a:t>1. Retired allowance</a:t>
            </a:r>
          </a:p>
          <a:p>
            <a:pPr>
              <a:buFontTx/>
              <a:buChar char="-"/>
            </a:pPr>
            <a:endParaRPr lang="en-US" sz="3200" b="1">
              <a:solidFill>
                <a:srgbClr val="FFC000"/>
              </a:solidFill>
              <a:latin typeface="Calibri" pitchFamily="34" charset="0"/>
              <a:cs typeface="Times New Roman" pitchFamily="18" charset="0"/>
            </a:endParaRPr>
          </a:p>
        </p:txBody>
      </p:sp>
      <p:grpSp>
        <p:nvGrpSpPr>
          <p:cNvPr id="11" name="Group 48"/>
          <p:cNvGrpSpPr>
            <a:grpSpLocks/>
          </p:cNvGrpSpPr>
          <p:nvPr/>
        </p:nvGrpSpPr>
        <p:grpSpPr bwMode="auto">
          <a:xfrm rot="-9207765">
            <a:off x="5400675" y="4246563"/>
            <a:ext cx="1206500" cy="1395412"/>
            <a:chOff x="5581729" y="4575487"/>
            <a:chExt cx="537238" cy="979580"/>
          </a:xfrm>
        </p:grpSpPr>
        <p:cxnSp>
          <p:nvCxnSpPr>
            <p:cNvPr id="74780" name="AutoShape 10"/>
            <p:cNvCxnSpPr>
              <a:cxnSpLocks noChangeShapeType="1"/>
            </p:cNvCxnSpPr>
            <p:nvPr/>
          </p:nvCxnSpPr>
          <p:spPr bwMode="auto">
            <a:xfrm rot="13986293" flipV="1">
              <a:off x="5460680" y="4819296"/>
              <a:ext cx="902096" cy="414478"/>
            </a:xfrm>
            <a:prstGeom prst="straightConnector1">
              <a:avLst/>
            </a:prstGeom>
            <a:noFill/>
            <a:ln w="57150">
              <a:solidFill>
                <a:schemeClr val="tx1"/>
              </a:solidFill>
              <a:prstDash val="dashDot"/>
              <a:round/>
              <a:headEnd/>
              <a:tailEnd type="triangle" w="med" len="med"/>
            </a:ln>
          </p:spPr>
        </p:cxnSp>
        <p:cxnSp>
          <p:nvCxnSpPr>
            <p:cNvPr id="74781" name="AutoShape 13"/>
            <p:cNvCxnSpPr>
              <a:cxnSpLocks noChangeShapeType="1"/>
            </p:cNvCxnSpPr>
            <p:nvPr/>
          </p:nvCxnSpPr>
          <p:spPr bwMode="auto">
            <a:xfrm rot="9207765">
              <a:off x="5581729" y="4806951"/>
              <a:ext cx="531474" cy="748116"/>
            </a:xfrm>
            <a:prstGeom prst="straightConnector1">
              <a:avLst/>
            </a:prstGeom>
            <a:noFill/>
            <a:ln w="57150">
              <a:solidFill>
                <a:srgbClr val="00B0F0"/>
              </a:solidFill>
              <a:prstDash val="dashDot"/>
              <a:round/>
              <a:headEnd/>
              <a:tailEnd type="triangle" w="med" len="med"/>
            </a:ln>
          </p:spPr>
        </p:cxnSp>
      </p:grpSp>
      <p:sp>
        <p:nvSpPr>
          <p:cNvPr id="52" name="Rectangle 14"/>
          <p:cNvSpPr>
            <a:spLocks noChangeArrowheads="1"/>
          </p:cNvSpPr>
          <p:nvPr/>
        </p:nvSpPr>
        <p:spPr bwMode="auto">
          <a:xfrm>
            <a:off x="6705600" y="5562600"/>
            <a:ext cx="2209800" cy="533400"/>
          </a:xfrm>
          <a:prstGeom prst="rect">
            <a:avLst/>
          </a:prstGeom>
          <a:solidFill>
            <a:srgbClr val="66FF33"/>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0"/>
              </a:spcAft>
              <a:defRPr/>
            </a:pPr>
            <a:r>
              <a:rPr lang="en-US" sz="1400" b="1" dirty="0">
                <a:solidFill>
                  <a:schemeClr val="bg1"/>
                </a:solidFill>
                <a:latin typeface="Calibri" pitchFamily="34" charset="0"/>
                <a:cs typeface="+mn-cs"/>
              </a:rPr>
              <a:t>RE certificate conveying</a:t>
            </a:r>
          </a:p>
          <a:p>
            <a:pPr>
              <a:spcAft>
                <a:spcPts val="0"/>
              </a:spcAft>
              <a:defRPr/>
            </a:pPr>
            <a:r>
              <a:rPr lang="en-US" sz="1400" b="1" dirty="0">
                <a:solidFill>
                  <a:schemeClr val="bg1"/>
                </a:solidFill>
                <a:latin typeface="Calibri" pitchFamily="34" charset="0"/>
                <a:cs typeface="+mn-cs"/>
              </a:rPr>
              <a:t>0 tons emissions/ MWh</a:t>
            </a:r>
            <a:endParaRPr lang="en-US" sz="1400" b="1" dirty="0">
              <a:solidFill>
                <a:schemeClr val="bg1"/>
              </a:solidFill>
              <a:cs typeface="+mn-cs"/>
            </a:endParaRPr>
          </a:p>
        </p:txBody>
      </p:sp>
      <p:sp>
        <p:nvSpPr>
          <p:cNvPr id="53" name="Rectangle 52"/>
          <p:cNvSpPr>
            <a:spLocks noChangeArrowheads="1"/>
          </p:cNvSpPr>
          <p:nvPr/>
        </p:nvSpPr>
        <p:spPr bwMode="auto">
          <a:xfrm>
            <a:off x="5600700" y="3276600"/>
            <a:ext cx="3314700" cy="1570038"/>
          </a:xfrm>
          <a:prstGeom prst="rect">
            <a:avLst/>
          </a:prstGeom>
          <a:noFill/>
          <a:ln w="9525">
            <a:noFill/>
            <a:miter lim="800000"/>
            <a:headEnd/>
            <a:tailEnd/>
          </a:ln>
        </p:spPr>
        <p:txBody>
          <a:bodyPr>
            <a:spAutoFit/>
          </a:bodyPr>
          <a:lstStyle/>
          <a:p>
            <a:endParaRPr lang="en-US" sz="3200" b="1">
              <a:solidFill>
                <a:srgbClr val="FFC000"/>
              </a:solidFill>
              <a:latin typeface="Calibri" pitchFamily="34" charset="0"/>
              <a:cs typeface="Times New Roman" pitchFamily="18" charset="0"/>
            </a:endParaRPr>
          </a:p>
          <a:p>
            <a:r>
              <a:rPr lang="en-US" sz="3200" b="1">
                <a:solidFill>
                  <a:srgbClr val="FFC000"/>
                </a:solidFill>
                <a:latin typeface="Calibri" pitchFamily="34" charset="0"/>
                <a:cs typeface="Times New Roman" pitchFamily="18" charset="0"/>
              </a:rPr>
              <a:t>2. Emissions rate</a:t>
            </a:r>
          </a:p>
          <a:p>
            <a:pPr>
              <a:buFontTx/>
              <a:buChar char="-"/>
            </a:pPr>
            <a:endParaRPr lang="en-US" sz="3200" b="1">
              <a:solidFill>
                <a:srgbClr val="FFC000"/>
              </a:solidFill>
              <a:latin typeface="Calibri" pitchFamily="34" charset="0"/>
              <a:cs typeface="Times New Roman" pitchFamily="18" charset="0"/>
            </a:endParaRPr>
          </a:p>
        </p:txBody>
      </p:sp>
      <p:sp>
        <p:nvSpPr>
          <p:cNvPr id="74776" name="Rectangle 53"/>
          <p:cNvSpPr>
            <a:spLocks noChangeArrowheads="1"/>
          </p:cNvSpPr>
          <p:nvPr/>
        </p:nvSpPr>
        <p:spPr bwMode="auto">
          <a:xfrm>
            <a:off x="0" y="0"/>
            <a:ext cx="8458200" cy="1323975"/>
          </a:xfrm>
          <a:prstGeom prst="rect">
            <a:avLst/>
          </a:prstGeom>
          <a:noFill/>
          <a:ln w="9525">
            <a:noFill/>
            <a:miter lim="800000"/>
            <a:headEnd/>
            <a:tailEnd/>
          </a:ln>
        </p:spPr>
        <p:txBody>
          <a:bodyPr>
            <a:spAutoFit/>
          </a:bodyPr>
          <a:lstStyle/>
          <a:p>
            <a:r>
              <a:rPr lang="en-US" sz="4000">
                <a:solidFill>
                  <a:srgbClr val="FFC000"/>
                </a:solidFill>
                <a:latin typeface="Calibri" pitchFamily="34" charset="0"/>
              </a:rPr>
              <a:t>Accounting components</a:t>
            </a:r>
          </a:p>
          <a:p>
            <a:endParaRPr lang="en-US" sz="4000">
              <a:solidFill>
                <a:srgbClr val="FFC000"/>
              </a:solidFill>
              <a:latin typeface="Calibri" pitchFamily="34" charset="0"/>
            </a:endParaRPr>
          </a:p>
        </p:txBody>
      </p:sp>
      <p:sp>
        <p:nvSpPr>
          <p:cNvPr id="74777" name="Rectangle 25"/>
          <p:cNvSpPr>
            <a:spLocks noChangeArrowheads="1"/>
          </p:cNvSpPr>
          <p:nvPr/>
        </p:nvSpPr>
        <p:spPr bwMode="auto">
          <a:xfrm>
            <a:off x="5791200" y="304800"/>
            <a:ext cx="1905000" cy="762000"/>
          </a:xfrm>
          <a:prstGeom prst="rect">
            <a:avLst/>
          </a:prstGeom>
          <a:solidFill>
            <a:srgbClr val="FFFF00"/>
          </a:solidFill>
          <a:ln w="9525">
            <a:noFill/>
            <a:miter lim="800000"/>
            <a:headEnd/>
            <a:tailEnd/>
          </a:ln>
        </p:spPr>
        <p:txBody>
          <a:bodyPr/>
          <a:lstStyle/>
          <a:p>
            <a:r>
              <a:rPr lang="en-US" sz="2000" b="1">
                <a:solidFill>
                  <a:schemeClr val="bg1"/>
                </a:solidFill>
                <a:latin typeface="Calibri" pitchFamily="34" charset="0"/>
                <a:cs typeface="Times New Roman" pitchFamily="18" charset="0"/>
              </a:rPr>
              <a:t>EMISSION ALLOWANCES</a:t>
            </a:r>
            <a:endParaRPr lang="en-US" sz="2000">
              <a:solidFill>
                <a:schemeClr val="bg1"/>
              </a:solidFill>
            </a:endParaRPr>
          </a:p>
        </p:txBody>
      </p:sp>
      <p:sp>
        <p:nvSpPr>
          <p:cNvPr id="74778" name="Rectangle 25"/>
          <p:cNvSpPr>
            <a:spLocks noChangeArrowheads="1"/>
          </p:cNvSpPr>
          <p:nvPr/>
        </p:nvSpPr>
        <p:spPr bwMode="auto">
          <a:xfrm>
            <a:off x="6172200" y="533400"/>
            <a:ext cx="1676400" cy="762000"/>
          </a:xfrm>
          <a:prstGeom prst="rect">
            <a:avLst/>
          </a:prstGeom>
          <a:solidFill>
            <a:srgbClr val="FFFF00"/>
          </a:solidFill>
          <a:ln w="9525">
            <a:solidFill>
              <a:schemeClr val="bg1"/>
            </a:solidFill>
            <a:miter lim="800000"/>
            <a:headEnd/>
            <a:tailEnd/>
          </a:ln>
        </p:spPr>
        <p:txBody>
          <a:bodyPr/>
          <a:lstStyle/>
          <a:p>
            <a:r>
              <a:rPr lang="en-US" sz="2000" b="1">
                <a:solidFill>
                  <a:schemeClr val="bg1"/>
                </a:solidFill>
                <a:latin typeface="Calibri" pitchFamily="34" charset="0"/>
                <a:cs typeface="Times New Roman" pitchFamily="18" charset="0"/>
              </a:rPr>
              <a:t>EMISSION ALLOWANCES</a:t>
            </a:r>
            <a:endParaRPr lang="en-US" sz="2000">
              <a:solidFill>
                <a:schemeClr val="bg1"/>
              </a:solidFill>
            </a:endParaRPr>
          </a:p>
        </p:txBody>
      </p:sp>
      <p:sp>
        <p:nvSpPr>
          <p:cNvPr id="74779" name="Rectangle 25"/>
          <p:cNvSpPr>
            <a:spLocks noChangeArrowheads="1"/>
          </p:cNvSpPr>
          <p:nvPr/>
        </p:nvSpPr>
        <p:spPr bwMode="auto">
          <a:xfrm>
            <a:off x="7315200" y="2057400"/>
            <a:ext cx="1676400" cy="762000"/>
          </a:xfrm>
          <a:prstGeom prst="rect">
            <a:avLst/>
          </a:prstGeom>
          <a:solidFill>
            <a:srgbClr val="FFFF00"/>
          </a:solidFill>
          <a:ln w="3175">
            <a:solidFill>
              <a:schemeClr val="bg1"/>
            </a:solidFill>
            <a:miter lim="800000"/>
            <a:headEnd/>
            <a:tailEnd/>
          </a:ln>
        </p:spPr>
        <p:txBody>
          <a:bodyPr/>
          <a:lstStyle/>
          <a:p>
            <a:r>
              <a:rPr lang="en-US" sz="2000" b="1">
                <a:solidFill>
                  <a:schemeClr val="bg1"/>
                </a:solidFill>
                <a:latin typeface="Calibri" pitchFamily="34" charset="0"/>
                <a:cs typeface="Times New Roman" pitchFamily="18" charset="0"/>
              </a:rPr>
              <a:t>EMISSION ALLOWANCES</a:t>
            </a:r>
            <a:endParaRPr lang="en-US" sz="2000">
              <a:solidFill>
                <a:schemeClr val="bg1"/>
              </a:solidFill>
            </a:endParaRPr>
          </a:p>
        </p:txBody>
      </p:sp>
      <p:grpSp>
        <p:nvGrpSpPr>
          <p:cNvPr id="54" name="Group 6"/>
          <p:cNvGrpSpPr>
            <a:grpSpLocks/>
          </p:cNvGrpSpPr>
          <p:nvPr/>
        </p:nvGrpSpPr>
        <p:grpSpPr bwMode="auto">
          <a:xfrm>
            <a:off x="6781800" y="6248400"/>
            <a:ext cx="1700213" cy="301625"/>
            <a:chOff x="6656405" y="6248365"/>
            <a:chExt cx="2446680" cy="530221"/>
          </a:xfrm>
        </p:grpSpPr>
        <p:grpSp>
          <p:nvGrpSpPr>
            <p:cNvPr id="55" name="Group 40"/>
            <p:cNvGrpSpPr>
              <a:grpSpLocks/>
            </p:cNvGrpSpPr>
            <p:nvPr/>
          </p:nvGrpSpPr>
          <p:grpSpPr bwMode="auto">
            <a:xfrm>
              <a:off x="6656405" y="6248365"/>
              <a:ext cx="533403" cy="530221"/>
              <a:chOff x="2383" y="3438"/>
              <a:chExt cx="396" cy="394"/>
            </a:xfrm>
          </p:grpSpPr>
          <p:sp>
            <p:nvSpPr>
              <p:cNvPr id="57"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8"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59"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0"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1"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2"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3"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4"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5"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6"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7"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8"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69"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0"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1"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2"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3"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4"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5"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76"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7"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8"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79"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1"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3"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4"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5"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6"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8"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9"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56"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8458200" cy="1143000"/>
          </a:xfrm>
          <a:prstGeom prst="rect">
            <a:avLst/>
          </a:prstGeom>
        </p:spPr>
        <p:txBody>
          <a:bodyPr anchor="ctr">
            <a:normAutofit/>
          </a:bodyPr>
          <a:lstStyle/>
          <a:p>
            <a:pPr algn="ctr" fontAlgn="auto">
              <a:spcAft>
                <a:spcPts val="0"/>
              </a:spcAft>
              <a:defRPr/>
            </a:pPr>
            <a:r>
              <a:rPr lang="en-US" sz="3200" dirty="0">
                <a:solidFill>
                  <a:schemeClr val="accent6">
                    <a:lumMod val="20000"/>
                    <a:lumOff val="80000"/>
                  </a:schemeClr>
                </a:solidFill>
                <a:latin typeface="+mj-lt"/>
                <a:ea typeface="+mj-ea"/>
                <a:cs typeface="+mj-cs"/>
              </a:rPr>
              <a:t>Session II: Accounting for Avoided Emissions from RE Projects</a:t>
            </a:r>
          </a:p>
        </p:txBody>
      </p:sp>
      <p:sp>
        <p:nvSpPr>
          <p:cNvPr id="3073" name="Rectangle 1"/>
          <p:cNvSpPr>
            <a:spLocks noChangeArrowheads="1"/>
          </p:cNvSpPr>
          <p:nvPr/>
        </p:nvSpPr>
        <p:spPr bwMode="auto">
          <a:xfrm>
            <a:off x="0" y="1066800"/>
            <a:ext cx="3962400" cy="584200"/>
          </a:xfrm>
          <a:prstGeom prst="rect">
            <a:avLst/>
          </a:prstGeom>
          <a:noFill/>
          <a:ln w="9525">
            <a:noFill/>
            <a:miter lim="800000"/>
            <a:headEnd/>
            <a:tailEnd/>
          </a:ln>
          <a:effectLst/>
        </p:spPr>
        <p:txBody>
          <a:bodyPr anchor="ctr">
            <a:spAutoFit/>
          </a:bodyPr>
          <a:lstStyle/>
          <a:p>
            <a:pPr>
              <a:defRPr/>
            </a:pPr>
            <a:r>
              <a:rPr lang="en-US" sz="3200" dirty="0">
                <a:solidFill>
                  <a:srgbClr val="FFC000"/>
                </a:solidFill>
                <a:latin typeface="+mj-lt"/>
                <a:ea typeface="Calibri" pitchFamily="34" charset="0"/>
                <a:cs typeface="Times New Roman" pitchFamily="18" charset="0"/>
              </a:rPr>
              <a:t>Discussion Questions</a:t>
            </a:r>
          </a:p>
        </p:txBody>
      </p:sp>
      <p:sp>
        <p:nvSpPr>
          <p:cNvPr id="75780" name="Rectangle 35"/>
          <p:cNvSpPr>
            <a:spLocks noChangeArrowheads="1"/>
          </p:cNvSpPr>
          <p:nvPr/>
        </p:nvSpPr>
        <p:spPr bwMode="auto">
          <a:xfrm>
            <a:off x="304800" y="1828800"/>
            <a:ext cx="8839200" cy="4524375"/>
          </a:xfrm>
          <a:prstGeom prst="rect">
            <a:avLst/>
          </a:prstGeom>
          <a:noFill/>
          <a:ln w="9525">
            <a:noFill/>
            <a:miter lim="800000"/>
            <a:headEnd/>
            <a:tailEnd/>
          </a:ln>
        </p:spPr>
        <p:txBody>
          <a:bodyPr>
            <a:spAutoFit/>
          </a:bodyPr>
          <a:lstStyle/>
          <a:p>
            <a:pPr>
              <a:buFont typeface="Arial" pitchFamily="34" charset="0"/>
              <a:buChar char="•"/>
            </a:pPr>
            <a:r>
              <a:rPr lang="en-US" sz="2400">
                <a:solidFill>
                  <a:srgbClr val="FFC000"/>
                </a:solidFill>
                <a:latin typeface="Calibri" pitchFamily="34" charset="0"/>
              </a:rPr>
              <a:t>What are organizations’ experiences with this approach? </a:t>
            </a:r>
          </a:p>
          <a:p>
            <a:endParaRPr lang="en-US" sz="2400">
              <a:solidFill>
                <a:srgbClr val="FFC000"/>
              </a:solidFill>
              <a:latin typeface="Calibri" pitchFamily="34" charset="0"/>
            </a:endParaRPr>
          </a:p>
          <a:p>
            <a:pPr>
              <a:buFont typeface="Arial" pitchFamily="34" charset="0"/>
              <a:buChar char="•"/>
            </a:pPr>
            <a:r>
              <a:rPr lang="en-US" sz="2400">
                <a:solidFill>
                  <a:srgbClr val="FFC000"/>
                </a:solidFill>
                <a:latin typeface="Calibri" pitchFamily="34" charset="0"/>
              </a:rPr>
              <a:t>Have organizations estimated avoided emissions from their energy contracts, on-site generation installations, or other projects using project-level methodology?</a:t>
            </a:r>
          </a:p>
          <a:p>
            <a:pPr>
              <a:buFont typeface="Arial" pitchFamily="34" charset="0"/>
              <a:buChar char="•"/>
            </a:pPr>
            <a:endParaRPr lang="en-US" sz="2400">
              <a:solidFill>
                <a:srgbClr val="FFC000"/>
              </a:solidFill>
              <a:latin typeface="Calibri" pitchFamily="34" charset="0"/>
            </a:endParaRPr>
          </a:p>
          <a:p>
            <a:pPr>
              <a:buFont typeface="Arial" pitchFamily="34" charset="0"/>
              <a:buChar char="•"/>
            </a:pPr>
            <a:r>
              <a:rPr lang="en-US" sz="2400">
                <a:solidFill>
                  <a:srgbClr val="FFC000"/>
                </a:solidFill>
                <a:latin typeface="Calibri" pitchFamily="34" charset="0"/>
              </a:rPr>
              <a:t>What do consumers expect with regards to the emission rate from RE offset projects? Should this be available for sale as an emission factor, or retired?</a:t>
            </a:r>
          </a:p>
          <a:p>
            <a:pPr>
              <a:buFont typeface="Arial" pitchFamily="34" charset="0"/>
              <a:buChar char="•"/>
            </a:pPr>
            <a:endParaRPr lang="en-US" sz="2400">
              <a:solidFill>
                <a:srgbClr val="FFC000"/>
              </a:solidFill>
              <a:latin typeface="Calibri" pitchFamily="34" charset="0"/>
            </a:endParaRPr>
          </a:p>
          <a:p>
            <a:pPr>
              <a:buFont typeface="Arial" pitchFamily="34" charset="0"/>
              <a:buChar char="•"/>
            </a:pPr>
            <a:r>
              <a:rPr lang="en-US" sz="2400">
                <a:solidFill>
                  <a:srgbClr val="FFC000"/>
                </a:solidFill>
                <a:latin typeface="Calibri" pitchFamily="34" charset="0"/>
              </a:rPr>
              <a:t>Have organizations treated retired allowances from cap and trade schemes as a GHG mitigation instrument? </a:t>
            </a:r>
          </a:p>
        </p:txBody>
      </p:sp>
      <p:grpSp>
        <p:nvGrpSpPr>
          <p:cNvPr id="5" name="Group 6"/>
          <p:cNvGrpSpPr>
            <a:grpSpLocks/>
          </p:cNvGrpSpPr>
          <p:nvPr/>
        </p:nvGrpSpPr>
        <p:grpSpPr bwMode="auto">
          <a:xfrm>
            <a:off x="6781800" y="6248400"/>
            <a:ext cx="1700213" cy="301625"/>
            <a:chOff x="6656405" y="6248365"/>
            <a:chExt cx="2446680" cy="530221"/>
          </a:xfrm>
        </p:grpSpPr>
        <p:grpSp>
          <p:nvGrpSpPr>
            <p:cNvPr id="6" name="Group 40"/>
            <p:cNvGrpSpPr>
              <a:grpSpLocks/>
            </p:cNvGrpSpPr>
            <p:nvPr/>
          </p:nvGrpSpPr>
          <p:grpSpPr bwMode="auto">
            <a:xfrm>
              <a:off x="6656405" y="6248365"/>
              <a:ext cx="533403" cy="530221"/>
              <a:chOff x="2383" y="3438"/>
              <a:chExt cx="396" cy="394"/>
            </a:xfrm>
          </p:grpSpPr>
          <p:sp>
            <p:nvSpPr>
              <p:cNvPr id="8"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3"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4"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5"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6"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7"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8"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9"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0"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1"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2"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3"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4"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5"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6"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7"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8"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9"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0"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1"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3"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4"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5"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8"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7"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362200"/>
            <a:ext cx="8458200" cy="1143000"/>
          </a:xfrm>
          <a:prstGeom prst="rect">
            <a:avLst/>
          </a:prstGeom>
        </p:spPr>
        <p:txBody>
          <a:bodyPr anchor="ctr">
            <a:normAutofit/>
          </a:bodyPr>
          <a:lstStyle/>
          <a:p>
            <a:pPr algn="ctr" fontAlgn="auto">
              <a:spcAft>
                <a:spcPts val="0"/>
              </a:spcAft>
              <a:defRPr/>
            </a:pPr>
            <a:r>
              <a:rPr lang="en-US" sz="3200" dirty="0">
                <a:solidFill>
                  <a:schemeClr val="accent6">
                    <a:lumMod val="20000"/>
                    <a:lumOff val="80000"/>
                  </a:schemeClr>
                </a:solidFill>
                <a:latin typeface="+mj-lt"/>
                <a:ea typeface="+mj-ea"/>
                <a:cs typeface="+mj-cs"/>
              </a:rPr>
              <a:t>Session III: Accounting for Green Tariffs</a:t>
            </a:r>
          </a:p>
        </p:txBody>
      </p:sp>
      <p:grpSp>
        <p:nvGrpSpPr>
          <p:cNvPr id="3" name="Group 6"/>
          <p:cNvGrpSpPr>
            <a:grpSpLocks/>
          </p:cNvGrpSpPr>
          <p:nvPr/>
        </p:nvGrpSpPr>
        <p:grpSpPr bwMode="auto">
          <a:xfrm>
            <a:off x="6781800" y="6248400"/>
            <a:ext cx="1700213" cy="301625"/>
            <a:chOff x="6656405" y="6248365"/>
            <a:chExt cx="2446680" cy="530221"/>
          </a:xfrm>
        </p:grpSpPr>
        <p:grpSp>
          <p:nvGrpSpPr>
            <p:cNvPr id="5" name="Group 40"/>
            <p:cNvGrpSpPr>
              <a:grpSpLocks/>
            </p:cNvGrpSpPr>
            <p:nvPr/>
          </p:nvGrpSpPr>
          <p:grpSpPr bwMode="auto">
            <a:xfrm>
              <a:off x="6656405" y="6248365"/>
              <a:ext cx="533403" cy="530221"/>
              <a:chOff x="2383" y="3438"/>
              <a:chExt cx="396" cy="394"/>
            </a:xfrm>
          </p:grpSpPr>
          <p:sp>
            <p:nvSpPr>
              <p:cNvPr id="7"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3"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4"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5"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6"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7"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8"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9"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0"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1"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2"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3"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4"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5"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6"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7"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8"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9"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0"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3"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4"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5"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6"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8"/>
          <p:cNvSpPr>
            <a:spLocks noChangeArrowheads="1"/>
          </p:cNvSpPr>
          <p:nvPr/>
        </p:nvSpPr>
        <p:spPr bwMode="auto">
          <a:xfrm>
            <a:off x="152400" y="914400"/>
            <a:ext cx="7620000" cy="369888"/>
          </a:xfrm>
          <a:prstGeom prst="rect">
            <a:avLst/>
          </a:prstGeom>
          <a:noFill/>
          <a:ln w="9525">
            <a:noFill/>
            <a:miter lim="800000"/>
            <a:headEnd/>
            <a:tailEnd/>
          </a:ln>
        </p:spPr>
        <p:txBody>
          <a:bodyPr>
            <a:spAutoFit/>
          </a:bodyPr>
          <a:lstStyle/>
          <a:p>
            <a:r>
              <a:rPr lang="en-US" b="1">
                <a:latin typeface="Calibri" pitchFamily="34" charset="0"/>
              </a:rPr>
              <a:t>(i) The energy supplier puts investment towards new renewable capacity</a:t>
            </a:r>
          </a:p>
        </p:txBody>
      </p:sp>
      <p:sp>
        <p:nvSpPr>
          <p:cNvPr id="35" name="Up Arrow 34"/>
          <p:cNvSpPr/>
          <p:nvPr/>
        </p:nvSpPr>
        <p:spPr>
          <a:xfrm>
            <a:off x="685800" y="3657600"/>
            <a:ext cx="304800" cy="1524000"/>
          </a:xfrm>
          <a:prstGeom prst="upArrow">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Up Arrow 39"/>
          <p:cNvSpPr/>
          <p:nvPr/>
        </p:nvSpPr>
        <p:spPr>
          <a:xfrm>
            <a:off x="4267200" y="4648200"/>
            <a:ext cx="304800" cy="609600"/>
          </a:xfrm>
          <a:prstGeom prst="up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3">
                  <a:lumMod val="20000"/>
                  <a:lumOff val="80000"/>
                </a:schemeClr>
              </a:solidFill>
            </a:endParaRPr>
          </a:p>
        </p:txBody>
      </p:sp>
      <p:sp>
        <p:nvSpPr>
          <p:cNvPr id="77829" name="Rectangle 40"/>
          <p:cNvSpPr>
            <a:spLocks noChangeArrowheads="1"/>
          </p:cNvSpPr>
          <p:nvPr/>
        </p:nvSpPr>
        <p:spPr bwMode="auto">
          <a:xfrm>
            <a:off x="228600" y="3124200"/>
            <a:ext cx="1344613" cy="400050"/>
          </a:xfrm>
          <a:prstGeom prst="rect">
            <a:avLst/>
          </a:prstGeom>
          <a:noFill/>
          <a:ln w="9525">
            <a:noFill/>
            <a:miter lim="800000"/>
            <a:headEnd/>
            <a:tailEnd/>
          </a:ln>
        </p:spPr>
        <p:txBody>
          <a:bodyPr>
            <a:spAutoFit/>
          </a:bodyPr>
          <a:lstStyle/>
          <a:p>
            <a:pPr algn="ctr"/>
            <a:r>
              <a:rPr lang="en-US" sz="2000" b="1">
                <a:latin typeface="Calibri" pitchFamily="34" charset="0"/>
              </a:rPr>
              <a:t>SCOPE 1 </a:t>
            </a:r>
          </a:p>
        </p:txBody>
      </p:sp>
      <p:sp>
        <p:nvSpPr>
          <p:cNvPr id="77830" name="Rectangle 41"/>
          <p:cNvSpPr>
            <a:spLocks noChangeArrowheads="1"/>
          </p:cNvSpPr>
          <p:nvPr/>
        </p:nvSpPr>
        <p:spPr bwMode="auto">
          <a:xfrm>
            <a:off x="3581400" y="3810000"/>
            <a:ext cx="1692275" cy="708025"/>
          </a:xfrm>
          <a:prstGeom prst="rect">
            <a:avLst/>
          </a:prstGeom>
          <a:noFill/>
          <a:ln w="9525">
            <a:noFill/>
            <a:miter lim="800000"/>
            <a:headEnd/>
            <a:tailEnd/>
          </a:ln>
        </p:spPr>
        <p:txBody>
          <a:bodyPr>
            <a:spAutoFit/>
          </a:bodyPr>
          <a:lstStyle/>
          <a:p>
            <a:pPr algn="ctr"/>
            <a:r>
              <a:rPr lang="en-US" sz="2000" b="1">
                <a:latin typeface="Calibri" pitchFamily="34" charset="0"/>
              </a:rPr>
              <a:t>SCOPE 2 </a:t>
            </a:r>
          </a:p>
          <a:p>
            <a:pPr algn="ctr"/>
            <a:r>
              <a:rPr lang="en-US" sz="2000" b="1">
                <a:latin typeface="Calibri" pitchFamily="34" charset="0"/>
              </a:rPr>
              <a:t>( for T &amp; D) </a:t>
            </a:r>
          </a:p>
        </p:txBody>
      </p:sp>
      <p:sp>
        <p:nvSpPr>
          <p:cNvPr id="77831" name="Rectangle 42"/>
          <p:cNvSpPr>
            <a:spLocks noChangeArrowheads="1"/>
          </p:cNvSpPr>
          <p:nvPr/>
        </p:nvSpPr>
        <p:spPr bwMode="auto">
          <a:xfrm>
            <a:off x="6127750" y="3886200"/>
            <a:ext cx="1276350" cy="400050"/>
          </a:xfrm>
          <a:prstGeom prst="rect">
            <a:avLst/>
          </a:prstGeom>
          <a:noFill/>
          <a:ln w="9525">
            <a:noFill/>
            <a:miter lim="800000"/>
            <a:headEnd/>
            <a:tailEnd/>
          </a:ln>
        </p:spPr>
        <p:txBody>
          <a:bodyPr>
            <a:spAutoFit/>
          </a:bodyPr>
          <a:lstStyle/>
          <a:p>
            <a:pPr algn="ctr"/>
            <a:r>
              <a:rPr lang="en-US" sz="2000" b="1">
                <a:latin typeface="Calibri" pitchFamily="34" charset="0"/>
              </a:rPr>
              <a:t>SCOPE 2</a:t>
            </a:r>
          </a:p>
        </p:txBody>
      </p:sp>
      <p:sp>
        <p:nvSpPr>
          <p:cNvPr id="44" name="Up Arrow 43"/>
          <p:cNvSpPr/>
          <p:nvPr/>
        </p:nvSpPr>
        <p:spPr>
          <a:xfrm>
            <a:off x="6553200" y="4419600"/>
            <a:ext cx="304800" cy="609600"/>
          </a:xfrm>
          <a:prstGeom prst="up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3">
                  <a:lumMod val="20000"/>
                  <a:lumOff val="80000"/>
                </a:schemeClr>
              </a:solidFill>
            </a:endParaRPr>
          </a:p>
        </p:txBody>
      </p:sp>
      <p:pic>
        <p:nvPicPr>
          <p:cNvPr id="77833" name="Picture 44"/>
          <p:cNvPicPr>
            <a:picLocks noChangeAspect="1" noChangeArrowheads="1"/>
          </p:cNvPicPr>
          <p:nvPr/>
        </p:nvPicPr>
        <p:blipFill>
          <a:blip r:embed="rId3" cstate="print"/>
          <a:srcRect/>
          <a:stretch>
            <a:fillRect/>
          </a:stretch>
        </p:blipFill>
        <p:spPr bwMode="auto">
          <a:xfrm>
            <a:off x="1295400" y="5791200"/>
            <a:ext cx="762000" cy="442913"/>
          </a:xfrm>
          <a:prstGeom prst="rect">
            <a:avLst/>
          </a:prstGeom>
          <a:noFill/>
          <a:ln w="9525">
            <a:noFill/>
            <a:miter lim="800000"/>
            <a:headEnd/>
            <a:tailEnd/>
          </a:ln>
        </p:spPr>
      </p:pic>
      <p:pic>
        <p:nvPicPr>
          <p:cNvPr id="77834" name="Picture 2" descr="C:\Documents and Settings\Mary.Sotos\Local Settings\Temporary Internet Files\Content.IE5\CG4PWF05\MC900239475[1].wmf"/>
          <p:cNvPicPr>
            <a:picLocks noChangeAspect="1" noChangeArrowheads="1"/>
          </p:cNvPicPr>
          <p:nvPr/>
        </p:nvPicPr>
        <p:blipFill>
          <a:blip r:embed="rId4" cstate="print"/>
          <a:srcRect/>
          <a:stretch>
            <a:fillRect/>
          </a:stretch>
        </p:blipFill>
        <p:spPr bwMode="auto">
          <a:xfrm>
            <a:off x="4114800" y="5257800"/>
            <a:ext cx="685800" cy="711200"/>
          </a:xfrm>
          <a:prstGeom prst="rect">
            <a:avLst/>
          </a:prstGeom>
          <a:solidFill>
            <a:schemeClr val="tx1"/>
          </a:solidFill>
          <a:ln w="9525">
            <a:noFill/>
            <a:miter lim="800000"/>
            <a:headEnd/>
            <a:tailEnd/>
          </a:ln>
        </p:spPr>
      </p:pic>
      <p:sp>
        <p:nvSpPr>
          <p:cNvPr id="47" name="Right Arrow 46"/>
          <p:cNvSpPr/>
          <p:nvPr/>
        </p:nvSpPr>
        <p:spPr>
          <a:xfrm>
            <a:off x="2743200" y="5334000"/>
            <a:ext cx="9144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7836" name="Picture 2" descr="C:\Program Files\Microsoft Office\MEDIA\CAGCAT10\j0185604.wmf"/>
          <p:cNvPicPr>
            <a:picLocks noChangeAspect="1" noChangeArrowheads="1"/>
          </p:cNvPicPr>
          <p:nvPr/>
        </p:nvPicPr>
        <p:blipFill>
          <a:blip r:embed="rId5" cstate="print"/>
          <a:srcRect/>
          <a:stretch>
            <a:fillRect/>
          </a:stretch>
        </p:blipFill>
        <p:spPr bwMode="auto">
          <a:xfrm>
            <a:off x="6934200" y="5334000"/>
            <a:ext cx="609600" cy="609600"/>
          </a:xfrm>
          <a:prstGeom prst="rect">
            <a:avLst/>
          </a:prstGeom>
          <a:noFill/>
          <a:ln w="9525">
            <a:noFill/>
            <a:miter lim="800000"/>
            <a:headEnd/>
            <a:tailEnd/>
          </a:ln>
        </p:spPr>
      </p:pic>
      <p:sp>
        <p:nvSpPr>
          <p:cNvPr id="49" name="Right Arrow 48"/>
          <p:cNvSpPr/>
          <p:nvPr/>
        </p:nvSpPr>
        <p:spPr>
          <a:xfrm>
            <a:off x="5181600" y="5334000"/>
            <a:ext cx="9906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7838" name="Group 87"/>
          <p:cNvGrpSpPr>
            <a:grpSpLocks/>
          </p:cNvGrpSpPr>
          <p:nvPr/>
        </p:nvGrpSpPr>
        <p:grpSpPr bwMode="auto">
          <a:xfrm>
            <a:off x="533400" y="5181600"/>
            <a:ext cx="762000" cy="733425"/>
            <a:chOff x="5334000" y="1066800"/>
            <a:chExt cx="1219200" cy="1266189"/>
          </a:xfrm>
        </p:grpSpPr>
        <p:sp>
          <p:nvSpPr>
            <p:cNvPr id="51" name="Rectangle 50"/>
            <p:cNvSpPr/>
            <p:nvPr/>
          </p:nvSpPr>
          <p:spPr>
            <a:xfrm>
              <a:off x="5334000" y="1066800"/>
              <a:ext cx="1219200" cy="1219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72" y="1166460"/>
              <a:ext cx="853704" cy="1166533"/>
              <a:chOff x="4287093" y="3944433"/>
              <a:chExt cx="694435" cy="1203363"/>
            </a:xfrm>
            <a:solidFill>
              <a:schemeClr val="bg1"/>
            </a:solidFill>
          </p:grpSpPr>
          <p:sp>
            <p:nvSpPr>
              <p:cNvPr id="53"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4"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5"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6" name="Rectangle 55"/>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pic>
        <p:nvPicPr>
          <p:cNvPr id="77839" name="Picture 2" descr="C:\Program Files\Microsoft Office\MEDIA\CAGCAT10\j0185604.wmf"/>
          <p:cNvPicPr>
            <a:picLocks noChangeAspect="1" noChangeArrowheads="1"/>
          </p:cNvPicPr>
          <p:nvPr/>
        </p:nvPicPr>
        <p:blipFill>
          <a:blip r:embed="rId5" cstate="print"/>
          <a:srcRect/>
          <a:stretch>
            <a:fillRect/>
          </a:stretch>
        </p:blipFill>
        <p:spPr bwMode="auto">
          <a:xfrm>
            <a:off x="6400800" y="5562600"/>
            <a:ext cx="609600" cy="609600"/>
          </a:xfrm>
          <a:prstGeom prst="rect">
            <a:avLst/>
          </a:prstGeom>
          <a:noFill/>
          <a:ln w="9525">
            <a:noFill/>
            <a:miter lim="800000"/>
            <a:headEnd/>
            <a:tailEnd/>
          </a:ln>
        </p:spPr>
      </p:pic>
      <p:pic>
        <p:nvPicPr>
          <p:cNvPr id="77840" name="Picture 2" descr="C:\Program Files\Microsoft Office\MEDIA\CAGCAT10\j0185604.wmf"/>
          <p:cNvPicPr>
            <a:picLocks noChangeAspect="1" noChangeArrowheads="1"/>
          </p:cNvPicPr>
          <p:nvPr/>
        </p:nvPicPr>
        <p:blipFill>
          <a:blip r:embed="rId5" cstate="print"/>
          <a:srcRect/>
          <a:stretch>
            <a:fillRect/>
          </a:stretch>
        </p:blipFill>
        <p:spPr bwMode="auto">
          <a:xfrm>
            <a:off x="6477000" y="4953000"/>
            <a:ext cx="609600" cy="609600"/>
          </a:xfrm>
          <a:prstGeom prst="rect">
            <a:avLst/>
          </a:prstGeom>
          <a:noFill/>
          <a:ln w="9525">
            <a:noFill/>
            <a:miter lim="800000"/>
            <a:headEnd/>
            <a:tailEnd/>
          </a:ln>
        </p:spPr>
      </p:pic>
      <p:pic>
        <p:nvPicPr>
          <p:cNvPr id="77841" name="Picture 11"/>
          <p:cNvPicPr>
            <a:picLocks noChangeAspect="1" noChangeArrowheads="1"/>
          </p:cNvPicPr>
          <p:nvPr/>
        </p:nvPicPr>
        <p:blipFill>
          <a:blip r:embed="rId3" cstate="print"/>
          <a:srcRect/>
          <a:stretch>
            <a:fillRect/>
          </a:stretch>
        </p:blipFill>
        <p:spPr bwMode="auto">
          <a:xfrm>
            <a:off x="1447800" y="5105400"/>
            <a:ext cx="914400" cy="531813"/>
          </a:xfrm>
          <a:prstGeom prst="rect">
            <a:avLst/>
          </a:prstGeom>
          <a:noFill/>
          <a:ln w="9525">
            <a:noFill/>
            <a:miter lim="800000"/>
            <a:headEnd/>
            <a:tailEnd/>
          </a:ln>
        </p:spPr>
      </p:pic>
      <p:sp>
        <p:nvSpPr>
          <p:cNvPr id="63" name="Rectangle 62"/>
          <p:cNvSpPr/>
          <p:nvPr/>
        </p:nvSpPr>
        <p:spPr>
          <a:xfrm>
            <a:off x="3810000" y="6324600"/>
            <a:ext cx="1371600"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SUPPLIERS</a:t>
            </a:r>
          </a:p>
        </p:txBody>
      </p:sp>
      <p:sp>
        <p:nvSpPr>
          <p:cNvPr id="64" name="Rectangle 63"/>
          <p:cNvSpPr/>
          <p:nvPr/>
        </p:nvSpPr>
        <p:spPr>
          <a:xfrm>
            <a:off x="6172200" y="6324600"/>
            <a:ext cx="1371600"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END USERS</a:t>
            </a:r>
          </a:p>
        </p:txBody>
      </p:sp>
      <p:sp>
        <p:nvSpPr>
          <p:cNvPr id="65" name="Rectangle 64"/>
          <p:cNvSpPr/>
          <p:nvPr/>
        </p:nvSpPr>
        <p:spPr>
          <a:xfrm>
            <a:off x="914400" y="6324600"/>
            <a:ext cx="1736725"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GENERATORS</a:t>
            </a:r>
          </a:p>
        </p:txBody>
      </p:sp>
      <p:grpSp>
        <p:nvGrpSpPr>
          <p:cNvPr id="77845" name="Group 87"/>
          <p:cNvGrpSpPr>
            <a:grpSpLocks/>
          </p:cNvGrpSpPr>
          <p:nvPr/>
        </p:nvGrpSpPr>
        <p:grpSpPr bwMode="auto">
          <a:xfrm>
            <a:off x="1066800" y="4038600"/>
            <a:ext cx="990600" cy="838200"/>
            <a:chOff x="5334000" y="1066800"/>
            <a:chExt cx="1219200" cy="1266189"/>
          </a:xfrm>
        </p:grpSpPr>
        <p:sp>
          <p:nvSpPr>
            <p:cNvPr id="38" name="Rectangle 37"/>
            <p:cNvSpPr/>
            <p:nvPr/>
          </p:nvSpPr>
          <p:spPr>
            <a:xfrm>
              <a:off x="5334000" y="1066800"/>
              <a:ext cx="1219200" cy="1218227"/>
            </a:xfrm>
            <a:prstGeom prst="rect">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89"/>
            <p:cNvGrpSpPr/>
            <p:nvPr/>
          </p:nvGrpSpPr>
          <p:grpSpPr>
            <a:xfrm>
              <a:off x="5591972" y="1166460"/>
              <a:ext cx="853704" cy="1166533"/>
              <a:chOff x="4287093" y="3944433"/>
              <a:chExt cx="694435" cy="1203363"/>
            </a:xfrm>
            <a:solidFill>
              <a:schemeClr val="bg1"/>
            </a:solidFill>
          </p:grpSpPr>
          <p:sp>
            <p:nvSpPr>
              <p:cNvPr id="61"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50000" t="50000" r="50000" b="50000"/>
                </a:path>
                <a:tileRect/>
              </a:gradFill>
              <a:ln w="28575">
                <a:solidFill>
                  <a:schemeClr val="tx1"/>
                </a:solidFill>
                <a:prstDash val="sysDot"/>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62"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50000" t="50000" r="50000" b="50000"/>
                </a:path>
                <a:tileRect/>
              </a:gradFill>
              <a:ln w="28575">
                <a:solidFill>
                  <a:schemeClr val="tx1"/>
                </a:solidFill>
                <a:prstDash val="sysDot"/>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1"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50000" t="50000" r="50000" b="50000"/>
                </a:path>
                <a:tileRect/>
              </a:gradFill>
              <a:ln w="28575">
                <a:solidFill>
                  <a:schemeClr val="tx1"/>
                </a:solidFill>
                <a:prstDash val="sysDot"/>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5" name="Rectangle 74"/>
              <p:cNvSpPr>
                <a:spLocks noChangeArrowheads="1"/>
              </p:cNvSpPr>
              <p:nvPr/>
            </p:nvSpPr>
            <p:spPr bwMode="auto">
              <a:xfrm>
                <a:off x="4511142" y="4391871"/>
                <a:ext cx="123968" cy="755925"/>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50000" t="50000" r="50000" b="50000"/>
                </a:path>
                <a:tileRect/>
              </a:gradFill>
              <a:ln w="28575">
                <a:solidFill>
                  <a:schemeClr val="tx1"/>
                </a:solidFill>
                <a:prstDash val="sysDot"/>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sp>
        <p:nvSpPr>
          <p:cNvPr id="76" name="Title 1"/>
          <p:cNvSpPr txBox="1">
            <a:spLocks/>
          </p:cNvSpPr>
          <p:nvPr/>
        </p:nvSpPr>
        <p:spPr>
          <a:xfrm>
            <a:off x="0" y="0"/>
            <a:ext cx="7315200" cy="990600"/>
          </a:xfrm>
          <a:prstGeom prst="rect">
            <a:avLst/>
          </a:prstGeom>
        </p:spPr>
        <p:txBody>
          <a:bodyPr anchor="ctr">
            <a:normAutofit/>
          </a:bodyPr>
          <a:lstStyle/>
          <a:p>
            <a:pPr fontAlgn="auto">
              <a:spcAft>
                <a:spcPts val="0"/>
              </a:spcAft>
              <a:defRPr/>
            </a:pPr>
            <a:r>
              <a:rPr lang="en-US" sz="4000" dirty="0">
                <a:solidFill>
                  <a:srgbClr val="FFC000"/>
                </a:solidFill>
                <a:latin typeface="+mj-lt"/>
                <a:ea typeface="+mj-ea"/>
                <a:cs typeface="+mj-cs"/>
              </a:rPr>
              <a:t>Green t</a:t>
            </a:r>
            <a:r>
              <a:rPr lang="en-US" sz="4000" dirty="0" err="1">
                <a:solidFill>
                  <a:srgbClr val="FFC000"/>
                </a:solidFill>
                <a:latin typeface="+mj-lt"/>
                <a:ea typeface="+mj-ea"/>
                <a:cs typeface="+mj-cs"/>
              </a:rPr>
              <a:t>ariff</a:t>
            </a:r>
            <a:r>
              <a:rPr lang="en-US" sz="4000" dirty="0">
                <a:solidFill>
                  <a:srgbClr val="FFC000"/>
                </a:solidFill>
                <a:latin typeface="+mj-lt"/>
                <a:ea typeface="+mj-ea"/>
                <a:cs typeface="+mj-cs"/>
              </a:rPr>
              <a:t> categories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7"/>
          <p:cNvSpPr>
            <a:spLocks noChangeArrowheads="1"/>
          </p:cNvSpPr>
          <p:nvPr/>
        </p:nvSpPr>
        <p:spPr bwMode="auto">
          <a:xfrm>
            <a:off x="381000" y="1371600"/>
            <a:ext cx="7010400" cy="369888"/>
          </a:xfrm>
          <a:prstGeom prst="rect">
            <a:avLst/>
          </a:prstGeom>
          <a:noFill/>
          <a:ln w="9525">
            <a:noFill/>
            <a:miter lim="800000"/>
            <a:headEnd/>
            <a:tailEnd/>
          </a:ln>
        </p:spPr>
        <p:txBody>
          <a:bodyPr>
            <a:spAutoFit/>
          </a:bodyPr>
          <a:lstStyle/>
          <a:p>
            <a:r>
              <a:rPr lang="en-US" b="1">
                <a:latin typeface="Calibri" pitchFamily="34" charset="0"/>
              </a:rPr>
              <a:t>(ii) The energy supplier changes the physical mix of their supply </a:t>
            </a:r>
          </a:p>
        </p:txBody>
      </p:sp>
      <p:sp>
        <p:nvSpPr>
          <p:cNvPr id="39" name="Rectangle 38"/>
          <p:cNvSpPr/>
          <p:nvPr/>
        </p:nvSpPr>
        <p:spPr>
          <a:xfrm>
            <a:off x="152400" y="914400"/>
            <a:ext cx="7391400" cy="369888"/>
          </a:xfrm>
          <a:prstGeom prst="rect">
            <a:avLst/>
          </a:prstGeom>
        </p:spPr>
        <p:txBody>
          <a:bodyPr>
            <a:spAutoFit/>
          </a:bodyPr>
          <a:lstStyle/>
          <a:p>
            <a:pPr fontAlgn="auto">
              <a:spcBef>
                <a:spcPts val="0"/>
              </a:spcBef>
              <a:spcAft>
                <a:spcPts val="0"/>
              </a:spcAft>
              <a:defRPr/>
            </a:pPr>
            <a:r>
              <a:rPr lang="en-US" b="1" dirty="0">
                <a:solidFill>
                  <a:schemeClr val="tx1">
                    <a:lumMod val="65000"/>
                  </a:schemeClr>
                </a:solidFill>
                <a:latin typeface="+mn-lt"/>
                <a:cs typeface="+mn-cs"/>
              </a:rPr>
              <a:t>(</a:t>
            </a:r>
            <a:r>
              <a:rPr lang="en-US" b="1" dirty="0" err="1">
                <a:solidFill>
                  <a:schemeClr val="tx1">
                    <a:lumMod val="65000"/>
                  </a:schemeClr>
                </a:solidFill>
                <a:latin typeface="+mn-lt"/>
                <a:cs typeface="+mn-cs"/>
              </a:rPr>
              <a:t>i</a:t>
            </a:r>
            <a:r>
              <a:rPr lang="en-US" b="1" dirty="0">
                <a:solidFill>
                  <a:schemeClr val="tx1">
                    <a:lumMod val="65000"/>
                  </a:schemeClr>
                </a:solidFill>
                <a:latin typeface="+mn-lt"/>
                <a:cs typeface="+mn-cs"/>
              </a:rPr>
              <a:t>) The energy supplier puts investment towards new renewable capacity</a:t>
            </a:r>
          </a:p>
        </p:txBody>
      </p:sp>
      <p:sp>
        <p:nvSpPr>
          <p:cNvPr id="40" name="Up Arrow 39"/>
          <p:cNvSpPr/>
          <p:nvPr/>
        </p:nvSpPr>
        <p:spPr>
          <a:xfrm>
            <a:off x="4267200" y="4648200"/>
            <a:ext cx="304800" cy="609600"/>
          </a:xfrm>
          <a:prstGeom prst="up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3">
                  <a:lumMod val="20000"/>
                  <a:lumOff val="80000"/>
                </a:schemeClr>
              </a:solidFill>
            </a:endParaRPr>
          </a:p>
        </p:txBody>
      </p:sp>
      <p:sp>
        <p:nvSpPr>
          <p:cNvPr id="44" name="Up Arrow 43"/>
          <p:cNvSpPr/>
          <p:nvPr/>
        </p:nvSpPr>
        <p:spPr>
          <a:xfrm>
            <a:off x="6553200" y="4419600"/>
            <a:ext cx="304800" cy="609600"/>
          </a:xfrm>
          <a:prstGeom prst="up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3">
                  <a:lumMod val="20000"/>
                  <a:lumOff val="80000"/>
                </a:schemeClr>
              </a:solidFill>
            </a:endParaRPr>
          </a:p>
        </p:txBody>
      </p:sp>
      <p:pic>
        <p:nvPicPr>
          <p:cNvPr id="78854" name="Picture 44"/>
          <p:cNvPicPr>
            <a:picLocks noChangeAspect="1" noChangeArrowheads="1"/>
          </p:cNvPicPr>
          <p:nvPr/>
        </p:nvPicPr>
        <p:blipFill>
          <a:blip r:embed="rId3" cstate="print"/>
          <a:srcRect/>
          <a:stretch>
            <a:fillRect/>
          </a:stretch>
        </p:blipFill>
        <p:spPr bwMode="auto">
          <a:xfrm>
            <a:off x="1295400" y="5791200"/>
            <a:ext cx="762000" cy="442913"/>
          </a:xfrm>
          <a:prstGeom prst="rect">
            <a:avLst/>
          </a:prstGeom>
          <a:noFill/>
          <a:ln w="9525">
            <a:noFill/>
            <a:miter lim="800000"/>
            <a:headEnd/>
            <a:tailEnd/>
          </a:ln>
        </p:spPr>
      </p:pic>
      <p:pic>
        <p:nvPicPr>
          <p:cNvPr id="78855" name="Picture 2" descr="C:\Documents and Settings\Mary.Sotos\Local Settings\Temporary Internet Files\Content.IE5\CG4PWF05\MC900239475[1].wmf"/>
          <p:cNvPicPr>
            <a:picLocks noChangeAspect="1" noChangeArrowheads="1"/>
          </p:cNvPicPr>
          <p:nvPr/>
        </p:nvPicPr>
        <p:blipFill>
          <a:blip r:embed="rId4" cstate="print"/>
          <a:srcRect/>
          <a:stretch>
            <a:fillRect/>
          </a:stretch>
        </p:blipFill>
        <p:spPr bwMode="auto">
          <a:xfrm>
            <a:off x="4114800" y="5257800"/>
            <a:ext cx="685800" cy="711200"/>
          </a:xfrm>
          <a:prstGeom prst="rect">
            <a:avLst/>
          </a:prstGeom>
          <a:solidFill>
            <a:schemeClr val="tx1"/>
          </a:solidFill>
          <a:ln w="9525">
            <a:noFill/>
            <a:miter lim="800000"/>
            <a:headEnd/>
            <a:tailEnd/>
          </a:ln>
        </p:spPr>
      </p:pic>
      <p:sp>
        <p:nvSpPr>
          <p:cNvPr id="47" name="Right Arrow 46"/>
          <p:cNvSpPr/>
          <p:nvPr/>
        </p:nvSpPr>
        <p:spPr>
          <a:xfrm>
            <a:off x="2743200" y="5334000"/>
            <a:ext cx="9144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8857" name="Picture 2" descr="C:\Program Files\Microsoft Office\MEDIA\CAGCAT10\j0185604.wmf"/>
          <p:cNvPicPr>
            <a:picLocks noChangeAspect="1" noChangeArrowheads="1"/>
          </p:cNvPicPr>
          <p:nvPr/>
        </p:nvPicPr>
        <p:blipFill>
          <a:blip r:embed="rId5" cstate="print"/>
          <a:srcRect/>
          <a:stretch>
            <a:fillRect/>
          </a:stretch>
        </p:blipFill>
        <p:spPr bwMode="auto">
          <a:xfrm>
            <a:off x="6934200" y="5334000"/>
            <a:ext cx="609600" cy="609600"/>
          </a:xfrm>
          <a:prstGeom prst="rect">
            <a:avLst/>
          </a:prstGeom>
          <a:noFill/>
          <a:ln w="9525">
            <a:noFill/>
            <a:miter lim="800000"/>
            <a:headEnd/>
            <a:tailEnd/>
          </a:ln>
        </p:spPr>
      </p:pic>
      <p:sp>
        <p:nvSpPr>
          <p:cNvPr id="49" name="Right Arrow 48"/>
          <p:cNvSpPr/>
          <p:nvPr/>
        </p:nvSpPr>
        <p:spPr>
          <a:xfrm>
            <a:off x="5181600" y="5334000"/>
            <a:ext cx="9906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8859" name="Group 87"/>
          <p:cNvGrpSpPr>
            <a:grpSpLocks/>
          </p:cNvGrpSpPr>
          <p:nvPr/>
        </p:nvGrpSpPr>
        <p:grpSpPr bwMode="auto">
          <a:xfrm>
            <a:off x="533400" y="5181600"/>
            <a:ext cx="762000" cy="733425"/>
            <a:chOff x="5334000" y="1066800"/>
            <a:chExt cx="1219200" cy="1266189"/>
          </a:xfrm>
        </p:grpSpPr>
        <p:sp>
          <p:nvSpPr>
            <p:cNvPr id="51" name="Rectangle 50"/>
            <p:cNvSpPr/>
            <p:nvPr/>
          </p:nvSpPr>
          <p:spPr>
            <a:xfrm>
              <a:off x="5334000" y="1066800"/>
              <a:ext cx="1219200" cy="1219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72" y="1166460"/>
              <a:ext cx="853704" cy="1166533"/>
              <a:chOff x="4287093" y="3944433"/>
              <a:chExt cx="694435" cy="1203363"/>
            </a:xfrm>
            <a:solidFill>
              <a:schemeClr val="bg1"/>
            </a:solidFill>
          </p:grpSpPr>
          <p:sp>
            <p:nvSpPr>
              <p:cNvPr id="53"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4"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5"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6" name="Rectangle 55"/>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pic>
        <p:nvPicPr>
          <p:cNvPr id="78860" name="Picture 2" descr="C:\Program Files\Microsoft Office\MEDIA\CAGCAT10\j0185604.wmf"/>
          <p:cNvPicPr>
            <a:picLocks noChangeAspect="1" noChangeArrowheads="1"/>
          </p:cNvPicPr>
          <p:nvPr/>
        </p:nvPicPr>
        <p:blipFill>
          <a:blip r:embed="rId5" cstate="print"/>
          <a:srcRect/>
          <a:stretch>
            <a:fillRect/>
          </a:stretch>
        </p:blipFill>
        <p:spPr bwMode="auto">
          <a:xfrm>
            <a:off x="6400800" y="5562600"/>
            <a:ext cx="609600" cy="609600"/>
          </a:xfrm>
          <a:prstGeom prst="rect">
            <a:avLst/>
          </a:prstGeom>
          <a:noFill/>
          <a:ln w="9525">
            <a:noFill/>
            <a:miter lim="800000"/>
            <a:headEnd/>
            <a:tailEnd/>
          </a:ln>
        </p:spPr>
      </p:pic>
      <p:pic>
        <p:nvPicPr>
          <p:cNvPr id="78861" name="Picture 2" descr="C:\Program Files\Microsoft Office\MEDIA\CAGCAT10\j0185604.wmf"/>
          <p:cNvPicPr>
            <a:picLocks noChangeAspect="1" noChangeArrowheads="1"/>
          </p:cNvPicPr>
          <p:nvPr/>
        </p:nvPicPr>
        <p:blipFill>
          <a:blip r:embed="rId5" cstate="print"/>
          <a:srcRect/>
          <a:stretch>
            <a:fillRect/>
          </a:stretch>
        </p:blipFill>
        <p:spPr bwMode="auto">
          <a:xfrm>
            <a:off x="6477000" y="4953000"/>
            <a:ext cx="609600" cy="609600"/>
          </a:xfrm>
          <a:prstGeom prst="rect">
            <a:avLst/>
          </a:prstGeom>
          <a:noFill/>
          <a:ln w="9525">
            <a:noFill/>
            <a:miter lim="800000"/>
            <a:headEnd/>
            <a:tailEnd/>
          </a:ln>
        </p:spPr>
      </p:pic>
      <p:pic>
        <p:nvPicPr>
          <p:cNvPr id="78862" name="Picture 11"/>
          <p:cNvPicPr>
            <a:picLocks noChangeAspect="1" noChangeArrowheads="1"/>
          </p:cNvPicPr>
          <p:nvPr/>
        </p:nvPicPr>
        <p:blipFill>
          <a:blip r:embed="rId3" cstate="print"/>
          <a:srcRect/>
          <a:stretch>
            <a:fillRect/>
          </a:stretch>
        </p:blipFill>
        <p:spPr bwMode="auto">
          <a:xfrm>
            <a:off x="1447800" y="5105400"/>
            <a:ext cx="914400" cy="531813"/>
          </a:xfrm>
          <a:prstGeom prst="rect">
            <a:avLst/>
          </a:prstGeom>
          <a:noFill/>
          <a:ln w="9525">
            <a:noFill/>
            <a:miter lim="800000"/>
            <a:headEnd/>
            <a:tailEnd/>
          </a:ln>
        </p:spPr>
      </p:pic>
      <p:sp>
        <p:nvSpPr>
          <p:cNvPr id="35" name="Up Arrow 34"/>
          <p:cNvSpPr/>
          <p:nvPr/>
        </p:nvSpPr>
        <p:spPr>
          <a:xfrm>
            <a:off x="685800" y="3657600"/>
            <a:ext cx="304800" cy="1524000"/>
          </a:xfrm>
          <a:prstGeom prst="upArrow">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8864" name="Group 87"/>
          <p:cNvGrpSpPr>
            <a:grpSpLocks/>
          </p:cNvGrpSpPr>
          <p:nvPr/>
        </p:nvGrpSpPr>
        <p:grpSpPr bwMode="auto">
          <a:xfrm>
            <a:off x="1066800" y="4038600"/>
            <a:ext cx="990600" cy="838200"/>
            <a:chOff x="5334000" y="1066800"/>
            <a:chExt cx="1219200" cy="1266189"/>
          </a:xfrm>
        </p:grpSpPr>
        <p:sp>
          <p:nvSpPr>
            <p:cNvPr id="76" name="Rectangle 75"/>
            <p:cNvSpPr/>
            <p:nvPr/>
          </p:nvSpPr>
          <p:spPr>
            <a:xfrm>
              <a:off x="5334000" y="1066800"/>
              <a:ext cx="1219200" cy="1218227"/>
            </a:xfrm>
            <a:prstGeom prst="rect">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89"/>
            <p:cNvGrpSpPr/>
            <p:nvPr/>
          </p:nvGrpSpPr>
          <p:grpSpPr>
            <a:xfrm>
              <a:off x="5591972" y="1166460"/>
              <a:ext cx="853704" cy="1166533"/>
              <a:chOff x="4287093" y="3944433"/>
              <a:chExt cx="694435" cy="1203363"/>
            </a:xfrm>
            <a:solidFill>
              <a:schemeClr val="bg1"/>
            </a:solidFill>
          </p:grpSpPr>
          <p:sp>
            <p:nvSpPr>
              <p:cNvPr id="78"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3175">
                <a:solidFill>
                  <a:srgbClr val="FF0000"/>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79"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3175">
                <a:solidFill>
                  <a:srgbClr val="FF0000"/>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0"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3175">
                <a:solidFill>
                  <a:srgbClr val="FF0000"/>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1" name="Rectangle 80"/>
              <p:cNvSpPr>
                <a:spLocks noChangeArrowheads="1"/>
              </p:cNvSpPr>
              <p:nvPr/>
            </p:nvSpPr>
            <p:spPr bwMode="auto">
              <a:xfrm>
                <a:off x="4511142" y="4391871"/>
                <a:ext cx="123968" cy="755925"/>
              </a:xfrm>
              <a:prstGeom prst="rect">
                <a:avLst/>
              </a:prstGeom>
              <a:solidFill>
                <a:srgbClr val="FF0000"/>
              </a:solidFill>
              <a:ln w="3175">
                <a:solidFill>
                  <a:srgbClr val="FF0000"/>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grpSp>
        <p:nvGrpSpPr>
          <p:cNvPr id="78865" name="Group 87"/>
          <p:cNvGrpSpPr>
            <a:grpSpLocks/>
          </p:cNvGrpSpPr>
          <p:nvPr/>
        </p:nvGrpSpPr>
        <p:grpSpPr bwMode="auto">
          <a:xfrm>
            <a:off x="1981200" y="4114800"/>
            <a:ext cx="990600" cy="838200"/>
            <a:chOff x="5334000" y="1066800"/>
            <a:chExt cx="1219200" cy="1266189"/>
          </a:xfrm>
        </p:grpSpPr>
        <p:sp>
          <p:nvSpPr>
            <p:cNvPr id="83" name="Rectangle 82"/>
            <p:cNvSpPr/>
            <p:nvPr/>
          </p:nvSpPr>
          <p:spPr>
            <a:xfrm>
              <a:off x="5334000" y="1066800"/>
              <a:ext cx="1219200" cy="1218227"/>
            </a:xfrm>
            <a:prstGeom prst="rect">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89"/>
            <p:cNvGrpSpPr/>
            <p:nvPr/>
          </p:nvGrpSpPr>
          <p:grpSpPr>
            <a:xfrm>
              <a:off x="5591972" y="1166460"/>
              <a:ext cx="853704" cy="1166533"/>
              <a:chOff x="4287093" y="3944433"/>
              <a:chExt cx="694435" cy="1203363"/>
            </a:xfrm>
            <a:solidFill>
              <a:schemeClr val="bg1"/>
            </a:solidFill>
          </p:grpSpPr>
          <p:sp>
            <p:nvSpPr>
              <p:cNvPr id="85"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3175">
                <a:solidFill>
                  <a:srgbClr val="FF0000"/>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6"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3175">
                <a:solidFill>
                  <a:srgbClr val="FF0000"/>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7"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3175">
                <a:solidFill>
                  <a:srgbClr val="FF0000"/>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8" name="Rectangle 87"/>
              <p:cNvSpPr>
                <a:spLocks noChangeArrowheads="1"/>
              </p:cNvSpPr>
              <p:nvPr/>
            </p:nvSpPr>
            <p:spPr bwMode="auto">
              <a:xfrm>
                <a:off x="4511142" y="4391871"/>
                <a:ext cx="123968" cy="755925"/>
              </a:xfrm>
              <a:prstGeom prst="rect">
                <a:avLst/>
              </a:prstGeom>
              <a:solidFill>
                <a:srgbClr val="FF0000"/>
              </a:solidFill>
              <a:ln w="3175">
                <a:solidFill>
                  <a:srgbClr val="FF0000"/>
                </a:solidFill>
                <a:prstDash val="solid"/>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sp>
        <p:nvSpPr>
          <p:cNvPr id="78866" name="Rectangle 89"/>
          <p:cNvSpPr>
            <a:spLocks noChangeArrowheads="1"/>
          </p:cNvSpPr>
          <p:nvPr/>
        </p:nvSpPr>
        <p:spPr bwMode="auto">
          <a:xfrm>
            <a:off x="3581400" y="3810000"/>
            <a:ext cx="1692275" cy="708025"/>
          </a:xfrm>
          <a:prstGeom prst="rect">
            <a:avLst/>
          </a:prstGeom>
          <a:noFill/>
          <a:ln w="9525">
            <a:noFill/>
            <a:miter lim="800000"/>
            <a:headEnd/>
            <a:tailEnd/>
          </a:ln>
        </p:spPr>
        <p:txBody>
          <a:bodyPr>
            <a:spAutoFit/>
          </a:bodyPr>
          <a:lstStyle/>
          <a:p>
            <a:pPr algn="ctr"/>
            <a:r>
              <a:rPr lang="en-US" sz="2000" b="1">
                <a:latin typeface="Calibri" pitchFamily="34" charset="0"/>
              </a:rPr>
              <a:t>SCOPE 2 </a:t>
            </a:r>
          </a:p>
          <a:p>
            <a:pPr algn="ctr"/>
            <a:r>
              <a:rPr lang="en-US" sz="2000" b="1">
                <a:latin typeface="Calibri" pitchFamily="34" charset="0"/>
              </a:rPr>
              <a:t>( for T &amp; D) </a:t>
            </a:r>
          </a:p>
        </p:txBody>
      </p:sp>
      <p:sp>
        <p:nvSpPr>
          <p:cNvPr id="78867" name="Rectangle 90"/>
          <p:cNvSpPr>
            <a:spLocks noChangeArrowheads="1"/>
          </p:cNvSpPr>
          <p:nvPr/>
        </p:nvSpPr>
        <p:spPr bwMode="auto">
          <a:xfrm>
            <a:off x="6127750" y="3886200"/>
            <a:ext cx="1276350" cy="400050"/>
          </a:xfrm>
          <a:prstGeom prst="rect">
            <a:avLst/>
          </a:prstGeom>
          <a:noFill/>
          <a:ln w="9525">
            <a:noFill/>
            <a:miter lim="800000"/>
            <a:headEnd/>
            <a:tailEnd/>
          </a:ln>
        </p:spPr>
        <p:txBody>
          <a:bodyPr>
            <a:spAutoFit/>
          </a:bodyPr>
          <a:lstStyle/>
          <a:p>
            <a:pPr algn="ctr"/>
            <a:r>
              <a:rPr lang="en-US" sz="2000" b="1">
                <a:latin typeface="Calibri" pitchFamily="34" charset="0"/>
              </a:rPr>
              <a:t>SCOPE 2</a:t>
            </a:r>
          </a:p>
        </p:txBody>
      </p:sp>
      <p:sp>
        <p:nvSpPr>
          <p:cNvPr id="92" name="Rectangle 91"/>
          <p:cNvSpPr/>
          <p:nvPr/>
        </p:nvSpPr>
        <p:spPr>
          <a:xfrm>
            <a:off x="3810000" y="6324600"/>
            <a:ext cx="1371600"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SUPPLIERS</a:t>
            </a:r>
          </a:p>
        </p:txBody>
      </p:sp>
      <p:sp>
        <p:nvSpPr>
          <p:cNvPr id="93" name="Rectangle 92"/>
          <p:cNvSpPr/>
          <p:nvPr/>
        </p:nvSpPr>
        <p:spPr>
          <a:xfrm>
            <a:off x="6172200" y="6324600"/>
            <a:ext cx="1371600"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END USERS</a:t>
            </a:r>
          </a:p>
        </p:txBody>
      </p:sp>
      <p:sp>
        <p:nvSpPr>
          <p:cNvPr id="94" name="Rectangle 93"/>
          <p:cNvSpPr/>
          <p:nvPr/>
        </p:nvSpPr>
        <p:spPr>
          <a:xfrm>
            <a:off x="914400" y="6324600"/>
            <a:ext cx="1736725"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GENERATORS</a:t>
            </a:r>
          </a:p>
        </p:txBody>
      </p:sp>
      <p:sp>
        <p:nvSpPr>
          <p:cNvPr id="78871" name="Rectangle 94"/>
          <p:cNvSpPr>
            <a:spLocks noChangeArrowheads="1"/>
          </p:cNvSpPr>
          <p:nvPr/>
        </p:nvSpPr>
        <p:spPr bwMode="auto">
          <a:xfrm>
            <a:off x="228600" y="3124200"/>
            <a:ext cx="1344613" cy="400050"/>
          </a:xfrm>
          <a:prstGeom prst="rect">
            <a:avLst/>
          </a:prstGeom>
          <a:noFill/>
          <a:ln w="9525">
            <a:noFill/>
            <a:miter lim="800000"/>
            <a:headEnd/>
            <a:tailEnd/>
          </a:ln>
        </p:spPr>
        <p:txBody>
          <a:bodyPr>
            <a:spAutoFit/>
          </a:bodyPr>
          <a:lstStyle/>
          <a:p>
            <a:pPr algn="ctr"/>
            <a:r>
              <a:rPr lang="en-US" sz="2000" b="1">
                <a:latin typeface="Calibri" pitchFamily="34" charset="0"/>
              </a:rPr>
              <a:t>SCOPE 1 </a:t>
            </a:r>
          </a:p>
        </p:txBody>
      </p:sp>
      <p:sp>
        <p:nvSpPr>
          <p:cNvPr id="96" name="Title 1"/>
          <p:cNvSpPr txBox="1">
            <a:spLocks/>
          </p:cNvSpPr>
          <p:nvPr/>
        </p:nvSpPr>
        <p:spPr>
          <a:xfrm>
            <a:off x="0" y="0"/>
            <a:ext cx="7315200" cy="990600"/>
          </a:xfrm>
          <a:prstGeom prst="rect">
            <a:avLst/>
          </a:prstGeom>
        </p:spPr>
        <p:txBody>
          <a:bodyPr anchor="ctr">
            <a:normAutofit/>
          </a:bodyPr>
          <a:lstStyle/>
          <a:p>
            <a:pPr fontAlgn="auto">
              <a:spcAft>
                <a:spcPts val="0"/>
              </a:spcAft>
              <a:defRPr/>
            </a:pPr>
            <a:r>
              <a:rPr lang="en-US" sz="4000" dirty="0">
                <a:solidFill>
                  <a:srgbClr val="FFC000"/>
                </a:solidFill>
                <a:latin typeface="+mj-lt"/>
                <a:ea typeface="+mj-ea"/>
                <a:cs typeface="+mj-cs"/>
              </a:rPr>
              <a:t>Green t</a:t>
            </a:r>
            <a:r>
              <a:rPr lang="en-US" sz="4000" dirty="0" err="1">
                <a:solidFill>
                  <a:srgbClr val="FFC000"/>
                </a:solidFill>
                <a:latin typeface="+mj-lt"/>
                <a:ea typeface="+mj-ea"/>
                <a:cs typeface="+mj-cs"/>
              </a:rPr>
              <a:t>ariff</a:t>
            </a:r>
            <a:r>
              <a:rPr lang="en-US" sz="4000" dirty="0">
                <a:solidFill>
                  <a:srgbClr val="FFC000"/>
                </a:solidFill>
                <a:latin typeface="+mj-lt"/>
                <a:ea typeface="+mj-ea"/>
                <a:cs typeface="+mj-cs"/>
              </a:rPr>
              <a:t> categories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81000" y="1371600"/>
            <a:ext cx="6934200" cy="369888"/>
          </a:xfrm>
          <a:prstGeom prst="rect">
            <a:avLst/>
          </a:prstGeom>
        </p:spPr>
        <p:txBody>
          <a:bodyPr>
            <a:spAutoFit/>
          </a:bodyPr>
          <a:lstStyle/>
          <a:p>
            <a:pPr fontAlgn="auto">
              <a:spcBef>
                <a:spcPts val="0"/>
              </a:spcBef>
              <a:spcAft>
                <a:spcPts val="0"/>
              </a:spcAft>
              <a:defRPr/>
            </a:pPr>
            <a:r>
              <a:rPr lang="en-US" b="1" dirty="0">
                <a:solidFill>
                  <a:schemeClr val="tx1">
                    <a:lumMod val="65000"/>
                  </a:schemeClr>
                </a:solidFill>
                <a:latin typeface="+mn-lt"/>
                <a:cs typeface="+mn-cs"/>
              </a:rPr>
              <a:t>(ii) The energy supplier changes the physical mix of their supply </a:t>
            </a:r>
          </a:p>
        </p:txBody>
      </p:sp>
      <p:sp>
        <p:nvSpPr>
          <p:cNvPr id="39" name="Rectangle 38"/>
          <p:cNvSpPr/>
          <p:nvPr/>
        </p:nvSpPr>
        <p:spPr>
          <a:xfrm>
            <a:off x="152400" y="914400"/>
            <a:ext cx="7239000" cy="369888"/>
          </a:xfrm>
          <a:prstGeom prst="rect">
            <a:avLst/>
          </a:prstGeom>
        </p:spPr>
        <p:txBody>
          <a:bodyPr>
            <a:spAutoFit/>
          </a:bodyPr>
          <a:lstStyle/>
          <a:p>
            <a:pPr fontAlgn="auto">
              <a:spcBef>
                <a:spcPts val="0"/>
              </a:spcBef>
              <a:spcAft>
                <a:spcPts val="0"/>
              </a:spcAft>
              <a:defRPr/>
            </a:pPr>
            <a:r>
              <a:rPr lang="en-US" b="1" dirty="0">
                <a:solidFill>
                  <a:schemeClr val="tx1">
                    <a:lumMod val="65000"/>
                  </a:schemeClr>
                </a:solidFill>
                <a:latin typeface="+mn-lt"/>
                <a:cs typeface="+mn-cs"/>
              </a:rPr>
              <a:t>(</a:t>
            </a:r>
            <a:r>
              <a:rPr lang="en-US" b="1" dirty="0" err="1">
                <a:solidFill>
                  <a:schemeClr val="tx1">
                    <a:lumMod val="65000"/>
                  </a:schemeClr>
                </a:solidFill>
                <a:latin typeface="+mn-lt"/>
                <a:cs typeface="+mn-cs"/>
              </a:rPr>
              <a:t>i</a:t>
            </a:r>
            <a:r>
              <a:rPr lang="en-US" b="1" dirty="0">
                <a:solidFill>
                  <a:schemeClr val="tx1">
                    <a:lumMod val="65000"/>
                  </a:schemeClr>
                </a:solidFill>
                <a:latin typeface="+mn-lt"/>
                <a:cs typeface="+mn-cs"/>
              </a:rPr>
              <a:t>) The energy supplier puts investment towards new renewable capacity</a:t>
            </a:r>
          </a:p>
        </p:txBody>
      </p:sp>
      <p:sp>
        <p:nvSpPr>
          <p:cNvPr id="35" name="Up Arrow 34"/>
          <p:cNvSpPr/>
          <p:nvPr/>
        </p:nvSpPr>
        <p:spPr>
          <a:xfrm>
            <a:off x="685800" y="3657600"/>
            <a:ext cx="304800" cy="1524000"/>
          </a:xfrm>
          <a:prstGeom prst="upArrow">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Up Arrow 39"/>
          <p:cNvSpPr/>
          <p:nvPr/>
        </p:nvSpPr>
        <p:spPr>
          <a:xfrm>
            <a:off x="4267200" y="4648200"/>
            <a:ext cx="304800" cy="609600"/>
          </a:xfrm>
          <a:prstGeom prst="up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3">
                  <a:lumMod val="20000"/>
                  <a:lumOff val="80000"/>
                </a:schemeClr>
              </a:solidFill>
            </a:endParaRPr>
          </a:p>
        </p:txBody>
      </p:sp>
      <p:sp>
        <p:nvSpPr>
          <p:cNvPr id="44" name="Up Arrow 43"/>
          <p:cNvSpPr/>
          <p:nvPr/>
        </p:nvSpPr>
        <p:spPr>
          <a:xfrm>
            <a:off x="6553200" y="4419600"/>
            <a:ext cx="304800" cy="609600"/>
          </a:xfrm>
          <a:prstGeom prst="up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3">
                  <a:lumMod val="20000"/>
                  <a:lumOff val="80000"/>
                </a:schemeClr>
              </a:solidFill>
            </a:endParaRPr>
          </a:p>
        </p:txBody>
      </p:sp>
      <p:pic>
        <p:nvPicPr>
          <p:cNvPr id="79879" name="Picture 44"/>
          <p:cNvPicPr>
            <a:picLocks noChangeAspect="1" noChangeArrowheads="1"/>
          </p:cNvPicPr>
          <p:nvPr/>
        </p:nvPicPr>
        <p:blipFill>
          <a:blip r:embed="rId3" cstate="print"/>
          <a:srcRect/>
          <a:stretch>
            <a:fillRect/>
          </a:stretch>
        </p:blipFill>
        <p:spPr bwMode="auto">
          <a:xfrm>
            <a:off x="1295400" y="5791200"/>
            <a:ext cx="762000" cy="442913"/>
          </a:xfrm>
          <a:prstGeom prst="rect">
            <a:avLst/>
          </a:prstGeom>
          <a:noFill/>
          <a:ln w="9525">
            <a:noFill/>
            <a:miter lim="800000"/>
            <a:headEnd/>
            <a:tailEnd/>
          </a:ln>
        </p:spPr>
      </p:pic>
      <p:pic>
        <p:nvPicPr>
          <p:cNvPr id="79880" name="Picture 2" descr="C:\Documents and Settings\Mary.Sotos\Local Settings\Temporary Internet Files\Content.IE5\CG4PWF05\MC900239475[1].wmf"/>
          <p:cNvPicPr>
            <a:picLocks noChangeAspect="1" noChangeArrowheads="1"/>
          </p:cNvPicPr>
          <p:nvPr/>
        </p:nvPicPr>
        <p:blipFill>
          <a:blip r:embed="rId4" cstate="print"/>
          <a:srcRect/>
          <a:stretch>
            <a:fillRect/>
          </a:stretch>
        </p:blipFill>
        <p:spPr bwMode="auto">
          <a:xfrm>
            <a:off x="4114800" y="5257800"/>
            <a:ext cx="685800" cy="711200"/>
          </a:xfrm>
          <a:prstGeom prst="rect">
            <a:avLst/>
          </a:prstGeom>
          <a:solidFill>
            <a:schemeClr val="tx1"/>
          </a:solidFill>
          <a:ln w="9525">
            <a:noFill/>
            <a:miter lim="800000"/>
            <a:headEnd/>
            <a:tailEnd/>
          </a:ln>
        </p:spPr>
      </p:pic>
      <p:sp>
        <p:nvSpPr>
          <p:cNvPr id="47" name="Right Arrow 46"/>
          <p:cNvSpPr/>
          <p:nvPr/>
        </p:nvSpPr>
        <p:spPr>
          <a:xfrm>
            <a:off x="2743200" y="5334000"/>
            <a:ext cx="9144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9882" name="Picture 2" descr="C:\Program Files\Microsoft Office\MEDIA\CAGCAT10\j0185604.wmf"/>
          <p:cNvPicPr>
            <a:picLocks noChangeAspect="1" noChangeArrowheads="1"/>
          </p:cNvPicPr>
          <p:nvPr/>
        </p:nvPicPr>
        <p:blipFill>
          <a:blip r:embed="rId5" cstate="print"/>
          <a:srcRect/>
          <a:stretch>
            <a:fillRect/>
          </a:stretch>
        </p:blipFill>
        <p:spPr bwMode="auto">
          <a:xfrm>
            <a:off x="6934200" y="5334000"/>
            <a:ext cx="609600" cy="609600"/>
          </a:xfrm>
          <a:prstGeom prst="rect">
            <a:avLst/>
          </a:prstGeom>
          <a:noFill/>
          <a:ln w="9525">
            <a:noFill/>
            <a:miter lim="800000"/>
            <a:headEnd/>
            <a:tailEnd/>
          </a:ln>
        </p:spPr>
      </p:pic>
      <p:sp>
        <p:nvSpPr>
          <p:cNvPr id="49" name="Right Arrow 48"/>
          <p:cNvSpPr/>
          <p:nvPr/>
        </p:nvSpPr>
        <p:spPr>
          <a:xfrm>
            <a:off x="5181600" y="5334000"/>
            <a:ext cx="9906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9884" name="Group 87"/>
          <p:cNvGrpSpPr>
            <a:grpSpLocks/>
          </p:cNvGrpSpPr>
          <p:nvPr/>
        </p:nvGrpSpPr>
        <p:grpSpPr bwMode="auto">
          <a:xfrm>
            <a:off x="533400" y="5181600"/>
            <a:ext cx="762000" cy="733425"/>
            <a:chOff x="5334000" y="1066800"/>
            <a:chExt cx="1219200" cy="1266189"/>
          </a:xfrm>
        </p:grpSpPr>
        <p:sp>
          <p:nvSpPr>
            <p:cNvPr id="51" name="Rectangle 50"/>
            <p:cNvSpPr/>
            <p:nvPr/>
          </p:nvSpPr>
          <p:spPr>
            <a:xfrm>
              <a:off x="5334000" y="1066800"/>
              <a:ext cx="1219200" cy="1219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72" y="1166460"/>
              <a:ext cx="853704" cy="1166533"/>
              <a:chOff x="4287093" y="3944433"/>
              <a:chExt cx="694435" cy="1203363"/>
            </a:xfrm>
            <a:solidFill>
              <a:schemeClr val="bg1"/>
            </a:solidFill>
          </p:grpSpPr>
          <p:sp>
            <p:nvSpPr>
              <p:cNvPr id="53"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4"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5"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6" name="Rectangle 55"/>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pic>
        <p:nvPicPr>
          <p:cNvPr id="79885" name="Picture 2" descr="C:\Program Files\Microsoft Office\MEDIA\CAGCAT10\j0185604.wmf"/>
          <p:cNvPicPr>
            <a:picLocks noChangeAspect="1" noChangeArrowheads="1"/>
          </p:cNvPicPr>
          <p:nvPr/>
        </p:nvPicPr>
        <p:blipFill>
          <a:blip r:embed="rId5" cstate="print"/>
          <a:srcRect/>
          <a:stretch>
            <a:fillRect/>
          </a:stretch>
        </p:blipFill>
        <p:spPr bwMode="auto">
          <a:xfrm>
            <a:off x="6400800" y="5562600"/>
            <a:ext cx="609600" cy="609600"/>
          </a:xfrm>
          <a:prstGeom prst="rect">
            <a:avLst/>
          </a:prstGeom>
          <a:noFill/>
          <a:ln w="9525">
            <a:noFill/>
            <a:miter lim="800000"/>
            <a:headEnd/>
            <a:tailEnd/>
          </a:ln>
        </p:spPr>
      </p:pic>
      <p:pic>
        <p:nvPicPr>
          <p:cNvPr id="79886" name="Picture 2" descr="C:\Program Files\Microsoft Office\MEDIA\CAGCAT10\j0185604.wmf"/>
          <p:cNvPicPr>
            <a:picLocks noChangeAspect="1" noChangeArrowheads="1"/>
          </p:cNvPicPr>
          <p:nvPr/>
        </p:nvPicPr>
        <p:blipFill>
          <a:blip r:embed="rId5" cstate="print"/>
          <a:srcRect/>
          <a:stretch>
            <a:fillRect/>
          </a:stretch>
        </p:blipFill>
        <p:spPr bwMode="auto">
          <a:xfrm>
            <a:off x="6477000" y="4953000"/>
            <a:ext cx="609600" cy="609600"/>
          </a:xfrm>
          <a:prstGeom prst="rect">
            <a:avLst/>
          </a:prstGeom>
          <a:noFill/>
          <a:ln w="9525">
            <a:noFill/>
            <a:miter lim="800000"/>
            <a:headEnd/>
            <a:tailEnd/>
          </a:ln>
        </p:spPr>
      </p:pic>
      <p:pic>
        <p:nvPicPr>
          <p:cNvPr id="79887" name="Picture 11"/>
          <p:cNvPicPr>
            <a:picLocks noChangeAspect="1" noChangeArrowheads="1"/>
          </p:cNvPicPr>
          <p:nvPr/>
        </p:nvPicPr>
        <p:blipFill>
          <a:blip r:embed="rId3" cstate="print"/>
          <a:srcRect/>
          <a:stretch>
            <a:fillRect/>
          </a:stretch>
        </p:blipFill>
        <p:spPr bwMode="auto">
          <a:xfrm>
            <a:off x="1447800" y="5105400"/>
            <a:ext cx="914400" cy="531813"/>
          </a:xfrm>
          <a:prstGeom prst="rect">
            <a:avLst/>
          </a:prstGeom>
          <a:noFill/>
          <a:ln w="9525">
            <a:noFill/>
            <a:miter lim="800000"/>
            <a:headEnd/>
            <a:tailEnd/>
          </a:ln>
        </p:spPr>
      </p:pic>
      <p:sp>
        <p:nvSpPr>
          <p:cNvPr id="79888" name="Rectangle 49"/>
          <p:cNvSpPr>
            <a:spLocks noChangeArrowheads="1"/>
          </p:cNvSpPr>
          <p:nvPr/>
        </p:nvSpPr>
        <p:spPr bwMode="auto">
          <a:xfrm>
            <a:off x="609600" y="1752600"/>
            <a:ext cx="8534400" cy="369888"/>
          </a:xfrm>
          <a:prstGeom prst="rect">
            <a:avLst/>
          </a:prstGeom>
          <a:noFill/>
          <a:ln w="9525">
            <a:noFill/>
            <a:miter lim="800000"/>
            <a:headEnd/>
            <a:tailEnd/>
          </a:ln>
        </p:spPr>
        <p:txBody>
          <a:bodyPr>
            <a:spAutoFit/>
          </a:bodyPr>
          <a:lstStyle/>
          <a:p>
            <a:r>
              <a:rPr lang="en-US" b="1">
                <a:latin typeface="Calibri" pitchFamily="34" charset="0"/>
              </a:rPr>
              <a:t>(iii) The energy supplier purchases renewable energy contracts or tracking instruments</a:t>
            </a:r>
          </a:p>
        </p:txBody>
      </p:sp>
      <p:sp>
        <p:nvSpPr>
          <p:cNvPr id="65" name="Rectangle 14"/>
          <p:cNvSpPr>
            <a:spLocks noChangeArrowheads="1"/>
          </p:cNvSpPr>
          <p:nvPr/>
        </p:nvSpPr>
        <p:spPr bwMode="auto">
          <a:xfrm>
            <a:off x="3124200" y="2895600"/>
            <a:ext cx="990600" cy="228600"/>
          </a:xfrm>
          <a:prstGeom prst="rect">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2700000" scaled="1"/>
            <a:tileRect/>
          </a:gra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0"/>
              </a:spcAft>
              <a:defRPr/>
            </a:pPr>
            <a:r>
              <a:rPr lang="en-US" sz="1100" b="1" dirty="0">
                <a:solidFill>
                  <a:schemeClr val="bg1"/>
                </a:solidFill>
                <a:latin typeface="Calibri" pitchFamily="34" charset="0"/>
                <a:cs typeface="+mn-cs"/>
              </a:rPr>
              <a:t>RE certificate</a:t>
            </a:r>
          </a:p>
        </p:txBody>
      </p:sp>
      <p:sp>
        <p:nvSpPr>
          <p:cNvPr id="68" name="Rectangle 14"/>
          <p:cNvSpPr>
            <a:spLocks noChangeArrowheads="1"/>
          </p:cNvSpPr>
          <p:nvPr/>
        </p:nvSpPr>
        <p:spPr bwMode="auto">
          <a:xfrm>
            <a:off x="3962400" y="3581400"/>
            <a:ext cx="990600" cy="228600"/>
          </a:xfrm>
          <a:prstGeom prst="rect">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2700000" scaled="1"/>
            <a:tileRect/>
          </a:gra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0"/>
              </a:spcAft>
              <a:defRPr/>
            </a:pPr>
            <a:r>
              <a:rPr lang="en-US" sz="1100" b="1" dirty="0">
                <a:solidFill>
                  <a:schemeClr val="bg1"/>
                </a:solidFill>
                <a:latin typeface="Calibri" pitchFamily="34" charset="0"/>
                <a:cs typeface="+mn-cs"/>
              </a:rPr>
              <a:t>RE certificate</a:t>
            </a:r>
          </a:p>
        </p:txBody>
      </p:sp>
      <p:sp>
        <p:nvSpPr>
          <p:cNvPr id="70" name="Rectangle 14"/>
          <p:cNvSpPr>
            <a:spLocks noChangeArrowheads="1"/>
          </p:cNvSpPr>
          <p:nvPr/>
        </p:nvSpPr>
        <p:spPr bwMode="auto">
          <a:xfrm>
            <a:off x="3505200" y="3200400"/>
            <a:ext cx="990600" cy="228600"/>
          </a:xfrm>
          <a:prstGeom prst="rect">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2700000" scaled="1"/>
            <a:tileRect/>
          </a:gra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0"/>
              </a:spcAft>
              <a:defRPr/>
            </a:pPr>
            <a:r>
              <a:rPr lang="en-US" sz="1100" b="1" dirty="0">
                <a:solidFill>
                  <a:schemeClr val="bg1"/>
                </a:solidFill>
                <a:latin typeface="Calibri" pitchFamily="34" charset="0"/>
                <a:cs typeface="+mn-cs"/>
              </a:rPr>
              <a:t>RE certificate</a:t>
            </a:r>
          </a:p>
        </p:txBody>
      </p:sp>
      <p:sp>
        <p:nvSpPr>
          <p:cNvPr id="71" name="Rectangle 14"/>
          <p:cNvSpPr>
            <a:spLocks noChangeArrowheads="1"/>
          </p:cNvSpPr>
          <p:nvPr/>
        </p:nvSpPr>
        <p:spPr bwMode="auto">
          <a:xfrm>
            <a:off x="4495800" y="3276600"/>
            <a:ext cx="990600" cy="228600"/>
          </a:xfrm>
          <a:prstGeom prst="rect">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2700000" scaled="1"/>
            <a:tileRect/>
          </a:gra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0"/>
              </a:spcAft>
              <a:defRPr/>
            </a:pPr>
            <a:r>
              <a:rPr lang="en-US" sz="1100" b="1" dirty="0">
                <a:solidFill>
                  <a:schemeClr val="bg1"/>
                </a:solidFill>
                <a:latin typeface="Calibri" pitchFamily="34" charset="0"/>
                <a:cs typeface="+mn-cs"/>
              </a:rPr>
              <a:t>RE certificate</a:t>
            </a:r>
          </a:p>
        </p:txBody>
      </p:sp>
      <p:sp>
        <p:nvSpPr>
          <p:cNvPr id="69" name="Rectangle 14"/>
          <p:cNvSpPr>
            <a:spLocks noChangeArrowheads="1"/>
          </p:cNvSpPr>
          <p:nvPr/>
        </p:nvSpPr>
        <p:spPr bwMode="auto">
          <a:xfrm>
            <a:off x="4724400" y="2895600"/>
            <a:ext cx="990600" cy="228600"/>
          </a:xfrm>
          <a:prstGeom prst="rect">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2700000" scaled="1"/>
            <a:tileRect/>
          </a:gra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0"/>
              </a:spcAft>
              <a:defRPr/>
            </a:pPr>
            <a:r>
              <a:rPr lang="en-US" sz="1100" b="1" dirty="0">
                <a:solidFill>
                  <a:schemeClr val="bg1"/>
                </a:solidFill>
                <a:latin typeface="Calibri" pitchFamily="34" charset="0"/>
                <a:cs typeface="+mn-cs"/>
              </a:rPr>
              <a:t>RE certificate</a:t>
            </a:r>
          </a:p>
        </p:txBody>
      </p:sp>
      <p:sp>
        <p:nvSpPr>
          <p:cNvPr id="34" name="Title 1"/>
          <p:cNvSpPr txBox="1">
            <a:spLocks/>
          </p:cNvSpPr>
          <p:nvPr/>
        </p:nvSpPr>
        <p:spPr>
          <a:xfrm>
            <a:off x="0" y="0"/>
            <a:ext cx="7315200" cy="990600"/>
          </a:xfrm>
          <a:prstGeom prst="rect">
            <a:avLst/>
          </a:prstGeom>
        </p:spPr>
        <p:txBody>
          <a:bodyPr anchor="ctr">
            <a:normAutofit/>
          </a:bodyPr>
          <a:lstStyle/>
          <a:p>
            <a:pPr fontAlgn="auto">
              <a:spcAft>
                <a:spcPts val="0"/>
              </a:spcAft>
              <a:defRPr/>
            </a:pPr>
            <a:r>
              <a:rPr lang="en-US" sz="4000" dirty="0">
                <a:solidFill>
                  <a:srgbClr val="FFC000"/>
                </a:solidFill>
                <a:latin typeface="+mj-lt"/>
                <a:ea typeface="+mj-ea"/>
                <a:cs typeface="+mj-cs"/>
              </a:rPr>
              <a:t>Green t</a:t>
            </a:r>
            <a:r>
              <a:rPr lang="en-US" sz="4000" dirty="0" err="1">
                <a:solidFill>
                  <a:srgbClr val="FFC000"/>
                </a:solidFill>
                <a:latin typeface="+mj-lt"/>
                <a:ea typeface="+mj-ea"/>
                <a:cs typeface="+mj-cs"/>
              </a:rPr>
              <a:t>ariff</a:t>
            </a:r>
            <a:r>
              <a:rPr lang="en-US" sz="4000" dirty="0">
                <a:solidFill>
                  <a:srgbClr val="FFC000"/>
                </a:solidFill>
                <a:latin typeface="+mj-lt"/>
                <a:ea typeface="+mj-ea"/>
                <a:cs typeface="+mj-cs"/>
              </a:rPr>
              <a:t> categories</a:t>
            </a:r>
          </a:p>
        </p:txBody>
      </p:sp>
      <p:sp>
        <p:nvSpPr>
          <p:cNvPr id="79905" name="Rectangle 35"/>
          <p:cNvSpPr>
            <a:spLocks noChangeArrowheads="1"/>
          </p:cNvSpPr>
          <p:nvPr/>
        </p:nvSpPr>
        <p:spPr bwMode="auto">
          <a:xfrm>
            <a:off x="3581400" y="3810000"/>
            <a:ext cx="1692275" cy="708025"/>
          </a:xfrm>
          <a:prstGeom prst="rect">
            <a:avLst/>
          </a:prstGeom>
          <a:noFill/>
          <a:ln w="9525">
            <a:noFill/>
            <a:miter lim="800000"/>
            <a:headEnd/>
            <a:tailEnd/>
          </a:ln>
        </p:spPr>
        <p:txBody>
          <a:bodyPr>
            <a:spAutoFit/>
          </a:bodyPr>
          <a:lstStyle/>
          <a:p>
            <a:pPr algn="ctr"/>
            <a:r>
              <a:rPr lang="en-US" sz="2000" b="1">
                <a:latin typeface="Calibri" pitchFamily="34" charset="0"/>
              </a:rPr>
              <a:t>SCOPE 2 </a:t>
            </a:r>
          </a:p>
          <a:p>
            <a:pPr algn="ctr"/>
            <a:r>
              <a:rPr lang="en-US" sz="2000" b="1">
                <a:latin typeface="Calibri" pitchFamily="34" charset="0"/>
              </a:rPr>
              <a:t>( for T &amp; D) </a:t>
            </a:r>
          </a:p>
        </p:txBody>
      </p:sp>
      <p:sp>
        <p:nvSpPr>
          <p:cNvPr id="79906" name="Rectangle 36"/>
          <p:cNvSpPr>
            <a:spLocks noChangeArrowheads="1"/>
          </p:cNvSpPr>
          <p:nvPr/>
        </p:nvSpPr>
        <p:spPr bwMode="auto">
          <a:xfrm>
            <a:off x="6127750" y="3886200"/>
            <a:ext cx="1276350" cy="400050"/>
          </a:xfrm>
          <a:prstGeom prst="rect">
            <a:avLst/>
          </a:prstGeom>
          <a:noFill/>
          <a:ln w="9525">
            <a:noFill/>
            <a:miter lim="800000"/>
            <a:headEnd/>
            <a:tailEnd/>
          </a:ln>
        </p:spPr>
        <p:txBody>
          <a:bodyPr>
            <a:spAutoFit/>
          </a:bodyPr>
          <a:lstStyle/>
          <a:p>
            <a:pPr algn="ctr"/>
            <a:r>
              <a:rPr lang="en-US" sz="2000" b="1">
                <a:latin typeface="Calibri" pitchFamily="34" charset="0"/>
              </a:rPr>
              <a:t>SCOPE 2</a:t>
            </a:r>
          </a:p>
        </p:txBody>
      </p:sp>
      <p:sp>
        <p:nvSpPr>
          <p:cNvPr id="52" name="Rectangle 51"/>
          <p:cNvSpPr/>
          <p:nvPr/>
        </p:nvSpPr>
        <p:spPr>
          <a:xfrm>
            <a:off x="3810000" y="6324600"/>
            <a:ext cx="1371600"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SUPPLIERS</a:t>
            </a:r>
          </a:p>
        </p:txBody>
      </p:sp>
      <p:sp>
        <p:nvSpPr>
          <p:cNvPr id="60" name="Rectangle 59"/>
          <p:cNvSpPr/>
          <p:nvPr/>
        </p:nvSpPr>
        <p:spPr>
          <a:xfrm>
            <a:off x="6172200" y="6324600"/>
            <a:ext cx="1371600"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END USERS</a:t>
            </a:r>
          </a:p>
        </p:txBody>
      </p:sp>
      <p:sp>
        <p:nvSpPr>
          <p:cNvPr id="61" name="Rectangle 60"/>
          <p:cNvSpPr/>
          <p:nvPr/>
        </p:nvSpPr>
        <p:spPr>
          <a:xfrm>
            <a:off x="914400" y="6324600"/>
            <a:ext cx="1736725"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GENERATORS</a:t>
            </a:r>
          </a:p>
        </p:txBody>
      </p:sp>
      <p:sp>
        <p:nvSpPr>
          <p:cNvPr id="79910" name="Rectangle 61"/>
          <p:cNvSpPr>
            <a:spLocks noChangeArrowheads="1"/>
          </p:cNvSpPr>
          <p:nvPr/>
        </p:nvSpPr>
        <p:spPr bwMode="auto">
          <a:xfrm>
            <a:off x="228600" y="3124200"/>
            <a:ext cx="1344613" cy="400050"/>
          </a:xfrm>
          <a:prstGeom prst="rect">
            <a:avLst/>
          </a:prstGeom>
          <a:noFill/>
          <a:ln w="9525">
            <a:noFill/>
            <a:miter lim="800000"/>
            <a:headEnd/>
            <a:tailEnd/>
          </a:ln>
        </p:spPr>
        <p:txBody>
          <a:bodyPr>
            <a:spAutoFit/>
          </a:bodyPr>
          <a:lstStyle/>
          <a:p>
            <a:pPr algn="ctr"/>
            <a:r>
              <a:rPr lang="en-US" sz="2000" b="1">
                <a:latin typeface="Calibri" pitchFamily="34" charset="0"/>
              </a:rPr>
              <a:t>SCOPE 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81000" y="1371600"/>
            <a:ext cx="6934200" cy="369888"/>
          </a:xfrm>
          <a:prstGeom prst="rect">
            <a:avLst/>
          </a:prstGeom>
        </p:spPr>
        <p:txBody>
          <a:bodyPr>
            <a:spAutoFit/>
          </a:bodyPr>
          <a:lstStyle/>
          <a:p>
            <a:pPr fontAlgn="auto">
              <a:spcBef>
                <a:spcPts val="0"/>
              </a:spcBef>
              <a:spcAft>
                <a:spcPts val="0"/>
              </a:spcAft>
              <a:defRPr/>
            </a:pPr>
            <a:r>
              <a:rPr lang="en-US" b="1" dirty="0">
                <a:solidFill>
                  <a:schemeClr val="tx1">
                    <a:lumMod val="65000"/>
                  </a:schemeClr>
                </a:solidFill>
                <a:latin typeface="+mn-lt"/>
                <a:cs typeface="+mn-cs"/>
              </a:rPr>
              <a:t>(ii) The energy supplier changes the physical mix of their supply </a:t>
            </a:r>
          </a:p>
        </p:txBody>
      </p:sp>
      <p:sp>
        <p:nvSpPr>
          <p:cNvPr id="39" name="Rectangle 38"/>
          <p:cNvSpPr/>
          <p:nvPr/>
        </p:nvSpPr>
        <p:spPr>
          <a:xfrm>
            <a:off x="152400" y="914400"/>
            <a:ext cx="7239000" cy="369888"/>
          </a:xfrm>
          <a:prstGeom prst="rect">
            <a:avLst/>
          </a:prstGeom>
        </p:spPr>
        <p:txBody>
          <a:bodyPr>
            <a:spAutoFit/>
          </a:bodyPr>
          <a:lstStyle/>
          <a:p>
            <a:pPr fontAlgn="auto">
              <a:spcBef>
                <a:spcPts val="0"/>
              </a:spcBef>
              <a:spcAft>
                <a:spcPts val="0"/>
              </a:spcAft>
              <a:defRPr/>
            </a:pPr>
            <a:r>
              <a:rPr lang="en-US" b="1" dirty="0">
                <a:solidFill>
                  <a:schemeClr val="tx1">
                    <a:lumMod val="65000"/>
                  </a:schemeClr>
                </a:solidFill>
                <a:latin typeface="+mn-lt"/>
                <a:cs typeface="+mn-cs"/>
              </a:rPr>
              <a:t>(</a:t>
            </a:r>
            <a:r>
              <a:rPr lang="en-US" b="1" dirty="0" err="1">
                <a:solidFill>
                  <a:schemeClr val="tx1">
                    <a:lumMod val="65000"/>
                  </a:schemeClr>
                </a:solidFill>
                <a:latin typeface="+mn-lt"/>
                <a:cs typeface="+mn-cs"/>
              </a:rPr>
              <a:t>i</a:t>
            </a:r>
            <a:r>
              <a:rPr lang="en-US" b="1" dirty="0">
                <a:solidFill>
                  <a:schemeClr val="tx1">
                    <a:lumMod val="65000"/>
                  </a:schemeClr>
                </a:solidFill>
                <a:latin typeface="+mn-lt"/>
                <a:cs typeface="+mn-cs"/>
              </a:rPr>
              <a:t>) The energy supplier puts investment towards new renewable capacity</a:t>
            </a:r>
          </a:p>
        </p:txBody>
      </p:sp>
      <p:sp>
        <p:nvSpPr>
          <p:cNvPr id="35" name="Up Arrow 34"/>
          <p:cNvSpPr/>
          <p:nvPr/>
        </p:nvSpPr>
        <p:spPr>
          <a:xfrm>
            <a:off x="685800" y="3657600"/>
            <a:ext cx="304800" cy="1524000"/>
          </a:xfrm>
          <a:prstGeom prst="upArrow">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Up Arrow 39"/>
          <p:cNvSpPr/>
          <p:nvPr/>
        </p:nvSpPr>
        <p:spPr>
          <a:xfrm>
            <a:off x="4267200" y="4648200"/>
            <a:ext cx="304800" cy="609600"/>
          </a:xfrm>
          <a:prstGeom prst="up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3">
                  <a:lumMod val="20000"/>
                  <a:lumOff val="80000"/>
                </a:schemeClr>
              </a:solidFill>
            </a:endParaRPr>
          </a:p>
        </p:txBody>
      </p:sp>
      <p:sp>
        <p:nvSpPr>
          <p:cNvPr id="44" name="Up Arrow 43"/>
          <p:cNvSpPr/>
          <p:nvPr/>
        </p:nvSpPr>
        <p:spPr>
          <a:xfrm>
            <a:off x="6553200" y="4419600"/>
            <a:ext cx="304800" cy="609600"/>
          </a:xfrm>
          <a:prstGeom prst="up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3">
                  <a:lumMod val="20000"/>
                  <a:lumOff val="80000"/>
                </a:schemeClr>
              </a:solidFill>
            </a:endParaRPr>
          </a:p>
        </p:txBody>
      </p:sp>
      <p:pic>
        <p:nvPicPr>
          <p:cNvPr id="80903" name="Picture 44"/>
          <p:cNvPicPr>
            <a:picLocks noChangeAspect="1" noChangeArrowheads="1"/>
          </p:cNvPicPr>
          <p:nvPr/>
        </p:nvPicPr>
        <p:blipFill>
          <a:blip r:embed="rId3" cstate="print"/>
          <a:srcRect/>
          <a:stretch>
            <a:fillRect/>
          </a:stretch>
        </p:blipFill>
        <p:spPr bwMode="auto">
          <a:xfrm>
            <a:off x="1295400" y="5791200"/>
            <a:ext cx="762000" cy="442913"/>
          </a:xfrm>
          <a:prstGeom prst="rect">
            <a:avLst/>
          </a:prstGeom>
          <a:noFill/>
          <a:ln w="9525">
            <a:noFill/>
            <a:miter lim="800000"/>
            <a:headEnd/>
            <a:tailEnd/>
          </a:ln>
        </p:spPr>
      </p:pic>
      <p:pic>
        <p:nvPicPr>
          <p:cNvPr id="80904" name="Picture 2" descr="C:\Documents and Settings\Mary.Sotos\Local Settings\Temporary Internet Files\Content.IE5\CG4PWF05\MC900239475[1].wmf"/>
          <p:cNvPicPr>
            <a:picLocks noChangeAspect="1" noChangeArrowheads="1"/>
          </p:cNvPicPr>
          <p:nvPr/>
        </p:nvPicPr>
        <p:blipFill>
          <a:blip r:embed="rId4" cstate="print"/>
          <a:srcRect/>
          <a:stretch>
            <a:fillRect/>
          </a:stretch>
        </p:blipFill>
        <p:spPr bwMode="auto">
          <a:xfrm>
            <a:off x="4114800" y="5257800"/>
            <a:ext cx="685800" cy="711200"/>
          </a:xfrm>
          <a:prstGeom prst="rect">
            <a:avLst/>
          </a:prstGeom>
          <a:solidFill>
            <a:schemeClr val="tx1"/>
          </a:solidFill>
          <a:ln w="9525">
            <a:noFill/>
            <a:miter lim="800000"/>
            <a:headEnd/>
            <a:tailEnd/>
          </a:ln>
        </p:spPr>
      </p:pic>
      <p:sp>
        <p:nvSpPr>
          <p:cNvPr id="47" name="Right Arrow 46"/>
          <p:cNvSpPr/>
          <p:nvPr/>
        </p:nvSpPr>
        <p:spPr>
          <a:xfrm>
            <a:off x="2743200" y="5334000"/>
            <a:ext cx="9144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0906" name="Picture 2" descr="C:\Program Files\Microsoft Office\MEDIA\CAGCAT10\j0185604.wmf"/>
          <p:cNvPicPr>
            <a:picLocks noChangeAspect="1" noChangeArrowheads="1"/>
          </p:cNvPicPr>
          <p:nvPr/>
        </p:nvPicPr>
        <p:blipFill>
          <a:blip r:embed="rId5" cstate="print"/>
          <a:srcRect/>
          <a:stretch>
            <a:fillRect/>
          </a:stretch>
        </p:blipFill>
        <p:spPr bwMode="auto">
          <a:xfrm>
            <a:off x="6934200" y="5334000"/>
            <a:ext cx="609600" cy="609600"/>
          </a:xfrm>
          <a:prstGeom prst="rect">
            <a:avLst/>
          </a:prstGeom>
          <a:noFill/>
          <a:ln w="9525">
            <a:noFill/>
            <a:miter lim="800000"/>
            <a:headEnd/>
            <a:tailEnd/>
          </a:ln>
        </p:spPr>
      </p:pic>
      <p:sp>
        <p:nvSpPr>
          <p:cNvPr id="49" name="Right Arrow 48"/>
          <p:cNvSpPr/>
          <p:nvPr/>
        </p:nvSpPr>
        <p:spPr>
          <a:xfrm>
            <a:off x="5181600" y="5334000"/>
            <a:ext cx="990600" cy="457200"/>
          </a:xfrm>
          <a:prstGeom prst="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0908" name="Group 87"/>
          <p:cNvGrpSpPr>
            <a:grpSpLocks/>
          </p:cNvGrpSpPr>
          <p:nvPr/>
        </p:nvGrpSpPr>
        <p:grpSpPr bwMode="auto">
          <a:xfrm>
            <a:off x="533400" y="5181600"/>
            <a:ext cx="762000" cy="733425"/>
            <a:chOff x="5334000" y="1066800"/>
            <a:chExt cx="1219200" cy="1266189"/>
          </a:xfrm>
        </p:grpSpPr>
        <p:sp>
          <p:nvSpPr>
            <p:cNvPr id="51" name="Rectangle 50"/>
            <p:cNvSpPr/>
            <p:nvPr/>
          </p:nvSpPr>
          <p:spPr>
            <a:xfrm>
              <a:off x="5334000" y="1066800"/>
              <a:ext cx="1219200" cy="1219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89"/>
            <p:cNvGrpSpPr/>
            <p:nvPr/>
          </p:nvGrpSpPr>
          <p:grpSpPr>
            <a:xfrm>
              <a:off x="5591972" y="1166460"/>
              <a:ext cx="853704" cy="1166533"/>
              <a:chOff x="4287093" y="3944433"/>
              <a:chExt cx="694435" cy="1203363"/>
            </a:xfrm>
            <a:solidFill>
              <a:schemeClr val="bg1"/>
            </a:solidFill>
          </p:grpSpPr>
          <p:sp>
            <p:nvSpPr>
              <p:cNvPr id="53" name="AutoShape 19"/>
              <p:cNvSpPr>
                <a:spLocks noChangeArrowheads="1"/>
              </p:cNvSpPr>
              <p:nvPr/>
            </p:nvSpPr>
            <p:spPr bwMode="auto">
              <a:xfrm rot="4168849">
                <a:off x="4196792" y="4078870"/>
                <a:ext cx="558749" cy="289875"/>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4" name="AutoShape 20"/>
              <p:cNvSpPr>
                <a:spLocks noChangeArrowheads="1"/>
              </p:cNvSpPr>
              <p:nvPr/>
            </p:nvSpPr>
            <p:spPr bwMode="auto">
              <a:xfrm rot="18810896">
                <a:off x="4213693" y="4349631"/>
                <a:ext cx="490039" cy="3432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5" name="AutoShape 21"/>
              <p:cNvSpPr>
                <a:spLocks noChangeArrowheads="1"/>
              </p:cNvSpPr>
              <p:nvPr/>
            </p:nvSpPr>
            <p:spPr bwMode="auto">
              <a:xfrm rot="9468224">
                <a:off x="4577041" y="4042380"/>
                <a:ext cx="404487" cy="39763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6" name="Rectangle 55"/>
              <p:cNvSpPr>
                <a:spLocks noChangeArrowheads="1"/>
              </p:cNvSpPr>
              <p:nvPr/>
            </p:nvSpPr>
            <p:spPr bwMode="auto">
              <a:xfrm>
                <a:off x="4511142" y="4391871"/>
                <a:ext cx="123968" cy="755925"/>
              </a:xfrm>
              <a:prstGeom prst="rect">
                <a:avLst/>
              </a:prstGeom>
              <a:solidFill>
                <a:schemeClr val="tx1"/>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pic>
        <p:nvPicPr>
          <p:cNvPr id="80909" name="Picture 2" descr="C:\Program Files\Microsoft Office\MEDIA\CAGCAT10\j0185604.wmf"/>
          <p:cNvPicPr>
            <a:picLocks noChangeAspect="1" noChangeArrowheads="1"/>
          </p:cNvPicPr>
          <p:nvPr/>
        </p:nvPicPr>
        <p:blipFill>
          <a:blip r:embed="rId5" cstate="print"/>
          <a:srcRect/>
          <a:stretch>
            <a:fillRect/>
          </a:stretch>
        </p:blipFill>
        <p:spPr bwMode="auto">
          <a:xfrm>
            <a:off x="6400800" y="5562600"/>
            <a:ext cx="609600" cy="609600"/>
          </a:xfrm>
          <a:prstGeom prst="rect">
            <a:avLst/>
          </a:prstGeom>
          <a:noFill/>
          <a:ln w="9525">
            <a:noFill/>
            <a:miter lim="800000"/>
            <a:headEnd/>
            <a:tailEnd/>
          </a:ln>
        </p:spPr>
      </p:pic>
      <p:pic>
        <p:nvPicPr>
          <p:cNvPr id="80910" name="Picture 2" descr="C:\Program Files\Microsoft Office\MEDIA\CAGCAT10\j0185604.wmf"/>
          <p:cNvPicPr>
            <a:picLocks noChangeAspect="1" noChangeArrowheads="1"/>
          </p:cNvPicPr>
          <p:nvPr/>
        </p:nvPicPr>
        <p:blipFill>
          <a:blip r:embed="rId5" cstate="print"/>
          <a:srcRect/>
          <a:stretch>
            <a:fillRect/>
          </a:stretch>
        </p:blipFill>
        <p:spPr bwMode="auto">
          <a:xfrm>
            <a:off x="6477000" y="4953000"/>
            <a:ext cx="609600" cy="609600"/>
          </a:xfrm>
          <a:prstGeom prst="rect">
            <a:avLst/>
          </a:prstGeom>
          <a:noFill/>
          <a:ln w="9525">
            <a:noFill/>
            <a:miter lim="800000"/>
            <a:headEnd/>
            <a:tailEnd/>
          </a:ln>
        </p:spPr>
      </p:pic>
      <p:pic>
        <p:nvPicPr>
          <p:cNvPr id="80911" name="Picture 11"/>
          <p:cNvPicPr>
            <a:picLocks noChangeAspect="1" noChangeArrowheads="1"/>
          </p:cNvPicPr>
          <p:nvPr/>
        </p:nvPicPr>
        <p:blipFill>
          <a:blip r:embed="rId3" cstate="print"/>
          <a:srcRect/>
          <a:stretch>
            <a:fillRect/>
          </a:stretch>
        </p:blipFill>
        <p:spPr bwMode="auto">
          <a:xfrm>
            <a:off x="1447800" y="5105400"/>
            <a:ext cx="914400" cy="531813"/>
          </a:xfrm>
          <a:prstGeom prst="rect">
            <a:avLst/>
          </a:prstGeom>
          <a:noFill/>
          <a:ln w="9525">
            <a:noFill/>
            <a:miter lim="800000"/>
            <a:headEnd/>
            <a:tailEnd/>
          </a:ln>
        </p:spPr>
      </p:pic>
      <p:sp>
        <p:nvSpPr>
          <p:cNvPr id="50" name="Rectangle 49"/>
          <p:cNvSpPr/>
          <p:nvPr/>
        </p:nvSpPr>
        <p:spPr>
          <a:xfrm>
            <a:off x="609600" y="1752600"/>
            <a:ext cx="8534400" cy="369888"/>
          </a:xfrm>
          <a:prstGeom prst="rect">
            <a:avLst/>
          </a:prstGeom>
        </p:spPr>
        <p:txBody>
          <a:bodyPr>
            <a:spAutoFit/>
          </a:bodyPr>
          <a:lstStyle/>
          <a:p>
            <a:pPr fontAlgn="auto">
              <a:spcBef>
                <a:spcPts val="0"/>
              </a:spcBef>
              <a:spcAft>
                <a:spcPts val="0"/>
              </a:spcAft>
              <a:defRPr/>
            </a:pPr>
            <a:r>
              <a:rPr lang="en-US" b="1" dirty="0">
                <a:solidFill>
                  <a:schemeClr val="tx1">
                    <a:lumMod val="75000"/>
                  </a:schemeClr>
                </a:solidFill>
                <a:latin typeface="+mn-lt"/>
                <a:cs typeface="+mn-cs"/>
              </a:rPr>
              <a:t>(iii) The energy supplier purchases renewable energy contracts or tracking instruments</a:t>
            </a:r>
          </a:p>
        </p:txBody>
      </p:sp>
      <p:sp>
        <p:nvSpPr>
          <p:cNvPr id="80913" name="Rectangle 51"/>
          <p:cNvSpPr>
            <a:spLocks noChangeArrowheads="1"/>
          </p:cNvSpPr>
          <p:nvPr/>
        </p:nvSpPr>
        <p:spPr bwMode="auto">
          <a:xfrm>
            <a:off x="838200" y="2209800"/>
            <a:ext cx="4419600" cy="369888"/>
          </a:xfrm>
          <a:prstGeom prst="rect">
            <a:avLst/>
          </a:prstGeom>
          <a:noFill/>
          <a:ln w="9525">
            <a:noFill/>
            <a:miter lim="800000"/>
            <a:headEnd/>
            <a:tailEnd/>
          </a:ln>
        </p:spPr>
        <p:txBody>
          <a:bodyPr>
            <a:spAutoFit/>
          </a:bodyPr>
          <a:lstStyle/>
          <a:p>
            <a:r>
              <a:rPr lang="en-US" b="1">
                <a:latin typeface="Calibri" pitchFamily="34" charset="0"/>
              </a:rPr>
              <a:t>(iv)The energy supplier obtains offsets </a:t>
            </a:r>
          </a:p>
        </p:txBody>
      </p:sp>
      <p:sp>
        <p:nvSpPr>
          <p:cNvPr id="61" name="Rectangle 25"/>
          <p:cNvSpPr>
            <a:spLocks noChangeArrowheads="1"/>
          </p:cNvSpPr>
          <p:nvPr/>
        </p:nvSpPr>
        <p:spPr bwMode="auto">
          <a:xfrm>
            <a:off x="2590800" y="2971800"/>
            <a:ext cx="1905000" cy="381000"/>
          </a:xfrm>
          <a:prstGeom prst="rect">
            <a:avLst/>
          </a:prstGeom>
          <a:solidFill>
            <a:schemeClr val="bg2">
              <a:lumMod val="60000"/>
              <a:lumOff val="40000"/>
            </a:schemeClr>
          </a:solidFill>
          <a:ln w="9525">
            <a:noFill/>
            <a:miter lim="800000"/>
            <a:headEnd/>
            <a:tailEnd/>
          </a:ln>
        </p:spPr>
        <p:txBody>
          <a:bodyPr/>
          <a:lstStyle/>
          <a:p>
            <a:pPr>
              <a:defRPr/>
            </a:pPr>
            <a:r>
              <a:rPr lang="en-US" sz="2000" b="1" dirty="0">
                <a:latin typeface="Calibri" pitchFamily="34" charset="0"/>
                <a:cs typeface="Times New Roman" pitchFamily="18" charset="0"/>
              </a:rPr>
              <a:t>OFFSET CREDIT</a:t>
            </a:r>
            <a:endParaRPr lang="en-US" sz="2000" dirty="0">
              <a:cs typeface="+mn-cs"/>
            </a:endParaRPr>
          </a:p>
        </p:txBody>
      </p:sp>
      <p:sp>
        <p:nvSpPr>
          <p:cNvPr id="62" name="Rectangle 25"/>
          <p:cNvSpPr>
            <a:spLocks noChangeArrowheads="1"/>
          </p:cNvSpPr>
          <p:nvPr/>
        </p:nvSpPr>
        <p:spPr bwMode="auto">
          <a:xfrm>
            <a:off x="4572000" y="2971800"/>
            <a:ext cx="1905000" cy="381000"/>
          </a:xfrm>
          <a:prstGeom prst="rect">
            <a:avLst/>
          </a:prstGeom>
          <a:solidFill>
            <a:schemeClr val="bg2">
              <a:lumMod val="60000"/>
              <a:lumOff val="40000"/>
            </a:schemeClr>
          </a:solidFill>
          <a:ln w="9525">
            <a:noFill/>
            <a:miter lim="800000"/>
            <a:headEnd/>
            <a:tailEnd/>
          </a:ln>
        </p:spPr>
        <p:txBody>
          <a:bodyPr/>
          <a:lstStyle/>
          <a:p>
            <a:pPr>
              <a:defRPr/>
            </a:pPr>
            <a:r>
              <a:rPr lang="en-US" sz="2000" b="1" dirty="0">
                <a:latin typeface="Calibri" pitchFamily="34" charset="0"/>
                <a:cs typeface="Times New Roman" pitchFamily="18" charset="0"/>
              </a:rPr>
              <a:t>OFFSET CREDIT</a:t>
            </a:r>
            <a:endParaRPr lang="en-US" sz="2000" dirty="0">
              <a:cs typeface="+mn-cs"/>
            </a:endParaRPr>
          </a:p>
        </p:txBody>
      </p:sp>
      <p:sp>
        <p:nvSpPr>
          <p:cNvPr id="63" name="Rectangle 25"/>
          <p:cNvSpPr>
            <a:spLocks noChangeArrowheads="1"/>
          </p:cNvSpPr>
          <p:nvPr/>
        </p:nvSpPr>
        <p:spPr bwMode="auto">
          <a:xfrm>
            <a:off x="3657600" y="3429000"/>
            <a:ext cx="1905000" cy="381000"/>
          </a:xfrm>
          <a:prstGeom prst="rect">
            <a:avLst/>
          </a:prstGeom>
          <a:solidFill>
            <a:schemeClr val="bg2">
              <a:lumMod val="60000"/>
              <a:lumOff val="40000"/>
            </a:schemeClr>
          </a:solidFill>
          <a:ln w="9525">
            <a:noFill/>
            <a:miter lim="800000"/>
            <a:headEnd/>
            <a:tailEnd/>
          </a:ln>
        </p:spPr>
        <p:txBody>
          <a:bodyPr/>
          <a:lstStyle/>
          <a:p>
            <a:pPr>
              <a:defRPr/>
            </a:pPr>
            <a:r>
              <a:rPr lang="en-US" sz="2000" b="1" dirty="0">
                <a:latin typeface="Calibri" pitchFamily="34" charset="0"/>
                <a:cs typeface="Times New Roman" pitchFamily="18" charset="0"/>
              </a:rPr>
              <a:t>OFFSET CREDIT</a:t>
            </a:r>
            <a:endParaRPr lang="en-US" sz="2000" dirty="0">
              <a:cs typeface="+mn-cs"/>
            </a:endParaRPr>
          </a:p>
        </p:txBody>
      </p:sp>
      <p:sp>
        <p:nvSpPr>
          <p:cNvPr id="80917" name="Rectangle 33"/>
          <p:cNvSpPr>
            <a:spLocks noChangeArrowheads="1"/>
          </p:cNvSpPr>
          <p:nvPr/>
        </p:nvSpPr>
        <p:spPr bwMode="auto">
          <a:xfrm>
            <a:off x="3581400" y="3810000"/>
            <a:ext cx="1692275" cy="708025"/>
          </a:xfrm>
          <a:prstGeom prst="rect">
            <a:avLst/>
          </a:prstGeom>
          <a:noFill/>
          <a:ln w="9525">
            <a:noFill/>
            <a:miter lim="800000"/>
            <a:headEnd/>
            <a:tailEnd/>
          </a:ln>
        </p:spPr>
        <p:txBody>
          <a:bodyPr>
            <a:spAutoFit/>
          </a:bodyPr>
          <a:lstStyle/>
          <a:p>
            <a:pPr algn="ctr"/>
            <a:r>
              <a:rPr lang="en-US" sz="2000" b="1">
                <a:latin typeface="Calibri" pitchFamily="34" charset="0"/>
              </a:rPr>
              <a:t>SCOPE 2 </a:t>
            </a:r>
          </a:p>
          <a:p>
            <a:pPr algn="ctr"/>
            <a:r>
              <a:rPr lang="en-US" sz="2000" b="1">
                <a:latin typeface="Calibri" pitchFamily="34" charset="0"/>
              </a:rPr>
              <a:t>( for T &amp; D) </a:t>
            </a:r>
          </a:p>
        </p:txBody>
      </p:sp>
      <p:sp>
        <p:nvSpPr>
          <p:cNvPr id="80918" name="Rectangle 35"/>
          <p:cNvSpPr>
            <a:spLocks noChangeArrowheads="1"/>
          </p:cNvSpPr>
          <p:nvPr/>
        </p:nvSpPr>
        <p:spPr bwMode="auto">
          <a:xfrm>
            <a:off x="6127750" y="3886200"/>
            <a:ext cx="1276350" cy="400050"/>
          </a:xfrm>
          <a:prstGeom prst="rect">
            <a:avLst/>
          </a:prstGeom>
          <a:noFill/>
          <a:ln w="9525">
            <a:noFill/>
            <a:miter lim="800000"/>
            <a:headEnd/>
            <a:tailEnd/>
          </a:ln>
        </p:spPr>
        <p:txBody>
          <a:bodyPr>
            <a:spAutoFit/>
          </a:bodyPr>
          <a:lstStyle/>
          <a:p>
            <a:pPr algn="ctr"/>
            <a:r>
              <a:rPr lang="en-US" sz="2000" b="1">
                <a:latin typeface="Calibri" pitchFamily="34" charset="0"/>
              </a:rPr>
              <a:t>SCOPE 2</a:t>
            </a:r>
          </a:p>
        </p:txBody>
      </p:sp>
      <p:sp>
        <p:nvSpPr>
          <p:cNvPr id="37" name="Rectangle 36"/>
          <p:cNvSpPr/>
          <p:nvPr/>
        </p:nvSpPr>
        <p:spPr>
          <a:xfrm>
            <a:off x="3810000" y="6324600"/>
            <a:ext cx="1371600"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SUPPLIERS</a:t>
            </a:r>
          </a:p>
        </p:txBody>
      </p:sp>
      <p:sp>
        <p:nvSpPr>
          <p:cNvPr id="60" name="Rectangle 59"/>
          <p:cNvSpPr/>
          <p:nvPr/>
        </p:nvSpPr>
        <p:spPr>
          <a:xfrm>
            <a:off x="6172200" y="6324600"/>
            <a:ext cx="1371600"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END USERS</a:t>
            </a:r>
          </a:p>
        </p:txBody>
      </p:sp>
      <p:sp>
        <p:nvSpPr>
          <p:cNvPr id="65" name="Rectangle 64"/>
          <p:cNvSpPr/>
          <p:nvPr/>
        </p:nvSpPr>
        <p:spPr>
          <a:xfrm>
            <a:off x="914400" y="6324600"/>
            <a:ext cx="1736725"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GENERATORS</a:t>
            </a:r>
          </a:p>
        </p:txBody>
      </p:sp>
      <p:sp>
        <p:nvSpPr>
          <p:cNvPr id="80922" name="Rectangle 67"/>
          <p:cNvSpPr>
            <a:spLocks noChangeArrowheads="1"/>
          </p:cNvSpPr>
          <p:nvPr/>
        </p:nvSpPr>
        <p:spPr bwMode="auto">
          <a:xfrm>
            <a:off x="228600" y="3124200"/>
            <a:ext cx="1344613" cy="400050"/>
          </a:xfrm>
          <a:prstGeom prst="rect">
            <a:avLst/>
          </a:prstGeom>
          <a:noFill/>
          <a:ln w="9525">
            <a:noFill/>
            <a:miter lim="800000"/>
            <a:headEnd/>
            <a:tailEnd/>
          </a:ln>
        </p:spPr>
        <p:txBody>
          <a:bodyPr>
            <a:spAutoFit/>
          </a:bodyPr>
          <a:lstStyle/>
          <a:p>
            <a:pPr algn="ctr"/>
            <a:r>
              <a:rPr lang="en-US" sz="2000" b="1">
                <a:latin typeface="Calibri" pitchFamily="34" charset="0"/>
              </a:rPr>
              <a:t>SCOPE 1 </a:t>
            </a:r>
          </a:p>
        </p:txBody>
      </p:sp>
      <p:sp>
        <p:nvSpPr>
          <p:cNvPr id="69" name="Title 1"/>
          <p:cNvSpPr txBox="1">
            <a:spLocks/>
          </p:cNvSpPr>
          <p:nvPr/>
        </p:nvSpPr>
        <p:spPr>
          <a:xfrm>
            <a:off x="0" y="0"/>
            <a:ext cx="7315200" cy="990600"/>
          </a:xfrm>
          <a:prstGeom prst="rect">
            <a:avLst/>
          </a:prstGeom>
        </p:spPr>
        <p:txBody>
          <a:bodyPr anchor="ctr">
            <a:normAutofit/>
          </a:bodyPr>
          <a:lstStyle/>
          <a:p>
            <a:pPr fontAlgn="auto">
              <a:spcAft>
                <a:spcPts val="0"/>
              </a:spcAft>
              <a:defRPr/>
            </a:pPr>
            <a:r>
              <a:rPr lang="en-US" sz="4000" dirty="0">
                <a:solidFill>
                  <a:srgbClr val="FFC000"/>
                </a:solidFill>
                <a:latin typeface="+mj-lt"/>
                <a:ea typeface="+mj-ea"/>
                <a:cs typeface="+mj-cs"/>
              </a:rPr>
              <a:t>Green t</a:t>
            </a:r>
            <a:r>
              <a:rPr lang="en-US" sz="4000" dirty="0" err="1">
                <a:solidFill>
                  <a:srgbClr val="FFC000"/>
                </a:solidFill>
                <a:latin typeface="+mj-lt"/>
                <a:ea typeface="+mj-ea"/>
                <a:cs typeface="+mj-cs"/>
              </a:rPr>
              <a:t>ariff</a:t>
            </a:r>
            <a:r>
              <a:rPr lang="en-US" sz="4000" dirty="0">
                <a:solidFill>
                  <a:srgbClr val="FFC000"/>
                </a:solidFill>
                <a:latin typeface="+mj-lt"/>
                <a:ea typeface="+mj-ea"/>
                <a:cs typeface="+mj-cs"/>
              </a:rPr>
              <a:t> categories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0"/>
            <a:ext cx="8229600" cy="715963"/>
          </a:xfrm>
        </p:spPr>
        <p:txBody>
          <a:bodyPr/>
          <a:lstStyle/>
          <a:p>
            <a:r>
              <a:rPr lang="en-GB" sz="3600" b="1" smtClean="0">
                <a:solidFill>
                  <a:srgbClr val="FFC000"/>
                </a:solidFill>
              </a:rPr>
              <a:t>Current UK Position</a:t>
            </a:r>
          </a:p>
        </p:txBody>
      </p:sp>
      <p:sp>
        <p:nvSpPr>
          <p:cNvPr id="3" name="Content Placeholder 2"/>
          <p:cNvSpPr>
            <a:spLocks noGrp="1"/>
          </p:cNvSpPr>
          <p:nvPr>
            <p:ph idx="1"/>
          </p:nvPr>
        </p:nvSpPr>
        <p:spPr>
          <a:xfrm>
            <a:off x="304800" y="609600"/>
            <a:ext cx="8534400" cy="6019800"/>
          </a:xfrm>
        </p:spPr>
        <p:txBody>
          <a:bodyPr rtlCol="0">
            <a:normAutofit lnSpcReduction="10000"/>
          </a:bodyPr>
          <a:lstStyle/>
          <a:p>
            <a:pPr marL="0" indent="0" fontAlgn="auto">
              <a:spcAft>
                <a:spcPts val="0"/>
              </a:spcAft>
              <a:buFont typeface="Arial" pitchFamily="34" charset="0"/>
              <a:buNone/>
              <a:defRPr/>
            </a:pPr>
            <a:r>
              <a:rPr lang="en-GB" sz="2400" dirty="0" smtClean="0"/>
              <a:t>The UK Government’s guidance on measuring and reporting GHG emissions sets out the criteria for claiming an emissions reduction from a green tariff.  </a:t>
            </a:r>
          </a:p>
          <a:p>
            <a:pPr fontAlgn="auto">
              <a:spcAft>
                <a:spcPts val="0"/>
              </a:spcAft>
              <a:defRPr/>
            </a:pPr>
            <a:r>
              <a:rPr lang="en-GB" sz="2400" dirty="0" smtClean="0"/>
              <a:t>SMEs can report a reduction in their net emissions figure where they use a green electricity tariff accredited under the Green Energy Supply Certification Scheme.  </a:t>
            </a:r>
          </a:p>
          <a:p>
            <a:pPr fontAlgn="auto">
              <a:spcAft>
                <a:spcPts val="0"/>
              </a:spcAft>
              <a:defRPr/>
            </a:pPr>
            <a:r>
              <a:rPr lang="en-GB" sz="2400" dirty="0" smtClean="0"/>
              <a:t>This guarantees that electricity will be matched by renewable electricity; and that the tariff will also deliver additional environmental benefits, such as carbon offsetting, investment in additional voluntary activities; </a:t>
            </a:r>
          </a:p>
          <a:p>
            <a:pPr fontAlgn="auto">
              <a:spcAft>
                <a:spcPts val="0"/>
              </a:spcAft>
              <a:defRPr/>
            </a:pPr>
            <a:r>
              <a:rPr lang="en-GB" sz="2400" dirty="0" smtClean="0"/>
              <a:t>Large organisations can claim an emissions reduction where:  </a:t>
            </a:r>
          </a:p>
          <a:p>
            <a:pPr lvl="1" fontAlgn="auto">
              <a:spcAft>
                <a:spcPts val="0"/>
              </a:spcAft>
              <a:defRPr/>
            </a:pPr>
            <a:r>
              <a:rPr lang="en-GB" sz="2000" dirty="0" smtClean="0"/>
              <a:t>they use a green electricity tariff equivalent to that required under </a:t>
            </a:r>
            <a:r>
              <a:rPr lang="en-GB" sz="2000" dirty="0" err="1" smtClean="0"/>
              <a:t>Ofgem’s</a:t>
            </a:r>
            <a:r>
              <a:rPr lang="en-GB" sz="2000" dirty="0" smtClean="0"/>
              <a:t> green supply guidelines, and </a:t>
            </a:r>
          </a:p>
          <a:p>
            <a:pPr lvl="1" fontAlgn="auto">
              <a:spcAft>
                <a:spcPts val="0"/>
              </a:spcAft>
              <a:defRPr/>
            </a:pPr>
            <a:r>
              <a:rPr lang="en-GB" sz="2000" dirty="0" smtClean="0"/>
              <a:t>there is an additional carbon saving achieved through the purchase of a green tariff that would not have happened otherwise.  The only measure of </a:t>
            </a:r>
            <a:r>
              <a:rPr lang="en-GB" sz="2000" dirty="0" err="1" smtClean="0"/>
              <a:t>additionality</a:t>
            </a:r>
            <a:r>
              <a:rPr lang="en-GB" sz="2000" dirty="0" smtClean="0"/>
              <a:t> which qualifies is Kyoto-compliant carbon credits. </a:t>
            </a:r>
            <a:r>
              <a:rPr lang="en-GB" dirty="0" smtClean="0"/>
              <a:t>  </a:t>
            </a:r>
          </a:p>
          <a:p>
            <a:pPr fontAlgn="auto">
              <a:spcAft>
                <a:spcPts val="0"/>
              </a:spcAft>
              <a:defRPr/>
            </a:pP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solidFill>
                  <a:srgbClr val="FFC000"/>
                </a:solidFill>
              </a:rPr>
              <a:t>Ground rules</a:t>
            </a:r>
          </a:p>
        </p:txBody>
      </p:sp>
      <p:sp>
        <p:nvSpPr>
          <p:cNvPr id="8195" name="Content Placeholder 2"/>
          <p:cNvSpPr>
            <a:spLocks noGrp="1"/>
          </p:cNvSpPr>
          <p:nvPr>
            <p:ph idx="1"/>
          </p:nvPr>
        </p:nvSpPr>
        <p:spPr>
          <a:xfrm>
            <a:off x="457200" y="1600200"/>
            <a:ext cx="8686800" cy="4525963"/>
          </a:xfrm>
        </p:spPr>
        <p:txBody>
          <a:bodyPr/>
          <a:lstStyle/>
          <a:p>
            <a:r>
              <a:rPr lang="en-US" smtClean="0"/>
              <a:t>Participate to the fullest of your ability</a:t>
            </a:r>
          </a:p>
          <a:p>
            <a:r>
              <a:rPr lang="en-US" smtClean="0"/>
              <a:t>Keep jargon to a minimum</a:t>
            </a:r>
          </a:p>
          <a:p>
            <a:r>
              <a:rPr lang="en-US" smtClean="0"/>
              <a:t>Share your knowledge</a:t>
            </a:r>
          </a:p>
          <a:p>
            <a:r>
              <a:rPr lang="en-US" smtClean="0"/>
              <a:t>Criticize ideas, not people</a:t>
            </a:r>
          </a:p>
          <a:p>
            <a:r>
              <a:rPr lang="en-US" smtClean="0"/>
              <a:t>Keep an open mind</a:t>
            </a:r>
          </a:p>
          <a:p>
            <a:r>
              <a:rPr lang="en-US" smtClean="0"/>
              <a:t>Every issue identified today will have follow-up</a:t>
            </a:r>
          </a:p>
          <a:p>
            <a:r>
              <a:rPr lang="en-US" smtClean="0"/>
              <a:t>Signal when we are going off-track</a:t>
            </a:r>
          </a:p>
          <a:p>
            <a:pPr>
              <a:buFont typeface="Arial" pitchFamily="34" charset="0"/>
              <a:buNone/>
            </a:pPr>
            <a:endParaRPr lang="en-US" smtClean="0"/>
          </a:p>
        </p:txBody>
      </p:sp>
      <p:grpSp>
        <p:nvGrpSpPr>
          <p:cNvPr id="2" name="Group 3"/>
          <p:cNvGrpSpPr>
            <a:grpSpLocks/>
          </p:cNvGrpSpPr>
          <p:nvPr/>
        </p:nvGrpSpPr>
        <p:grpSpPr bwMode="auto">
          <a:xfrm>
            <a:off x="6656388" y="6248400"/>
            <a:ext cx="2411412" cy="530225"/>
            <a:chOff x="6656387" y="6248400"/>
            <a:chExt cx="2411413" cy="530225"/>
          </a:xfrm>
        </p:grpSpPr>
        <p:grpSp>
          <p:nvGrpSpPr>
            <p:cNvPr id="3" name="Group 3"/>
            <p:cNvGrpSpPr>
              <a:grpSpLocks/>
            </p:cNvGrpSpPr>
            <p:nvPr/>
          </p:nvGrpSpPr>
          <p:grpSpPr bwMode="auto">
            <a:xfrm>
              <a:off x="6656405" y="6248365"/>
              <a:ext cx="533403" cy="530221"/>
              <a:chOff x="2383" y="3438"/>
              <a:chExt cx="396" cy="394"/>
            </a:xfrm>
          </p:grpSpPr>
          <p:sp>
            <p:nvSpPr>
              <p:cNvPr id="8199"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00"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01"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02"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03"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04"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05"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06"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07"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08"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09"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10"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11"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12"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13"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14"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215"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216"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17"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18"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219"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220"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221"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222"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23"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24"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225"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8226"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27"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28"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229"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8198" name="Rectangle 35"/>
            <p:cNvSpPr>
              <a:spLocks noChangeArrowheads="1"/>
            </p:cNvSpPr>
            <p:nvPr/>
          </p:nvSpPr>
          <p:spPr bwMode="auto">
            <a:xfrm>
              <a:off x="7169150" y="6477000"/>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8915400" cy="762000"/>
          </a:xfrm>
          <a:prstGeom prst="rect">
            <a:avLst/>
          </a:prstGeom>
        </p:spPr>
        <p:txBody>
          <a:bodyPr anchor="ctr">
            <a:normAutofit/>
          </a:bodyPr>
          <a:lstStyle/>
          <a:p>
            <a:pPr fontAlgn="auto">
              <a:spcAft>
                <a:spcPts val="0"/>
              </a:spcAft>
              <a:defRPr/>
            </a:pPr>
            <a:r>
              <a:rPr lang="en-US" sz="3200" dirty="0">
                <a:solidFill>
                  <a:schemeClr val="accent6">
                    <a:lumMod val="20000"/>
                    <a:lumOff val="80000"/>
                  </a:schemeClr>
                </a:solidFill>
                <a:latin typeface="+mj-lt"/>
                <a:ea typeface="+mj-ea"/>
                <a:cs typeface="+mj-cs"/>
              </a:rPr>
              <a:t>Session III: Accounting for Green Tariffs</a:t>
            </a:r>
          </a:p>
        </p:txBody>
      </p:sp>
      <p:sp>
        <p:nvSpPr>
          <p:cNvPr id="3073" name="Rectangle 1"/>
          <p:cNvSpPr>
            <a:spLocks noChangeArrowheads="1"/>
          </p:cNvSpPr>
          <p:nvPr/>
        </p:nvSpPr>
        <p:spPr bwMode="auto">
          <a:xfrm>
            <a:off x="0" y="838200"/>
            <a:ext cx="3962400" cy="584200"/>
          </a:xfrm>
          <a:prstGeom prst="rect">
            <a:avLst/>
          </a:prstGeom>
          <a:noFill/>
          <a:ln w="9525">
            <a:noFill/>
            <a:miter lim="800000"/>
            <a:headEnd/>
            <a:tailEnd/>
          </a:ln>
          <a:effectLst/>
        </p:spPr>
        <p:txBody>
          <a:bodyPr anchor="ctr">
            <a:spAutoFit/>
          </a:bodyPr>
          <a:lstStyle/>
          <a:p>
            <a:pPr>
              <a:defRPr/>
            </a:pPr>
            <a:r>
              <a:rPr lang="en-US" sz="3200" dirty="0">
                <a:solidFill>
                  <a:srgbClr val="FFC000"/>
                </a:solidFill>
                <a:latin typeface="+mj-lt"/>
                <a:ea typeface="Calibri" pitchFamily="34" charset="0"/>
                <a:cs typeface="Times New Roman" pitchFamily="18" charset="0"/>
              </a:rPr>
              <a:t>Discussion Questions</a:t>
            </a:r>
          </a:p>
        </p:txBody>
      </p:sp>
      <p:sp>
        <p:nvSpPr>
          <p:cNvPr id="82948" name="Rectangle 35"/>
          <p:cNvSpPr>
            <a:spLocks noChangeArrowheads="1"/>
          </p:cNvSpPr>
          <p:nvPr/>
        </p:nvSpPr>
        <p:spPr bwMode="auto">
          <a:xfrm>
            <a:off x="304800" y="2057400"/>
            <a:ext cx="8839200" cy="3046413"/>
          </a:xfrm>
          <a:prstGeom prst="rect">
            <a:avLst/>
          </a:prstGeom>
          <a:noFill/>
          <a:ln w="9525">
            <a:noFill/>
            <a:miter lim="800000"/>
            <a:headEnd/>
            <a:tailEnd/>
          </a:ln>
        </p:spPr>
        <p:txBody>
          <a:bodyPr>
            <a:spAutoFit/>
          </a:bodyPr>
          <a:lstStyle/>
          <a:p>
            <a:pPr>
              <a:buFont typeface="Arial" pitchFamily="34" charset="0"/>
              <a:buChar char="•"/>
            </a:pPr>
            <a:r>
              <a:rPr lang="en-US" sz="2400">
                <a:solidFill>
                  <a:srgbClr val="FFC000"/>
                </a:solidFill>
                <a:latin typeface="Calibri" pitchFamily="34" charset="0"/>
                <a:ea typeface="Calibri" pitchFamily="34" charset="0"/>
                <a:cs typeface="Times New Roman" pitchFamily="18" charset="0"/>
              </a:rPr>
              <a:t>What are organizations’ experiences with green tariff programs?</a:t>
            </a:r>
          </a:p>
          <a:p>
            <a:endParaRPr lang="en-US" sz="2400">
              <a:solidFill>
                <a:srgbClr val="FFC000"/>
              </a:solidFill>
              <a:latin typeface="Calibri" pitchFamily="34" charset="0"/>
              <a:ea typeface="Calibri" pitchFamily="34" charset="0"/>
              <a:cs typeface="Times New Roman" pitchFamily="18" charset="0"/>
            </a:endParaRPr>
          </a:p>
          <a:p>
            <a:pPr>
              <a:buFont typeface="Arial" pitchFamily="34" charset="0"/>
              <a:buChar char="•"/>
            </a:pPr>
            <a:r>
              <a:rPr lang="en-US" sz="2400">
                <a:solidFill>
                  <a:srgbClr val="FFC000"/>
                </a:solidFill>
                <a:latin typeface="Calibri" pitchFamily="34" charset="0"/>
                <a:ea typeface="Calibri" pitchFamily="34" charset="0"/>
                <a:cs typeface="Times New Roman" pitchFamily="18" charset="0"/>
              </a:rPr>
              <a:t>Are there tariff arrangement categories not listed here?</a:t>
            </a:r>
          </a:p>
          <a:p>
            <a:endParaRPr lang="en-US" sz="2400">
              <a:solidFill>
                <a:srgbClr val="FFC000"/>
              </a:solidFill>
              <a:latin typeface="Calibri" pitchFamily="34" charset="0"/>
            </a:endParaRPr>
          </a:p>
          <a:p>
            <a:pPr eaLnBrk="0" hangingPunct="0">
              <a:buFontTx/>
              <a:buChar char="•"/>
            </a:pPr>
            <a:r>
              <a:rPr lang="en-US" sz="2400">
                <a:solidFill>
                  <a:srgbClr val="FFC000"/>
                </a:solidFill>
                <a:latin typeface="Calibri" pitchFamily="34" charset="0"/>
                <a:ea typeface="Calibri" pitchFamily="34" charset="0"/>
                <a:cs typeface="Calibri" pitchFamily="34" charset="0"/>
              </a:rPr>
              <a:t>What are the other accounting implications of the different program categories outlined?</a:t>
            </a:r>
          </a:p>
          <a:p>
            <a:pPr eaLnBrk="0" hangingPunct="0"/>
            <a:endParaRPr lang="en-US" sz="2400">
              <a:solidFill>
                <a:srgbClr val="FFC000"/>
              </a:solidFill>
              <a:latin typeface="Calibri" pitchFamily="34" charset="0"/>
            </a:endParaRPr>
          </a:p>
          <a:p>
            <a:pPr eaLnBrk="0" hangingPunct="0">
              <a:buFontTx/>
              <a:buChar char="•"/>
            </a:pPr>
            <a:r>
              <a:rPr lang="en-US" sz="2400">
                <a:solidFill>
                  <a:srgbClr val="FFC000"/>
                </a:solidFill>
                <a:latin typeface="Calibri" pitchFamily="34" charset="0"/>
                <a:ea typeface="Calibri" pitchFamily="34" charset="0"/>
                <a:cs typeface="Calibri" pitchFamily="34" charset="0"/>
              </a:rPr>
              <a:t>What supplier information would helpful to make more transparent?</a:t>
            </a:r>
            <a:endParaRPr lang="en-US" sz="2400">
              <a:solidFill>
                <a:srgbClr val="FFC000"/>
              </a:solidFill>
              <a:latin typeface="Calibri" pitchFamily="34" charset="0"/>
            </a:endParaRPr>
          </a:p>
        </p:txBody>
      </p:sp>
      <p:grpSp>
        <p:nvGrpSpPr>
          <p:cNvPr id="5" name="Group 6"/>
          <p:cNvGrpSpPr>
            <a:grpSpLocks/>
          </p:cNvGrpSpPr>
          <p:nvPr/>
        </p:nvGrpSpPr>
        <p:grpSpPr bwMode="auto">
          <a:xfrm>
            <a:off x="6781800" y="6248400"/>
            <a:ext cx="1700213" cy="301625"/>
            <a:chOff x="6656405" y="6248365"/>
            <a:chExt cx="2446680" cy="530221"/>
          </a:xfrm>
        </p:grpSpPr>
        <p:grpSp>
          <p:nvGrpSpPr>
            <p:cNvPr id="6" name="Group 40"/>
            <p:cNvGrpSpPr>
              <a:grpSpLocks/>
            </p:cNvGrpSpPr>
            <p:nvPr/>
          </p:nvGrpSpPr>
          <p:grpSpPr bwMode="auto">
            <a:xfrm>
              <a:off x="6656405" y="6248365"/>
              <a:ext cx="533403" cy="530221"/>
              <a:chOff x="2383" y="3438"/>
              <a:chExt cx="396" cy="394"/>
            </a:xfrm>
          </p:grpSpPr>
          <p:sp>
            <p:nvSpPr>
              <p:cNvPr id="8"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3"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4"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5"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6"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7"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8"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9"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0"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1"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2"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3"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4"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5"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6"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7"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8"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9"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0"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1"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3"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4"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5"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8"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7"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944563"/>
          </a:xfrm>
        </p:spPr>
        <p:txBody>
          <a:bodyPr/>
          <a:lstStyle/>
          <a:p>
            <a:r>
              <a:rPr lang="en-US" smtClean="0">
                <a:solidFill>
                  <a:srgbClr val="FFC000"/>
                </a:solidFill>
              </a:rPr>
              <a:t>Workshop schedule - AM</a:t>
            </a:r>
          </a:p>
        </p:txBody>
      </p:sp>
      <p:graphicFrame>
        <p:nvGraphicFramePr>
          <p:cNvPr id="40" name="Content Placeholder 39"/>
          <p:cNvGraphicFramePr>
            <a:graphicFrameLocks noGrp="1"/>
          </p:cNvGraphicFramePr>
          <p:nvPr>
            <p:ph idx="1"/>
          </p:nvPr>
        </p:nvGraphicFramePr>
        <p:xfrm>
          <a:off x="457200" y="914400"/>
          <a:ext cx="8153400" cy="5114015"/>
        </p:xfrm>
        <a:graphic>
          <a:graphicData uri="http://schemas.openxmlformats.org/drawingml/2006/table">
            <a:tbl>
              <a:tblPr firstRow="1" bandRow="1">
                <a:tableStyleId>{5C22544A-7EE6-4342-B048-85BDC9FD1C3A}</a:tableStyleId>
              </a:tblPr>
              <a:tblGrid>
                <a:gridCol w="3321756"/>
                <a:gridCol w="2113844"/>
                <a:gridCol w="2717800"/>
              </a:tblGrid>
              <a:tr h="48337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r h="483370">
                <a:tc>
                  <a:txBody>
                    <a:bodyPr/>
                    <a:lstStyle/>
                    <a:p>
                      <a:pPr marL="0" marR="0" indent="0" algn="l" defTabSz="914212"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UK Development</a:t>
                      </a:r>
                      <a:r>
                        <a:rPr lang="en-US" b="0" baseline="0" dirty="0" smtClean="0">
                          <a:solidFill>
                            <a:schemeClr val="bg1"/>
                          </a:solidFill>
                        </a:rPr>
                        <a:t> in RE-relevant policies</a:t>
                      </a:r>
                      <a:endParaRPr lang="en-US" b="0" dirty="0" smtClean="0">
                        <a:solidFill>
                          <a:schemeClr val="bg1"/>
                        </a:solidFill>
                      </a:endParaRPr>
                    </a:p>
                  </a:txBody>
                  <a:tcPr/>
                </a:tc>
                <a:tc>
                  <a:txBody>
                    <a:bodyPr/>
                    <a:lstStyle/>
                    <a:p>
                      <a:pPr marL="0" marR="0" indent="0" algn="l" defTabSz="914212"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Stephen</a:t>
                      </a:r>
                      <a:r>
                        <a:rPr lang="en-US" b="0" baseline="0" dirty="0" smtClean="0">
                          <a:solidFill>
                            <a:schemeClr val="bg1"/>
                          </a:solidFill>
                        </a:rPr>
                        <a:t> De Souza, DECC</a:t>
                      </a:r>
                      <a:endParaRPr lang="en-US" b="0" dirty="0" smtClean="0">
                        <a:solidFill>
                          <a:schemeClr val="bg1"/>
                        </a:solidFill>
                      </a:endParaRPr>
                    </a:p>
                  </a:txBody>
                  <a:tcPr/>
                </a:tc>
                <a:tc>
                  <a:txBody>
                    <a:bodyPr/>
                    <a:lstStyle/>
                    <a:p>
                      <a:r>
                        <a:rPr lang="en-US" dirty="0" smtClean="0">
                          <a:solidFill>
                            <a:schemeClr val="bg1"/>
                          </a:solidFill>
                        </a:rPr>
                        <a:t>9:10-9:30</a:t>
                      </a:r>
                      <a:endParaRPr lang="en-US" dirty="0">
                        <a:solidFill>
                          <a:schemeClr val="bg1"/>
                        </a:solidFill>
                      </a:endParaRPr>
                    </a:p>
                  </a:txBody>
                  <a:tcPr/>
                </a:tc>
              </a:tr>
              <a:tr h="483370">
                <a:tc>
                  <a:txBody>
                    <a:bodyPr/>
                    <a:lstStyle/>
                    <a:p>
                      <a:pPr marL="0" marR="0" indent="0" algn="l" defTabSz="914212"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Overview of discussion draft</a:t>
                      </a:r>
                    </a:p>
                  </a:txBody>
                  <a:tcPr/>
                </a:tc>
                <a:tc>
                  <a:txBody>
                    <a:bodyPr/>
                    <a:lstStyle/>
                    <a:p>
                      <a:pPr marL="0" marR="0" indent="0" algn="l" defTabSz="914212"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Mary Sotos, GHGP</a:t>
                      </a:r>
                    </a:p>
                  </a:txBody>
                  <a:tcPr/>
                </a:tc>
                <a:tc>
                  <a:txBody>
                    <a:bodyPr/>
                    <a:lstStyle/>
                    <a:p>
                      <a:r>
                        <a:rPr lang="en-US" dirty="0" smtClean="0">
                          <a:solidFill>
                            <a:schemeClr val="bg1"/>
                          </a:solidFill>
                        </a:rPr>
                        <a:t>9:30-9:50</a:t>
                      </a:r>
                      <a:endParaRPr lang="en-US" dirty="0">
                        <a:solidFill>
                          <a:schemeClr val="bg1"/>
                        </a:solidFill>
                      </a:endParaRPr>
                    </a:p>
                  </a:txBody>
                  <a:tcPr/>
                </a:tc>
              </a:tr>
              <a:tr h="48337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Session I: Accounting for Emission Rates</a:t>
                      </a:r>
                      <a:r>
                        <a:rPr lang="en-US" b="1" baseline="0" dirty="0" smtClean="0">
                          <a:solidFill>
                            <a:schemeClr val="bg1"/>
                          </a:solidFill>
                        </a:rPr>
                        <a:t> from RE Projects</a:t>
                      </a:r>
                      <a:endParaRPr lang="en-US" b="1" dirty="0" smtClean="0">
                        <a:solidFill>
                          <a:schemeClr val="bg1"/>
                        </a:solidFill>
                      </a:endParaRPr>
                    </a:p>
                  </a:txBody>
                  <a:tcPr/>
                </a:tc>
                <a:tc hMerge="1">
                  <a:txBody>
                    <a:bodyPr/>
                    <a:lstStyle/>
                    <a:p>
                      <a:endParaRPr lang="en-US"/>
                    </a:p>
                  </a:txBody>
                  <a:tcPr/>
                </a:tc>
                <a:tc hMerge="1">
                  <a:txBody>
                    <a:bodyPr/>
                    <a:lstStyle/>
                    <a:p>
                      <a:endParaRPr lang="en-US" dirty="0"/>
                    </a:p>
                  </a:txBody>
                  <a:tcPr/>
                </a:tc>
              </a:tr>
              <a:tr h="483370">
                <a:tc>
                  <a:txBody>
                    <a:bodyPr/>
                    <a:lstStyle/>
                    <a:p>
                      <a:r>
                        <a:rPr lang="en-US" dirty="0" smtClean="0">
                          <a:solidFill>
                            <a:schemeClr val="bg1"/>
                          </a:solidFill>
                        </a:rPr>
                        <a:t>Introduce discussion questions</a:t>
                      </a:r>
                      <a:endParaRPr lang="en-US" dirty="0">
                        <a:solidFill>
                          <a:schemeClr val="bg1"/>
                        </a:solidFill>
                      </a:endParaRPr>
                    </a:p>
                  </a:txBody>
                  <a:tcPr/>
                </a:tc>
                <a:tc>
                  <a:txBody>
                    <a:bodyPr/>
                    <a:lstStyle/>
                    <a:p>
                      <a:r>
                        <a:rPr lang="en-US" dirty="0" smtClean="0">
                          <a:solidFill>
                            <a:schemeClr val="bg1"/>
                          </a:solidFill>
                        </a:rPr>
                        <a:t>Stephen Russell, GHGP</a:t>
                      </a:r>
                      <a:endParaRPr lang="en-US" dirty="0">
                        <a:solidFill>
                          <a:schemeClr val="bg1"/>
                        </a:solidFill>
                      </a:endParaRPr>
                    </a:p>
                  </a:txBody>
                  <a:tcPr/>
                </a:tc>
                <a:tc>
                  <a:txBody>
                    <a:bodyPr/>
                    <a:lstStyle/>
                    <a:p>
                      <a:r>
                        <a:rPr lang="en-US" dirty="0" smtClean="0">
                          <a:solidFill>
                            <a:schemeClr val="bg1"/>
                          </a:solidFill>
                        </a:rPr>
                        <a:t>9:50—10:00</a:t>
                      </a:r>
                      <a:endParaRPr lang="en-US" dirty="0">
                        <a:solidFill>
                          <a:schemeClr val="bg1"/>
                        </a:solidFill>
                      </a:endParaRPr>
                    </a:p>
                  </a:txBody>
                  <a:tcPr/>
                </a:tc>
              </a:tr>
              <a:tr h="476749">
                <a:tc gridSpan="3">
                  <a:txBody>
                    <a:bodyPr/>
                    <a:lstStyle/>
                    <a:p>
                      <a:r>
                        <a:rPr lang="en-US" b="0" i="0" dirty="0" smtClean="0">
                          <a:solidFill>
                            <a:schemeClr val="bg1"/>
                          </a:solidFill>
                        </a:rPr>
                        <a:t>Discussions  and group feedback                                              10:00—11:45</a:t>
                      </a:r>
                      <a:endParaRPr lang="en-US" b="0" i="0" dirty="0">
                        <a:solidFill>
                          <a:schemeClr val="bg1"/>
                        </a:solidFill>
                      </a:endParaRPr>
                    </a:p>
                  </a:txBody>
                  <a:tcPr/>
                </a:tc>
                <a:tc hMerge="1">
                  <a:txBody>
                    <a:bodyPr/>
                    <a:lstStyle/>
                    <a:p>
                      <a:endParaRPr lang="en-US"/>
                    </a:p>
                  </a:txBody>
                  <a:tcPr/>
                </a:tc>
                <a:tc hMerge="1">
                  <a:txBody>
                    <a:bodyPr/>
                    <a:lstStyle/>
                    <a:p>
                      <a:endParaRPr lang="en-US"/>
                    </a:p>
                  </a:txBody>
                  <a:tcPr/>
                </a:tc>
              </a:tr>
              <a:tr h="476749">
                <a:tc gridSpan="3">
                  <a:txBody>
                    <a:bodyPr/>
                    <a:lstStyle/>
                    <a:p>
                      <a:r>
                        <a:rPr lang="en-US" b="1" dirty="0" smtClean="0">
                          <a:solidFill>
                            <a:schemeClr val="bg1"/>
                          </a:solidFill>
                        </a:rPr>
                        <a:t>Session II: Accounting</a:t>
                      </a:r>
                      <a:r>
                        <a:rPr lang="en-US" b="1" baseline="0" dirty="0" smtClean="0">
                          <a:solidFill>
                            <a:schemeClr val="bg1"/>
                          </a:solidFill>
                        </a:rPr>
                        <a:t> for Avoided Emissions from RE Projects</a:t>
                      </a:r>
                      <a:endParaRPr lang="en-US" b="1" dirty="0">
                        <a:solidFill>
                          <a:schemeClr val="bg1"/>
                        </a:solidFill>
                      </a:endParaRPr>
                    </a:p>
                  </a:txBody>
                  <a:tcPr/>
                </a:tc>
                <a:tc hMerge="1">
                  <a:txBody>
                    <a:bodyPr/>
                    <a:lstStyle/>
                    <a:p>
                      <a:endParaRPr lang="en-US"/>
                    </a:p>
                  </a:txBody>
                  <a:tcPr/>
                </a:tc>
                <a:tc hMerge="1">
                  <a:txBody>
                    <a:bodyPr/>
                    <a:lstStyle/>
                    <a:p>
                      <a:endParaRPr lang="en-US" dirty="0"/>
                    </a:p>
                  </a:txBody>
                  <a:tcPr/>
                </a:tc>
              </a:tr>
              <a:tr h="476749">
                <a:tc>
                  <a:txBody>
                    <a:bodyPr/>
                    <a:lstStyle/>
                    <a:p>
                      <a:pPr marL="0" marR="0" indent="0" algn="l" defTabSz="914212"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Introduce discussion questions</a:t>
                      </a:r>
                    </a:p>
                  </a:txBody>
                  <a:tcPr/>
                </a:tc>
                <a:tc>
                  <a:txBody>
                    <a:bodyPr/>
                    <a:lstStyle/>
                    <a:p>
                      <a:pPr marL="0" marR="0" indent="0" algn="l" defTabSz="914212"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Mary Sotos, GHGP</a:t>
                      </a:r>
                    </a:p>
                  </a:txBody>
                  <a:tcPr/>
                </a:tc>
                <a:tc>
                  <a:txBody>
                    <a:bodyPr/>
                    <a:lstStyle/>
                    <a:p>
                      <a:r>
                        <a:rPr lang="en-US" dirty="0" smtClean="0">
                          <a:solidFill>
                            <a:schemeClr val="bg1"/>
                          </a:solidFill>
                        </a:rPr>
                        <a:t>11:45-12:00</a:t>
                      </a:r>
                      <a:endParaRPr lang="en-US" dirty="0">
                        <a:solidFill>
                          <a:schemeClr val="bg1"/>
                        </a:solidFill>
                      </a:endParaRPr>
                    </a:p>
                  </a:txBody>
                  <a:tcPr/>
                </a:tc>
              </a:tr>
              <a:tr h="476749">
                <a:tc gridSpan="2">
                  <a:txBody>
                    <a:bodyPr/>
                    <a:lstStyle/>
                    <a:p>
                      <a:r>
                        <a:rPr lang="en-US" dirty="0" smtClean="0">
                          <a:solidFill>
                            <a:schemeClr val="bg1"/>
                          </a:solidFill>
                        </a:rPr>
                        <a:t>Discussions</a:t>
                      </a:r>
                      <a:endParaRPr lang="en-US" dirty="0">
                        <a:solidFill>
                          <a:schemeClr val="bg1"/>
                        </a:solidFill>
                      </a:endParaRPr>
                    </a:p>
                  </a:txBody>
                  <a:tcPr/>
                </a:tc>
                <a:tc hMerge="1">
                  <a:txBody>
                    <a:bodyPr/>
                    <a:lstStyle/>
                    <a:p>
                      <a:endParaRPr lang="en-US" dirty="0"/>
                    </a:p>
                  </a:txBody>
                  <a:tcPr/>
                </a:tc>
                <a:tc>
                  <a:txBody>
                    <a:bodyPr/>
                    <a:lstStyle/>
                    <a:p>
                      <a:r>
                        <a:rPr lang="en-US" dirty="0" smtClean="0">
                          <a:solidFill>
                            <a:schemeClr val="bg1"/>
                          </a:solidFill>
                        </a:rPr>
                        <a:t>12:00-12:45</a:t>
                      </a:r>
                      <a:endParaRPr lang="en-US" dirty="0">
                        <a:solidFill>
                          <a:schemeClr val="bg1"/>
                        </a:solidFill>
                      </a:endParaRPr>
                    </a:p>
                  </a:txBody>
                  <a:tcPr/>
                </a:tc>
              </a:tr>
              <a:tr h="476749">
                <a:tc gridSpan="2">
                  <a:txBody>
                    <a:bodyPr/>
                    <a:lstStyle/>
                    <a:p>
                      <a:r>
                        <a:rPr lang="en-US" b="1" dirty="0" smtClean="0">
                          <a:solidFill>
                            <a:schemeClr val="bg1"/>
                          </a:solidFill>
                        </a:rPr>
                        <a:t>Lunch</a:t>
                      </a:r>
                      <a:endParaRPr lang="en-US" b="1" dirty="0">
                        <a:solidFill>
                          <a:schemeClr val="bg1"/>
                        </a:solidFill>
                      </a:endParaRPr>
                    </a:p>
                  </a:txBody>
                  <a:tcPr/>
                </a:tc>
                <a:tc hMerge="1">
                  <a:txBody>
                    <a:bodyPr/>
                    <a:lstStyle/>
                    <a:p>
                      <a:endParaRPr lang="en-US" dirty="0">
                        <a:solidFill>
                          <a:schemeClr val="bg1"/>
                        </a:solidFill>
                      </a:endParaRPr>
                    </a:p>
                  </a:txBody>
                  <a:tcPr/>
                </a:tc>
                <a:tc>
                  <a:txBody>
                    <a:bodyPr/>
                    <a:lstStyle/>
                    <a:p>
                      <a:r>
                        <a:rPr lang="en-US" dirty="0" smtClean="0">
                          <a:solidFill>
                            <a:schemeClr val="bg1"/>
                          </a:solidFill>
                        </a:rPr>
                        <a:t>12:45-1:45</a:t>
                      </a:r>
                      <a:endParaRPr lang="en-US" dirty="0">
                        <a:solidFill>
                          <a:schemeClr val="bg1"/>
                        </a:solidFill>
                      </a:endParaRPr>
                    </a:p>
                  </a:txBody>
                  <a:tcPr/>
                </a:tc>
              </a:tr>
            </a:tbl>
          </a:graphicData>
        </a:graphic>
      </p:graphicFrame>
      <p:grpSp>
        <p:nvGrpSpPr>
          <p:cNvPr id="2" name="Group 6"/>
          <p:cNvGrpSpPr>
            <a:grpSpLocks/>
          </p:cNvGrpSpPr>
          <p:nvPr/>
        </p:nvGrpSpPr>
        <p:grpSpPr bwMode="auto">
          <a:xfrm>
            <a:off x="6781800" y="6248400"/>
            <a:ext cx="1700213" cy="301625"/>
            <a:chOff x="6656405" y="6248365"/>
            <a:chExt cx="2446680" cy="530221"/>
          </a:xfrm>
        </p:grpSpPr>
        <p:grpSp>
          <p:nvGrpSpPr>
            <p:cNvPr id="3" name="Group 40"/>
            <p:cNvGrpSpPr>
              <a:grpSpLocks/>
            </p:cNvGrpSpPr>
            <p:nvPr/>
          </p:nvGrpSpPr>
          <p:grpSpPr bwMode="auto">
            <a:xfrm>
              <a:off x="6656405" y="6248365"/>
              <a:ext cx="533403" cy="530221"/>
              <a:chOff x="2383" y="3438"/>
              <a:chExt cx="396" cy="394"/>
            </a:xfrm>
          </p:grpSpPr>
          <p:sp>
            <p:nvSpPr>
              <p:cNvPr id="7"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3"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4"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5"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6"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7"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8"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9"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0"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1"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2"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3"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4"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5"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6"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7"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8"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9"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0"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3"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4"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5"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6"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715962"/>
          </a:xfrm>
        </p:spPr>
        <p:txBody>
          <a:bodyPr/>
          <a:lstStyle/>
          <a:p>
            <a:r>
              <a:rPr lang="en-US" smtClean="0">
                <a:solidFill>
                  <a:srgbClr val="FFC000"/>
                </a:solidFill>
              </a:rPr>
              <a:t>Workshop schedule –PM </a:t>
            </a:r>
          </a:p>
        </p:txBody>
      </p:sp>
      <p:graphicFrame>
        <p:nvGraphicFramePr>
          <p:cNvPr id="40" name="Content Placeholder 39"/>
          <p:cNvGraphicFramePr>
            <a:graphicFrameLocks noGrp="1"/>
          </p:cNvGraphicFramePr>
          <p:nvPr>
            <p:ph idx="1"/>
          </p:nvPr>
        </p:nvGraphicFramePr>
        <p:xfrm>
          <a:off x="533400" y="1447800"/>
          <a:ext cx="8229600" cy="3124200"/>
        </p:xfrm>
        <a:graphic>
          <a:graphicData uri="http://schemas.openxmlformats.org/drawingml/2006/table">
            <a:tbl>
              <a:tblPr firstRow="1" bandRow="1">
                <a:tableStyleId>{5C22544A-7EE6-4342-B048-85BDC9FD1C3A}</a:tableStyleId>
              </a:tblPr>
              <a:tblGrid>
                <a:gridCol w="3352800"/>
                <a:gridCol w="2133600"/>
                <a:gridCol w="2743200"/>
              </a:tblGrid>
              <a:tr h="520700">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r h="520700">
                <a:tc gridSpan="2">
                  <a:txBody>
                    <a:bodyPr/>
                    <a:lstStyle/>
                    <a:p>
                      <a:r>
                        <a:rPr lang="en-US" dirty="0" smtClean="0">
                          <a:solidFill>
                            <a:schemeClr val="bg1"/>
                          </a:solidFill>
                        </a:rPr>
                        <a:t>Session II </a:t>
                      </a:r>
                      <a:r>
                        <a:rPr lang="en-US" b="0" i="0" dirty="0" smtClean="0">
                          <a:solidFill>
                            <a:schemeClr val="bg1"/>
                          </a:solidFill>
                        </a:rPr>
                        <a:t>Group feedback </a:t>
                      </a:r>
                      <a:endParaRPr lang="en-US" dirty="0">
                        <a:solidFill>
                          <a:schemeClr val="bg1"/>
                        </a:solidFill>
                      </a:endParaRPr>
                    </a:p>
                  </a:txBody>
                  <a:tcPr/>
                </a:tc>
                <a:tc hMerge="1">
                  <a:txBody>
                    <a:bodyPr/>
                    <a:lstStyle/>
                    <a:p>
                      <a:endParaRPr lang="en-US" dirty="0"/>
                    </a:p>
                  </a:txBody>
                  <a:tcPr/>
                </a:tc>
                <a:tc>
                  <a:txBody>
                    <a:bodyPr/>
                    <a:lstStyle/>
                    <a:p>
                      <a:r>
                        <a:rPr lang="en-US" dirty="0" smtClean="0">
                          <a:solidFill>
                            <a:schemeClr val="bg1"/>
                          </a:solidFill>
                        </a:rPr>
                        <a:t>1:45-2:30</a:t>
                      </a:r>
                      <a:endParaRPr lang="en-US" dirty="0">
                        <a:solidFill>
                          <a:schemeClr val="bg1"/>
                        </a:solidFill>
                      </a:endParaRPr>
                    </a:p>
                  </a:txBody>
                  <a:tcPr/>
                </a:tc>
              </a:tr>
              <a:tr h="520700">
                <a:tc gridSpan="3">
                  <a:txBody>
                    <a:bodyPr/>
                    <a:lstStyle/>
                    <a:p>
                      <a:r>
                        <a:rPr lang="en-US" b="1" dirty="0" smtClean="0">
                          <a:solidFill>
                            <a:schemeClr val="bg1"/>
                          </a:solidFill>
                        </a:rPr>
                        <a:t>Session III: Accounting</a:t>
                      </a:r>
                      <a:r>
                        <a:rPr lang="en-US" b="1" baseline="0" dirty="0" smtClean="0">
                          <a:solidFill>
                            <a:schemeClr val="bg1"/>
                          </a:solidFill>
                        </a:rPr>
                        <a:t> for Green Tariffs</a:t>
                      </a:r>
                      <a:endParaRPr lang="en-US" b="1" dirty="0">
                        <a:solidFill>
                          <a:schemeClr val="bg1"/>
                        </a:solidFill>
                      </a:endParaRPr>
                    </a:p>
                  </a:txBody>
                  <a:tcPr/>
                </a:tc>
                <a:tc hMerge="1">
                  <a:txBody>
                    <a:bodyPr/>
                    <a:lstStyle/>
                    <a:p>
                      <a:endParaRPr lang="en-US"/>
                    </a:p>
                  </a:txBody>
                  <a:tcPr/>
                </a:tc>
                <a:tc hMerge="1">
                  <a:txBody>
                    <a:bodyPr/>
                    <a:lstStyle/>
                    <a:p>
                      <a:endParaRPr lang="en-US" dirty="0"/>
                    </a:p>
                  </a:txBody>
                  <a:tcPr/>
                </a:tc>
              </a:tr>
              <a:tr h="520700">
                <a:tc>
                  <a:txBody>
                    <a:bodyPr/>
                    <a:lstStyle/>
                    <a:p>
                      <a:pPr marL="0" marR="0" indent="0" algn="l" defTabSz="914212"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Introduction discussion questions</a:t>
                      </a:r>
                    </a:p>
                  </a:txBody>
                  <a:tcPr/>
                </a:tc>
                <a:tc>
                  <a:txBody>
                    <a:bodyPr/>
                    <a:lstStyle/>
                    <a:p>
                      <a:r>
                        <a:rPr lang="en-US" dirty="0" smtClean="0">
                          <a:solidFill>
                            <a:schemeClr val="bg1"/>
                          </a:solidFill>
                        </a:rPr>
                        <a:t>Stuart Pyle, DECC</a:t>
                      </a:r>
                      <a:endParaRPr lang="en-US" dirty="0">
                        <a:solidFill>
                          <a:schemeClr val="bg1"/>
                        </a:solidFill>
                      </a:endParaRPr>
                    </a:p>
                  </a:txBody>
                  <a:tcPr/>
                </a:tc>
                <a:tc>
                  <a:txBody>
                    <a:bodyPr/>
                    <a:lstStyle/>
                    <a:p>
                      <a:r>
                        <a:rPr lang="en-US" dirty="0" smtClean="0">
                          <a:solidFill>
                            <a:schemeClr val="bg1"/>
                          </a:solidFill>
                        </a:rPr>
                        <a:t>2:30-2:40</a:t>
                      </a:r>
                      <a:endParaRPr lang="en-US" dirty="0">
                        <a:solidFill>
                          <a:schemeClr val="bg1"/>
                        </a:solidFill>
                      </a:endParaRPr>
                    </a:p>
                  </a:txBody>
                  <a:tcPr/>
                </a:tc>
              </a:tr>
              <a:tr h="520700">
                <a:tc gridSpan="2">
                  <a:txBody>
                    <a:bodyPr/>
                    <a:lstStyle/>
                    <a:p>
                      <a:r>
                        <a:rPr lang="en-US" dirty="0" smtClean="0">
                          <a:solidFill>
                            <a:schemeClr val="bg1"/>
                          </a:solidFill>
                        </a:rPr>
                        <a:t>Discussions and </a:t>
                      </a:r>
                      <a:r>
                        <a:rPr lang="en-US" b="0" i="0" dirty="0" smtClean="0">
                          <a:solidFill>
                            <a:schemeClr val="bg1"/>
                          </a:solidFill>
                        </a:rPr>
                        <a:t>group feedback </a:t>
                      </a:r>
                      <a:endParaRPr lang="en-US" dirty="0">
                        <a:solidFill>
                          <a:schemeClr val="bg1"/>
                        </a:solidFill>
                      </a:endParaRPr>
                    </a:p>
                  </a:txBody>
                  <a:tcPr/>
                </a:tc>
                <a:tc hMerge="1">
                  <a:txBody>
                    <a:bodyPr/>
                    <a:lstStyle/>
                    <a:p>
                      <a:endParaRPr lang="en-US" dirty="0"/>
                    </a:p>
                  </a:txBody>
                  <a:tcPr/>
                </a:tc>
                <a:tc>
                  <a:txBody>
                    <a:bodyPr/>
                    <a:lstStyle/>
                    <a:p>
                      <a:r>
                        <a:rPr lang="en-US" dirty="0" smtClean="0">
                          <a:solidFill>
                            <a:schemeClr val="bg1"/>
                          </a:solidFill>
                        </a:rPr>
                        <a:t>2:40-4:30</a:t>
                      </a:r>
                      <a:endParaRPr lang="en-US" dirty="0">
                        <a:solidFill>
                          <a:schemeClr val="bg1"/>
                        </a:solidFill>
                      </a:endParaRPr>
                    </a:p>
                  </a:txBody>
                  <a:tcPr/>
                </a:tc>
              </a:tr>
              <a:tr h="520700">
                <a:tc gridSpan="2">
                  <a:txBody>
                    <a:bodyPr/>
                    <a:lstStyle/>
                    <a:p>
                      <a:r>
                        <a:rPr lang="en-US" b="0" dirty="0" smtClean="0">
                          <a:solidFill>
                            <a:schemeClr val="bg1"/>
                          </a:solidFill>
                        </a:rPr>
                        <a:t>Closing</a:t>
                      </a:r>
                      <a:endParaRPr lang="en-US" b="0" dirty="0">
                        <a:solidFill>
                          <a:schemeClr val="bg1"/>
                        </a:solidFill>
                      </a:endParaRPr>
                    </a:p>
                  </a:txBody>
                  <a:tcPr/>
                </a:tc>
                <a:tc hMerge="1">
                  <a:txBody>
                    <a:bodyPr/>
                    <a:lstStyle/>
                    <a:p>
                      <a:endParaRPr lang="en-US" dirty="0">
                        <a:solidFill>
                          <a:schemeClr val="bg1"/>
                        </a:solidFill>
                      </a:endParaRPr>
                    </a:p>
                  </a:txBody>
                  <a:tcPr/>
                </a:tc>
                <a:tc>
                  <a:txBody>
                    <a:bodyPr/>
                    <a:lstStyle/>
                    <a:p>
                      <a:r>
                        <a:rPr lang="en-US" dirty="0" smtClean="0">
                          <a:solidFill>
                            <a:schemeClr val="bg1"/>
                          </a:solidFill>
                        </a:rPr>
                        <a:t>4:30-4:45</a:t>
                      </a:r>
                      <a:endParaRPr lang="en-US" dirty="0">
                        <a:solidFill>
                          <a:schemeClr val="bg1"/>
                        </a:solidFill>
                      </a:endParaRPr>
                    </a:p>
                  </a:txBody>
                  <a:tcPr/>
                </a:tc>
              </a:tr>
            </a:tbl>
          </a:graphicData>
        </a:graphic>
      </p:graphicFrame>
      <p:grpSp>
        <p:nvGrpSpPr>
          <p:cNvPr id="2" name="Group 6"/>
          <p:cNvGrpSpPr>
            <a:grpSpLocks/>
          </p:cNvGrpSpPr>
          <p:nvPr/>
        </p:nvGrpSpPr>
        <p:grpSpPr bwMode="auto">
          <a:xfrm>
            <a:off x="6781800" y="6248400"/>
            <a:ext cx="1700213" cy="301625"/>
            <a:chOff x="6656405" y="6248365"/>
            <a:chExt cx="2446680" cy="530221"/>
          </a:xfrm>
        </p:grpSpPr>
        <p:grpSp>
          <p:nvGrpSpPr>
            <p:cNvPr id="3" name="Group 40"/>
            <p:cNvGrpSpPr>
              <a:grpSpLocks/>
            </p:cNvGrpSpPr>
            <p:nvPr/>
          </p:nvGrpSpPr>
          <p:grpSpPr bwMode="auto">
            <a:xfrm>
              <a:off x="6656405" y="6248365"/>
              <a:ext cx="533403" cy="530221"/>
              <a:chOff x="2383" y="3438"/>
              <a:chExt cx="396" cy="394"/>
            </a:xfrm>
          </p:grpSpPr>
          <p:sp>
            <p:nvSpPr>
              <p:cNvPr id="7" name="Rectangle 4"/>
              <p:cNvSpPr>
                <a:spLocks noChangeArrowheads="1"/>
              </p:cNvSpPr>
              <p:nvPr/>
            </p:nvSpPr>
            <p:spPr bwMode="auto">
              <a:xfrm rot="-2700000">
                <a:off x="2581" y="3618"/>
                <a:ext cx="115"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8" name="Rectangle 5"/>
              <p:cNvSpPr>
                <a:spLocks noChangeArrowheads="1"/>
              </p:cNvSpPr>
              <p:nvPr/>
            </p:nvSpPr>
            <p:spPr bwMode="auto">
              <a:xfrm rot="-2700000">
                <a:off x="2703" y="3531"/>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9" name="Rectangle 6"/>
              <p:cNvSpPr>
                <a:spLocks noChangeArrowheads="1"/>
              </p:cNvSpPr>
              <p:nvPr/>
            </p:nvSpPr>
            <p:spPr bwMode="auto">
              <a:xfrm rot="-2700000">
                <a:off x="2706" y="3534"/>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0" name="Rectangle 7"/>
              <p:cNvSpPr>
                <a:spLocks noChangeArrowheads="1"/>
              </p:cNvSpPr>
              <p:nvPr/>
            </p:nvSpPr>
            <p:spPr bwMode="auto">
              <a:xfrm rot="-2700000">
                <a:off x="2572" y="3504"/>
                <a:ext cx="129"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1" name="Rectangle 8"/>
              <p:cNvSpPr>
                <a:spLocks noChangeArrowheads="1"/>
              </p:cNvSpPr>
              <p:nvPr/>
            </p:nvSpPr>
            <p:spPr bwMode="auto">
              <a:xfrm rot="-2700000">
                <a:off x="2575" y="3507"/>
                <a:ext cx="123"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2" name="Rectangle 9"/>
              <p:cNvSpPr>
                <a:spLocks noChangeArrowheads="1"/>
              </p:cNvSpPr>
              <p:nvPr/>
            </p:nvSpPr>
            <p:spPr bwMode="auto">
              <a:xfrm rot="-2700000">
                <a:off x="2561" y="3633"/>
                <a:ext cx="40" cy="11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3" name="Rectangle 10"/>
              <p:cNvSpPr>
                <a:spLocks noChangeArrowheads="1"/>
              </p:cNvSpPr>
              <p:nvPr/>
            </p:nvSpPr>
            <p:spPr bwMode="auto">
              <a:xfrm rot="-2700000">
                <a:off x="2564" y="3636"/>
                <a:ext cx="34" cy="113"/>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4" name="Rectangle 11"/>
              <p:cNvSpPr>
                <a:spLocks noChangeArrowheads="1"/>
              </p:cNvSpPr>
              <p:nvPr/>
            </p:nvSpPr>
            <p:spPr bwMode="auto">
              <a:xfrm rot="-2700000">
                <a:off x="2478" y="3473"/>
                <a:ext cx="4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5" name="Rectangle 12"/>
              <p:cNvSpPr>
                <a:spLocks noChangeArrowheads="1"/>
              </p:cNvSpPr>
              <p:nvPr/>
            </p:nvSpPr>
            <p:spPr bwMode="auto">
              <a:xfrm rot="-2700000">
                <a:off x="2481" y="3476"/>
                <a:ext cx="3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6" name="Rectangle 13"/>
              <p:cNvSpPr>
                <a:spLocks noChangeArrowheads="1"/>
              </p:cNvSpPr>
              <p:nvPr/>
            </p:nvSpPr>
            <p:spPr bwMode="auto">
              <a:xfrm rot="-2700000">
                <a:off x="2642" y="3745"/>
                <a:ext cx="40" cy="55"/>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7" name="Rectangle 14"/>
              <p:cNvSpPr>
                <a:spLocks noChangeArrowheads="1"/>
              </p:cNvSpPr>
              <p:nvPr/>
            </p:nvSpPr>
            <p:spPr bwMode="auto">
              <a:xfrm rot="-2700000">
                <a:off x="2645" y="3748"/>
                <a:ext cx="34" cy="49"/>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8" name="Rectangle 15"/>
              <p:cNvSpPr>
                <a:spLocks noChangeArrowheads="1"/>
              </p:cNvSpPr>
              <p:nvPr/>
            </p:nvSpPr>
            <p:spPr bwMode="auto">
              <a:xfrm rot="-2700000">
                <a:off x="2420" y="3700"/>
                <a:ext cx="42"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19" name="Rectangle 16"/>
              <p:cNvSpPr>
                <a:spLocks noChangeArrowheads="1"/>
              </p:cNvSpPr>
              <p:nvPr/>
            </p:nvSpPr>
            <p:spPr bwMode="auto">
              <a:xfrm rot="-2700000">
                <a:off x="2423" y="3703"/>
                <a:ext cx="36"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0" name="Rectangle 17"/>
              <p:cNvSpPr>
                <a:spLocks noChangeArrowheads="1"/>
              </p:cNvSpPr>
              <p:nvPr/>
            </p:nvSpPr>
            <p:spPr bwMode="auto">
              <a:xfrm rot="-2700000">
                <a:off x="2561" y="3513"/>
                <a:ext cx="40" cy="12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1" name="Rectangle 18"/>
              <p:cNvSpPr>
                <a:spLocks noChangeArrowheads="1"/>
              </p:cNvSpPr>
              <p:nvPr/>
            </p:nvSpPr>
            <p:spPr bwMode="auto">
              <a:xfrm rot="-2700000">
                <a:off x="2564" y="3516"/>
                <a:ext cx="34"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2" name="Freeform 19"/>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3" name="Freeform 20"/>
              <p:cNvSpPr>
                <a:spLocks/>
              </p:cNvSpPr>
              <p:nvPr/>
            </p:nvSpPr>
            <p:spPr bwMode="auto">
              <a:xfrm>
                <a:off x="2527" y="3691"/>
                <a:ext cx="169" cy="141"/>
              </a:xfrm>
              <a:custGeom>
                <a:avLst/>
                <a:gdLst>
                  <a:gd name="T0" fmla="*/ 0 w 169"/>
                  <a:gd name="T1" fmla="*/ 84 h 141"/>
                  <a:gd name="T2" fmla="*/ 28 w 169"/>
                  <a:gd name="T3" fmla="*/ 56 h 141"/>
                  <a:gd name="T4" fmla="*/ 56 w 169"/>
                  <a:gd name="T5" fmla="*/ 84 h 141"/>
                  <a:gd name="T6" fmla="*/ 141 w 169"/>
                  <a:gd name="T7" fmla="*/ 0 h 141"/>
                  <a:gd name="T8" fmla="*/ 168 w 169"/>
                  <a:gd name="T9" fmla="*/ 27 h 141"/>
                  <a:gd name="T10" fmla="*/ 55 w 169"/>
                  <a:gd name="T11" fmla="*/ 140 h 141"/>
                  <a:gd name="T12" fmla="*/ 28 w 169"/>
                  <a:gd name="T13" fmla="*/ 113 h 141"/>
                  <a:gd name="T14" fmla="*/ 0 w 169"/>
                  <a:gd name="T15" fmla="*/ 84 h 141"/>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141"/>
                  <a:gd name="T26" fmla="*/ 169 w 16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141">
                    <a:moveTo>
                      <a:pt x="0" y="84"/>
                    </a:moveTo>
                    <a:lnTo>
                      <a:pt x="28" y="56"/>
                    </a:lnTo>
                    <a:lnTo>
                      <a:pt x="56" y="84"/>
                    </a:lnTo>
                    <a:lnTo>
                      <a:pt x="141" y="0"/>
                    </a:lnTo>
                    <a:lnTo>
                      <a:pt x="168" y="27"/>
                    </a:lnTo>
                    <a:lnTo>
                      <a:pt x="55" y="140"/>
                    </a:lnTo>
                    <a:lnTo>
                      <a:pt x="28" y="113"/>
                    </a:lnTo>
                    <a:lnTo>
                      <a:pt x="0" y="84"/>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4" name="Rectangle 21"/>
              <p:cNvSpPr>
                <a:spLocks noChangeArrowheads="1"/>
              </p:cNvSpPr>
              <p:nvPr/>
            </p:nvSpPr>
            <p:spPr bwMode="auto">
              <a:xfrm rot="-2700000">
                <a:off x="2465" y="3729"/>
                <a:ext cx="120"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5" name="Rectangle 22"/>
              <p:cNvSpPr>
                <a:spLocks noChangeArrowheads="1"/>
              </p:cNvSpPr>
              <p:nvPr/>
            </p:nvSpPr>
            <p:spPr bwMode="auto">
              <a:xfrm rot="-2700000">
                <a:off x="2468" y="3732"/>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26" name="Freeform 23"/>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7" name="Freeform 24"/>
              <p:cNvSpPr>
                <a:spLocks/>
              </p:cNvSpPr>
              <p:nvPr/>
            </p:nvSpPr>
            <p:spPr bwMode="auto">
              <a:xfrm>
                <a:off x="2469" y="3438"/>
                <a:ext cx="171" cy="143"/>
              </a:xfrm>
              <a:custGeom>
                <a:avLst/>
                <a:gdLst>
                  <a:gd name="T0" fmla="*/ 141 w 171"/>
                  <a:gd name="T1" fmla="*/ 28 h 143"/>
                  <a:gd name="T2" fmla="*/ 170 w 171"/>
                  <a:gd name="T3" fmla="*/ 56 h 143"/>
                  <a:gd name="T4" fmla="*/ 141 w 171"/>
                  <a:gd name="T5" fmla="*/ 85 h 143"/>
                  <a:gd name="T6" fmla="*/ 114 w 171"/>
                  <a:gd name="T7" fmla="*/ 58 h 143"/>
                  <a:gd name="T8" fmla="*/ 30 w 171"/>
                  <a:gd name="T9" fmla="*/ 142 h 143"/>
                  <a:gd name="T10" fmla="*/ 0 w 171"/>
                  <a:gd name="T11" fmla="*/ 113 h 143"/>
                  <a:gd name="T12" fmla="*/ 113 w 171"/>
                  <a:gd name="T13" fmla="*/ 0 h 143"/>
                  <a:gd name="T14" fmla="*/ 141 w 171"/>
                  <a:gd name="T15" fmla="*/ 28 h 143"/>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143"/>
                  <a:gd name="T26" fmla="*/ 171 w 171"/>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143">
                    <a:moveTo>
                      <a:pt x="141" y="28"/>
                    </a:moveTo>
                    <a:lnTo>
                      <a:pt x="170" y="56"/>
                    </a:lnTo>
                    <a:lnTo>
                      <a:pt x="141" y="85"/>
                    </a:lnTo>
                    <a:lnTo>
                      <a:pt x="114" y="58"/>
                    </a:lnTo>
                    <a:lnTo>
                      <a:pt x="30" y="142"/>
                    </a:lnTo>
                    <a:lnTo>
                      <a:pt x="0" y="113"/>
                    </a:lnTo>
                    <a:lnTo>
                      <a:pt x="113" y="0"/>
                    </a:lnTo>
                    <a:lnTo>
                      <a:pt x="141" y="2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8" name="Freeform 25"/>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29" name="Freeform 26"/>
              <p:cNvSpPr>
                <a:spLocks/>
              </p:cNvSpPr>
              <p:nvPr/>
            </p:nvSpPr>
            <p:spPr bwMode="auto">
              <a:xfrm>
                <a:off x="2637" y="3522"/>
                <a:ext cx="142" cy="170"/>
              </a:xfrm>
              <a:custGeom>
                <a:avLst/>
                <a:gdLst>
                  <a:gd name="T0" fmla="*/ 84 w 142"/>
                  <a:gd name="T1" fmla="*/ 113 h 170"/>
                  <a:gd name="T2" fmla="*/ 57 w 142"/>
                  <a:gd name="T3" fmla="*/ 141 h 170"/>
                  <a:gd name="T4" fmla="*/ 84 w 142"/>
                  <a:gd name="T5" fmla="*/ 169 h 170"/>
                  <a:gd name="T6" fmla="*/ 141 w 142"/>
                  <a:gd name="T7" fmla="*/ 112 h 170"/>
                  <a:gd name="T8" fmla="*/ 113 w 142"/>
                  <a:gd name="T9" fmla="*/ 84 h 170"/>
                  <a:gd name="T10" fmla="*/ 29 w 142"/>
                  <a:gd name="T11" fmla="*/ 0 h 170"/>
                  <a:gd name="T12" fmla="*/ 0 w 142"/>
                  <a:gd name="T13" fmla="*/ 29 h 170"/>
                  <a:gd name="T14" fmla="*/ 84 w 142"/>
                  <a:gd name="T15" fmla="*/ 113 h 17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70"/>
                  <a:gd name="T26" fmla="*/ 142 w 142"/>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70">
                    <a:moveTo>
                      <a:pt x="84" y="113"/>
                    </a:moveTo>
                    <a:lnTo>
                      <a:pt x="57" y="141"/>
                    </a:lnTo>
                    <a:lnTo>
                      <a:pt x="84" y="169"/>
                    </a:lnTo>
                    <a:lnTo>
                      <a:pt x="141" y="112"/>
                    </a:lnTo>
                    <a:lnTo>
                      <a:pt x="113" y="84"/>
                    </a:lnTo>
                    <a:lnTo>
                      <a:pt x="29" y="0"/>
                    </a:lnTo>
                    <a:lnTo>
                      <a:pt x="0" y="29"/>
                    </a:lnTo>
                    <a:lnTo>
                      <a:pt x="84" y="113"/>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0" name="Rectangle 27"/>
              <p:cNvSpPr>
                <a:spLocks noChangeArrowheads="1"/>
              </p:cNvSpPr>
              <p:nvPr/>
            </p:nvSpPr>
            <p:spPr bwMode="auto">
              <a:xfrm rot="-2700000">
                <a:off x="2676" y="3631"/>
                <a:ext cx="40" cy="12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1" name="Rectangle 28"/>
              <p:cNvSpPr>
                <a:spLocks noChangeArrowheads="1"/>
              </p:cNvSpPr>
              <p:nvPr/>
            </p:nvSpPr>
            <p:spPr bwMode="auto">
              <a:xfrm rot="-2700000">
                <a:off x="2679" y="3634"/>
                <a:ext cx="34" cy="11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2" name="Freeform 29"/>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3" name="Freeform 30"/>
              <p:cNvSpPr>
                <a:spLocks/>
              </p:cNvSpPr>
              <p:nvPr/>
            </p:nvSpPr>
            <p:spPr bwMode="auto">
              <a:xfrm>
                <a:off x="2383" y="3578"/>
                <a:ext cx="144" cy="172"/>
              </a:xfrm>
              <a:custGeom>
                <a:avLst/>
                <a:gdLst>
                  <a:gd name="T0" fmla="*/ 0 w 144"/>
                  <a:gd name="T1" fmla="*/ 58 h 172"/>
                  <a:gd name="T2" fmla="*/ 30 w 144"/>
                  <a:gd name="T3" fmla="*/ 28 h 172"/>
                  <a:gd name="T4" fmla="*/ 58 w 144"/>
                  <a:gd name="T5" fmla="*/ 0 h 172"/>
                  <a:gd name="T6" fmla="*/ 86 w 144"/>
                  <a:gd name="T7" fmla="*/ 28 h 172"/>
                  <a:gd name="T8" fmla="*/ 58 w 144"/>
                  <a:gd name="T9" fmla="*/ 57 h 172"/>
                  <a:gd name="T10" fmla="*/ 143 w 144"/>
                  <a:gd name="T11" fmla="*/ 141 h 172"/>
                  <a:gd name="T12" fmla="*/ 113 w 144"/>
                  <a:gd name="T13" fmla="*/ 171 h 172"/>
                  <a:gd name="T14" fmla="*/ 0 w 144"/>
                  <a:gd name="T15" fmla="*/ 58 h 172"/>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72"/>
                  <a:gd name="T26" fmla="*/ 144 w 144"/>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72">
                    <a:moveTo>
                      <a:pt x="0" y="58"/>
                    </a:moveTo>
                    <a:lnTo>
                      <a:pt x="30" y="28"/>
                    </a:lnTo>
                    <a:lnTo>
                      <a:pt x="58" y="0"/>
                    </a:lnTo>
                    <a:lnTo>
                      <a:pt x="86" y="28"/>
                    </a:lnTo>
                    <a:lnTo>
                      <a:pt x="58" y="57"/>
                    </a:lnTo>
                    <a:lnTo>
                      <a:pt x="143" y="141"/>
                    </a:lnTo>
                    <a:lnTo>
                      <a:pt x="113" y="171"/>
                    </a:lnTo>
                    <a:lnTo>
                      <a:pt x="0" y="58"/>
                    </a:lnTo>
                  </a:path>
                </a:pathLst>
              </a:custGeom>
              <a:solidFill>
                <a:srgbClr val="FFCC00"/>
              </a:solidFill>
              <a:ln w="12700" cap="rnd">
                <a:solidFill>
                  <a:schemeClr val="bg1"/>
                </a:solidFill>
                <a:round/>
                <a:headEnd type="none" w="sm" len="sm"/>
                <a:tailEnd type="none" w="sm" len="sm"/>
              </a:ln>
            </p:spPr>
            <p:txBody>
              <a:bodyPr/>
              <a:lstStyle/>
              <a:p>
                <a:pPr algn="ctr">
                  <a:spcBef>
                    <a:spcPct val="20000"/>
                  </a:spcBef>
                  <a:buFontTx/>
                  <a:buChar char="•"/>
                </a:pPr>
                <a:endParaRPr lang="en-US" sz="3200">
                  <a:solidFill>
                    <a:srgbClr val="FFFFFF"/>
                  </a:solidFill>
                  <a:latin typeface="Arial Narrow" pitchFamily="34" charset="0"/>
                </a:endParaRPr>
              </a:p>
            </p:txBody>
          </p:sp>
          <p:sp>
            <p:nvSpPr>
              <p:cNvPr id="34" name="Rectangle 31"/>
              <p:cNvSpPr>
                <a:spLocks noChangeArrowheads="1"/>
              </p:cNvSpPr>
              <p:nvPr/>
            </p:nvSpPr>
            <p:spPr bwMode="auto">
              <a:xfrm rot="-2700000">
                <a:off x="2454" y="3517"/>
                <a:ext cx="40" cy="136"/>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5" name="Rectangle 32"/>
              <p:cNvSpPr>
                <a:spLocks noChangeArrowheads="1"/>
              </p:cNvSpPr>
              <p:nvPr/>
            </p:nvSpPr>
            <p:spPr bwMode="auto">
              <a:xfrm rot="-2700000">
                <a:off x="2457" y="3520"/>
                <a:ext cx="34" cy="13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6" name="Rectangle 33"/>
              <p:cNvSpPr>
                <a:spLocks noChangeArrowheads="1"/>
              </p:cNvSpPr>
              <p:nvPr/>
            </p:nvSpPr>
            <p:spPr bwMode="auto">
              <a:xfrm rot="-2700000">
                <a:off x="2467" y="3615"/>
                <a:ext cx="118" cy="40"/>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sp>
            <p:nvSpPr>
              <p:cNvPr id="37" name="Rectangle 34"/>
              <p:cNvSpPr>
                <a:spLocks noChangeArrowheads="1"/>
              </p:cNvSpPr>
              <p:nvPr/>
            </p:nvSpPr>
            <p:spPr bwMode="auto">
              <a:xfrm rot="-2700000">
                <a:off x="2469" y="3618"/>
                <a:ext cx="114" cy="34"/>
              </a:xfrm>
              <a:prstGeom prst="rect">
                <a:avLst/>
              </a:prstGeom>
              <a:solidFill>
                <a:srgbClr val="FFCC00"/>
              </a:solidFill>
              <a:ln w="12700">
                <a:solidFill>
                  <a:schemeClr val="bg1"/>
                </a:solidFill>
                <a:miter lim="800000"/>
                <a:headEnd/>
                <a:tailEnd/>
              </a:ln>
            </p:spPr>
            <p:txBody>
              <a:bodyPr wrap="none" anchor="ctr"/>
              <a:lstStyle/>
              <a:p>
                <a:pPr algn="ctr">
                  <a:spcBef>
                    <a:spcPct val="20000"/>
                  </a:spcBef>
                  <a:buFontTx/>
                  <a:buChar char="•"/>
                </a:pPr>
                <a:endParaRPr lang="en-US" sz="3200">
                  <a:solidFill>
                    <a:srgbClr val="FFFFFF"/>
                  </a:solidFill>
                  <a:latin typeface="Arial Narrow" pitchFamily="34" charset="0"/>
                </a:endParaRPr>
              </a:p>
            </p:txBody>
          </p:sp>
        </p:grpSp>
        <p:sp>
          <p:nvSpPr>
            <p:cNvPr id="6" name="Rectangle 35"/>
            <p:cNvSpPr>
              <a:spLocks noChangeArrowheads="1"/>
            </p:cNvSpPr>
            <p:nvPr/>
          </p:nvSpPr>
          <p:spPr bwMode="auto">
            <a:xfrm>
              <a:off x="7204435" y="6382352"/>
              <a:ext cx="1898650" cy="274638"/>
            </a:xfrm>
            <a:prstGeom prst="rect">
              <a:avLst/>
            </a:prstGeom>
            <a:noFill/>
            <a:ln w="12700">
              <a:noFill/>
              <a:miter lim="800000"/>
              <a:headEnd/>
              <a:tailEnd/>
            </a:ln>
          </p:spPr>
          <p:txBody>
            <a:bodyPr wrap="none" lIns="90469" tIns="44442" rIns="90469" bIns="44442">
              <a:spAutoFit/>
            </a:bodyPr>
            <a:lstStyle/>
            <a:p>
              <a:pPr eaLnBrk="0" hangingPunct="0"/>
              <a:r>
                <a:rPr lang="en-US" sz="1200" b="1" dirty="0">
                  <a:solidFill>
                    <a:srgbClr val="FFFFFF"/>
                  </a:solidFill>
                  <a:latin typeface="Times New Roman" pitchFamily="18" charset="0"/>
                </a:rPr>
                <a:t>World Resources Institute</a:t>
              </a: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hort" ma:contentTypeID="0x0101003E29A6DDF0996A4096339A2D84BE0F4701009668671DF6E8FA4685615C0D147DACC4" ma:contentTypeVersion="0" ma:contentTypeDescription="This item is routine/low value and will have a short fixed life-span" ma:contentTypeScope="" ma:versionID="a55cf6c3f25cef3ce3c8991cc4104bb2">
  <xsd:schema xmlns:xsd="http://www.w3.org/2001/XMLSchema" xmlns:p="http://schemas.microsoft.com/office/2006/metadata/properties" xmlns:ns3="6a76965f-01bc-4a02-9687-b600f327c1dd" targetNamespace="http://schemas.microsoft.com/office/2006/metadata/properties" ma:root="true" ma:fieldsID="e79ae91c8d09a45956d7ce7e0fa2d44d" ns3:_="">
    <xsd:import namespace="6a76965f-01bc-4a02-9687-b600f327c1dd"/>
    <xsd:element name="properties">
      <xsd:complexType>
        <xsd:sequence>
          <xsd:element name="documentManagement">
            <xsd:complexType>
              <xsd:all>
                <xsd:element ref="ns3:Owners_x0020_directorate" minOccurs="0"/>
                <xsd:element ref="ns3:Owners_x0020_grade" minOccurs="0"/>
                <xsd:element ref="ns3:Owners_x0020_group" minOccurs="0"/>
                <xsd:element ref="ns3:Owners_x0020_organisation" minOccurs="0"/>
                <xsd:element ref="ns3:Owners_x0020_unit" minOccurs="0"/>
                <xsd:element ref="ns3:Programme_x0020_code" minOccurs="0"/>
                <xsd:element ref="ns3:Programme_x0020_manager" minOccurs="0"/>
                <xsd:element ref="ns3:Project_x0020_code" minOccurs="0"/>
                <xsd:element ref="ns3:Project_x0020_manager" minOccurs="0"/>
                <xsd:element ref="ns3:Owners_x0020_manager" minOccurs="0"/>
              </xsd:all>
            </xsd:complexType>
          </xsd:element>
        </xsd:sequence>
      </xsd:complexType>
    </xsd:element>
  </xsd:schema>
  <xsd:schema xmlns:xsd="http://www.w3.org/2001/XMLSchema" xmlns:dms="http://schemas.microsoft.com/office/2006/documentManagement/types" targetNamespace="6a76965f-01bc-4a02-9687-b600f327c1dd" elementFormDefault="qualified">
    <xsd:import namespace="http://schemas.microsoft.com/office/2006/documentManagement/types"/>
    <xsd:element name="Owners_x0020_directorate" ma:index="9" nillable="true" ma:displayName="Owners directorate" ma:hidden="true" ma:internalName="Owners_x0020_directorate" ma:readOnly="false">
      <xsd:simpleType>
        <xsd:restriction base="dms:Text">
          <xsd:maxLength value="255"/>
        </xsd:restriction>
      </xsd:simpleType>
    </xsd:element>
    <xsd:element name="Owners_x0020_grade" ma:index="10" nillable="true" ma:displayName="Owners grade" ma:hidden="true" ma:internalName="Owners_x0020_grade" ma:readOnly="false">
      <xsd:simpleType>
        <xsd:restriction base="dms:Text">
          <xsd:maxLength value="255"/>
        </xsd:restriction>
      </xsd:simpleType>
    </xsd:element>
    <xsd:element name="Owners_x0020_group" ma:index="11" nillable="true" ma:displayName="Owners group" ma:default="" ma:hidden="true" ma:internalName="Owners_x0020_group" ma:readOnly="false">
      <xsd:simpleType>
        <xsd:restriction base="dms:Text">
          <xsd:maxLength value="255"/>
        </xsd:restriction>
      </xsd:simpleType>
    </xsd:element>
    <xsd:element name="Owners_x0020_organisation" ma:index="12" nillable="true" ma:displayName="Owners organisation" ma:hidden="true" ma:internalName="Owners_x0020_organisation" ma:readOnly="false">
      <xsd:simpleType>
        <xsd:restriction base="dms:Text">
          <xsd:maxLength value="255"/>
        </xsd:restriction>
      </xsd:simpleType>
    </xsd:element>
    <xsd:element name="Owners_x0020_unit" ma:index="13" nillable="true" ma:displayName="Owners unit" ma:hidden="true" ma:internalName="Owners_x0020_unit" ma:readOnly="false">
      <xsd:simpleType>
        <xsd:restriction base="dms:Text">
          <xsd:maxLength value="255"/>
        </xsd:restriction>
      </xsd:simpleType>
    </xsd:element>
    <xsd:element name="Programme_x0020_code" ma:index="14" nillable="true" ma:displayName="Programme code" ma:hidden="true" ma:internalName="Programme_x0020_code" ma:readOnly="false">
      <xsd:simpleType>
        <xsd:restriction base="dms:Text">
          <xsd:maxLength value="255"/>
        </xsd:restriction>
      </xsd:simpleType>
    </xsd:element>
    <xsd:element name="Programme_x0020_manager" ma:index="15" nillable="true" ma:displayName="Programme manager" ma:hidden="true" ma:list="UserInfo" ma:internalName="Programme_x0020_manag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20_code" ma:index="16" nillable="true" ma:displayName="Project code" ma:hidden="true" ma:internalName="Project_x0020_code" ma:readOnly="false">
      <xsd:simpleType>
        <xsd:restriction base="dms:Text">
          <xsd:maxLength value="255"/>
        </xsd:restriction>
      </xsd:simpleType>
    </xsd:element>
    <xsd:element name="Project_x0020_manager" ma:index="17" nillable="true" ma:displayName="Project manager" ma:hidden="true" ma:list="UserInfo" ma:internalName="Project_x0020_manag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wners_x0020_manager" ma:index="18" nillable="true" ma:displayName="Owners manager" ma:hidden="true" ma:list="UserInfo" ma:internalName="Owners_x0020_manag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Owners_x0020_manager xmlns="6a76965f-01bc-4a02-9687-b600f327c1dd">
      <UserInfo xmlns="6a76965f-01bc-4a02-9687-b600f327c1dd">
        <DisplayName xmlns="6a76965f-01bc-4a02-9687-b600f327c1dd"/>
        <AccountId xmlns="6a76965f-01bc-4a02-9687-b600f327c1dd" xsi:nil="true"/>
        <AccountType xmlns="6a76965f-01bc-4a02-9687-b600f327c1dd"/>
      </UserInfo>
    </Owners_x0020_manager>
    <Owners_x0020_group xmlns="6a76965f-01bc-4a02-9687-b600f327c1dd" xsi:nil="true"/>
    <Owners_x0020_unit xmlns="6a76965f-01bc-4a02-9687-b600f327c1dd" xsi:nil="true"/>
    <Project_x0020_code xmlns="6a76965f-01bc-4a02-9687-b600f327c1dd" xsi:nil="true"/>
    <Owners_x0020_grade xmlns="6a76965f-01bc-4a02-9687-b600f327c1dd" xsi:nil="true"/>
    <Project_x0020_manager xmlns="6a76965f-01bc-4a02-9687-b600f327c1dd">
      <UserInfo xmlns="6a76965f-01bc-4a02-9687-b600f327c1dd">
        <DisplayName xmlns="6a76965f-01bc-4a02-9687-b600f327c1dd"/>
        <AccountId xmlns="6a76965f-01bc-4a02-9687-b600f327c1dd" xsi:nil="true"/>
        <AccountType xmlns="6a76965f-01bc-4a02-9687-b600f327c1dd"/>
      </UserInfo>
    </Project_x0020_manager>
    <Owners_x0020_organisation xmlns="6a76965f-01bc-4a02-9687-b600f327c1dd" xsi:nil="true"/>
    <Programme_x0020_code xmlns="6a76965f-01bc-4a02-9687-b600f327c1dd" xsi:nil="true"/>
    <Owners_x0020_directorate xmlns="6a76965f-01bc-4a02-9687-b600f327c1dd" xsi:nil="true"/>
    <Programme_x0020_manager xmlns="6a76965f-01bc-4a02-9687-b600f327c1dd">
      <UserInfo xmlns="6a76965f-01bc-4a02-9687-b600f327c1dd">
        <DisplayName xmlns="6a76965f-01bc-4a02-9687-b600f327c1dd"/>
        <AccountId xmlns="6a76965f-01bc-4a02-9687-b600f327c1dd" xsi:nil="true"/>
        <AccountType xmlns="6a76965f-01bc-4a02-9687-b600f327c1dd"/>
      </UserInfo>
    </Programme_x0020_manag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852482-DA42-49FD-B0EB-22C92CEC0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6965f-01bc-4a02-9687-b600f327c1d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5A9EFC2-D4B3-4C4B-94DB-68A240BF2FFD}">
  <ds:schemaRefs>
    <ds:schemaRef ds:uri="http://schemas.microsoft.com/office/2006/metadata/properties"/>
    <ds:schemaRef ds:uri="6a76965f-01bc-4a02-9687-b600f327c1dd"/>
  </ds:schemaRefs>
</ds:datastoreItem>
</file>

<file path=customXml/itemProps3.xml><?xml version="1.0" encoding="utf-8"?>
<ds:datastoreItem xmlns:ds="http://schemas.openxmlformats.org/officeDocument/2006/customXml" ds:itemID="{14C38F63-4550-4472-A74B-5CD998045B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7571</TotalTime>
  <Words>11410</Words>
  <Application>Microsoft Office PowerPoint</Application>
  <PresentationFormat>On-screen Show (4:3)</PresentationFormat>
  <Paragraphs>1107</Paragraphs>
  <Slides>70</Slides>
  <Notes>65</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Slide 1</vt:lpstr>
      <vt:lpstr>Background on the GHG Protocol Initiative</vt:lpstr>
      <vt:lpstr>GHG Protocol publication modules</vt:lpstr>
      <vt:lpstr>Slide 4</vt:lpstr>
      <vt:lpstr>Objectives of this workshop</vt:lpstr>
      <vt:lpstr>GHG Protocol decision-making approach for critical issues </vt:lpstr>
      <vt:lpstr>Ground rules</vt:lpstr>
      <vt:lpstr>Workshop schedule - AM</vt:lpstr>
      <vt:lpstr>Workshop schedule –PM </vt:lpstr>
      <vt:lpstr>Slide 10</vt:lpstr>
      <vt:lpstr>Slide 11</vt:lpstr>
      <vt:lpstr>Outline</vt:lpstr>
      <vt:lpstr>Slide 13</vt:lpstr>
      <vt:lpstr>Slide 14</vt:lpstr>
      <vt:lpstr>Slide 15</vt:lpstr>
      <vt:lpstr>Slide 16</vt:lpstr>
      <vt:lpstr>Outline</vt:lpstr>
      <vt:lpstr>Slide 18</vt:lpstr>
      <vt:lpstr>Slide 19</vt:lpstr>
      <vt:lpstr>Slide 20</vt:lpstr>
      <vt:lpstr>Possible corporate accounting procedure for alternative emission rates</vt:lpstr>
      <vt:lpstr>Three conditions necessary to support accounting</vt:lpstr>
      <vt:lpstr>Slide 23</vt:lpstr>
      <vt:lpstr>Slide 24</vt:lpstr>
      <vt:lpstr>Slide 25</vt:lpstr>
      <vt:lpstr>Treatment of emission rates from on-site RE generation</vt:lpstr>
      <vt:lpstr>Outline</vt:lpstr>
      <vt:lpstr>Slide 28</vt:lpstr>
      <vt:lpstr>Slide 29</vt:lpstr>
      <vt:lpstr>Possible corporate accounting procedure for offset credits</vt:lpstr>
      <vt:lpstr>Slide 31</vt:lpstr>
      <vt:lpstr>Slide 32</vt:lpstr>
      <vt:lpstr>Slide 33</vt:lpstr>
      <vt:lpstr>Slide 34</vt:lpstr>
      <vt:lpstr>Outline</vt:lpstr>
      <vt:lpstr>Slide 36</vt:lpstr>
      <vt:lpstr>Clarifying Questions?</vt:lpstr>
      <vt:lpstr>Slide 38</vt:lpstr>
      <vt:lpstr>Outline</vt:lpstr>
      <vt:lpstr>2. Role for Additionality?</vt:lpstr>
      <vt:lpstr>Explicit additionality criteria</vt:lpstr>
      <vt:lpstr>Role for Additionality?: Challenges</vt:lpstr>
      <vt:lpstr>3. Adjusting Grid Average Emission Factors</vt:lpstr>
      <vt:lpstr>3. Adjusting Grid Average Emission Factors</vt:lpstr>
      <vt:lpstr>3. Adjusting Grid Average Emission Factors</vt:lpstr>
      <vt:lpstr>Outline</vt:lpstr>
      <vt:lpstr>Application to on-site RE generation</vt:lpstr>
      <vt:lpstr>The Current UK Position</vt:lpstr>
      <vt:lpstr>Discussion Questions</vt:lpstr>
      <vt:lpstr>Slide 50</vt:lpstr>
      <vt:lpstr>Session II Outline</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Current UK Position</vt:lpstr>
      <vt:lpstr>Slide 70</vt:lpstr>
    </vt:vector>
  </TitlesOfParts>
  <Company>WORLD RESOURCES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 Layout</dc:title>
  <dc:creator>bulldog</dc:creator>
  <cp:lastModifiedBy>Mary.Sotos</cp:lastModifiedBy>
  <cp:revision>459</cp:revision>
  <dcterms:created xsi:type="dcterms:W3CDTF">2010-12-11T15:05:18Z</dcterms:created>
  <dcterms:modified xsi:type="dcterms:W3CDTF">2011-02-04T00:28:15Z</dcterms:modified>
</cp:coreProperties>
</file>